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La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6VjR9dK85M2Vr29XerW5zyiU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OpenSans-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2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Google Shape;56;p2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2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2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2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2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64" name="Google Shape;64;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27"/>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2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2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2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74" name="Google Shape;74;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29"/>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8"/>
          <p:cNvSpPr txBox="1"/>
          <p:nvPr>
            <p:ph type="title"/>
          </p:nvPr>
        </p:nvSpPr>
        <p:spPr>
          <a:xfrm>
            <a:off x="2380488" y="2365248"/>
            <a:ext cx="4383024" cy="2127504"/>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Lato"/>
              <a:buNone/>
              <a:defRPr b="1" i="0" sz="4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0"/>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0"/>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2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2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24" name="Google Shape;24;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1"/>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2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2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30" name="Google Shape;30;p22"/>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22"/>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2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37" name="Google Shape;37;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23"/>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2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2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
        <p:nvSpPr>
          <p:cNvPr id="43" name="Google Shape;43;p24"/>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24"/>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25"/>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25"/>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2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en.wikipedia.org/wiki/Priority_search_tre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2. Truy vấn các điểm trên cây :</a:t>
            </a:r>
            <a:endParaRPr/>
          </a:p>
        </p:txBody>
      </p:sp>
      <p:sp>
        <p:nvSpPr>
          <p:cNvPr id="140" name="Google Shape;140;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41" name="Google Shape;141;p10"/>
          <p:cNvSpPr txBox="1"/>
          <p:nvPr/>
        </p:nvSpPr>
        <p:spPr>
          <a:xfrm>
            <a:off x="0" y="876300"/>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1800">
                <a:solidFill>
                  <a:srgbClr val="1B1B1B"/>
                </a:solidFill>
                <a:latin typeface="Open Sans"/>
                <a:ea typeface="Open Sans"/>
                <a:cs typeface="Open Sans"/>
                <a:sym typeface="Open Sans"/>
              </a:rPr>
              <a:t>T</a:t>
            </a:r>
            <a:r>
              <a:rPr b="0" i="0" lang="vi-VN" sz="1800">
                <a:solidFill>
                  <a:srgbClr val="1B1B1B"/>
                </a:solidFill>
                <a:latin typeface="Open Sans"/>
                <a:ea typeface="Open Sans"/>
                <a:cs typeface="Open Sans"/>
                <a:sym typeface="Open Sans"/>
              </a:rPr>
              <a:t>a cần xác định được phạm vi tìm kiếm dưới dạng hình chữ nhật có giới hạn </a:t>
            </a:r>
            <a:r>
              <a:rPr b="0" i="1" lang="vi-VN" sz="1800">
                <a:solidFill>
                  <a:srgbClr val="1B1B1B"/>
                </a:solidFill>
                <a:latin typeface="Arial"/>
                <a:ea typeface="Arial"/>
                <a:cs typeface="Arial"/>
                <a:sym typeface="Arial"/>
              </a:rPr>
              <a:t>xmin</a:t>
            </a:r>
            <a:r>
              <a:rPr b="0" lang="vi-VN" sz="1800">
                <a:solidFill>
                  <a:srgbClr val="1B1B1B"/>
                </a:solidFill>
                <a:latin typeface="Arial"/>
                <a:ea typeface="Arial"/>
                <a:cs typeface="Arial"/>
                <a:sym typeface="Arial"/>
              </a:rPr>
              <a:t>​</a:t>
            </a:r>
            <a:r>
              <a:rPr b="0" i="0" lang="vi-VN" sz="1800">
                <a:solidFill>
                  <a:srgbClr val="1B1B1B"/>
                </a:solidFill>
                <a:latin typeface="Open Sans"/>
                <a:ea typeface="Open Sans"/>
                <a:cs typeface="Open Sans"/>
                <a:sym typeface="Open Sans"/>
              </a:rPr>
              <a:t> và </a:t>
            </a:r>
            <a:r>
              <a:rPr b="0" i="1" lang="vi-VN" sz="1800">
                <a:solidFill>
                  <a:srgbClr val="1B1B1B"/>
                </a:solidFill>
                <a:latin typeface="Arial"/>
                <a:ea typeface="Arial"/>
                <a:cs typeface="Arial"/>
                <a:sym typeface="Arial"/>
              </a:rPr>
              <a:t>xmax</a:t>
            </a:r>
            <a:r>
              <a:rPr b="0" lang="vi-VN" sz="1800">
                <a:solidFill>
                  <a:srgbClr val="1B1B1B"/>
                </a:solidFill>
                <a:latin typeface="Arial"/>
                <a:ea typeface="Arial"/>
                <a:cs typeface="Arial"/>
                <a:sym typeface="Arial"/>
              </a:rPr>
              <a:t>​</a:t>
            </a:r>
            <a:r>
              <a:rPr b="0" i="0" lang="vi-VN" sz="1800">
                <a:solidFill>
                  <a:srgbClr val="1B1B1B"/>
                </a:solidFill>
                <a:latin typeface="Open Sans"/>
                <a:ea typeface="Open Sans"/>
                <a:cs typeface="Open Sans"/>
                <a:sym typeface="Open Sans"/>
              </a:rPr>
              <a:t> và độ ưu tiên y.</a:t>
            </a:r>
            <a:endParaRPr sz="1800">
              <a:solidFill>
                <a:schemeClr val="dk1"/>
              </a:solidFill>
              <a:latin typeface="Calibri"/>
              <a:ea typeface="Calibri"/>
              <a:cs typeface="Calibri"/>
              <a:sym typeface="Calibri"/>
            </a:endParaRPr>
          </a:p>
        </p:txBody>
      </p:sp>
      <p:pic>
        <p:nvPicPr>
          <p:cNvPr id="142" name="Google Shape;142;p10"/>
          <p:cNvPicPr preferRelativeResize="0"/>
          <p:nvPr/>
        </p:nvPicPr>
        <p:blipFill rotWithShape="1">
          <a:blip r:embed="rId3">
            <a:alphaModFix/>
          </a:blip>
          <a:srcRect b="0" l="0" r="0" t="0"/>
          <a:stretch/>
        </p:blipFill>
        <p:spPr>
          <a:xfrm>
            <a:off x="2162628" y="1769707"/>
            <a:ext cx="4330086" cy="42119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Thuật giải thực hiện trên Python:</a:t>
            </a:r>
            <a:endParaRPr/>
          </a:p>
        </p:txBody>
      </p:sp>
      <p:sp>
        <p:nvSpPr>
          <p:cNvPr id="148" name="Google Shape;148;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49" name="Google Shape;149;p11"/>
          <p:cNvPicPr preferRelativeResize="0"/>
          <p:nvPr/>
        </p:nvPicPr>
        <p:blipFill rotWithShape="1">
          <a:blip r:embed="rId3">
            <a:alphaModFix/>
          </a:blip>
          <a:srcRect b="0" l="0" r="0" t="0"/>
          <a:stretch/>
        </p:blipFill>
        <p:spPr>
          <a:xfrm>
            <a:off x="2791818" y="4243325"/>
            <a:ext cx="6193148" cy="1882649"/>
          </a:xfrm>
          <a:prstGeom prst="rect">
            <a:avLst/>
          </a:prstGeom>
          <a:noFill/>
          <a:ln>
            <a:noFill/>
          </a:ln>
        </p:spPr>
      </p:pic>
      <p:pic>
        <p:nvPicPr>
          <p:cNvPr id="150" name="Google Shape;150;p11"/>
          <p:cNvPicPr preferRelativeResize="0"/>
          <p:nvPr/>
        </p:nvPicPr>
        <p:blipFill rotWithShape="1">
          <a:blip r:embed="rId4">
            <a:alphaModFix/>
          </a:blip>
          <a:srcRect b="0" l="0" r="0" t="0"/>
          <a:stretch/>
        </p:blipFill>
        <p:spPr>
          <a:xfrm>
            <a:off x="0" y="842062"/>
            <a:ext cx="5097311" cy="3401263"/>
          </a:xfrm>
          <a:prstGeom prst="rect">
            <a:avLst/>
          </a:prstGeom>
          <a:noFill/>
          <a:ln>
            <a:noFill/>
          </a:ln>
        </p:spPr>
      </p:pic>
      <p:sp>
        <p:nvSpPr>
          <p:cNvPr id="151" name="Google Shape;151;p11"/>
          <p:cNvSpPr txBox="1"/>
          <p:nvPr/>
        </p:nvSpPr>
        <p:spPr>
          <a:xfrm>
            <a:off x="5582416" y="1651000"/>
            <a:ext cx="25699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vi-VN" sz="1800">
                <a:solidFill>
                  <a:schemeClr val="dk1"/>
                </a:solidFill>
                <a:latin typeface="Calibri"/>
                <a:ea typeface="Calibri"/>
                <a:cs typeface="Calibri"/>
                <a:sym typeface="Calibri"/>
              </a:rPr>
              <a:t>Hình 1. Mô tả giải thuật</a:t>
            </a:r>
            <a:endParaRPr i="1" sz="1800">
              <a:solidFill>
                <a:schemeClr val="dk1"/>
              </a:solidFill>
              <a:latin typeface="Calibri"/>
              <a:ea typeface="Calibri"/>
              <a:cs typeface="Calibri"/>
              <a:sym typeface="Calibri"/>
            </a:endParaRPr>
          </a:p>
        </p:txBody>
      </p:sp>
      <p:sp>
        <p:nvSpPr>
          <p:cNvPr id="152" name="Google Shape;152;p11"/>
          <p:cNvSpPr txBox="1"/>
          <p:nvPr/>
        </p:nvSpPr>
        <p:spPr>
          <a:xfrm>
            <a:off x="419100" y="4815317"/>
            <a:ext cx="203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vi-VN" sz="1800">
                <a:solidFill>
                  <a:schemeClr val="dk1"/>
                </a:solidFill>
                <a:latin typeface="Calibri"/>
                <a:ea typeface="Calibri"/>
                <a:cs typeface="Calibri"/>
                <a:sym typeface="Calibri"/>
              </a:rPr>
              <a:t>Hình 2. Triển khai trên Python</a:t>
            </a:r>
            <a:endParaRPr i="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nvSpPr>
        <p:spPr>
          <a:xfrm>
            <a:off x="4218039" y="2430835"/>
            <a:ext cx="4113161" cy="19963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400"/>
              <a:buFont typeface="Lato"/>
              <a:buNone/>
            </a:pPr>
            <a:r>
              <a:rPr b="1" lang="vi-VN" sz="4400">
                <a:solidFill>
                  <a:srgbClr val="C00000"/>
                </a:solidFill>
                <a:latin typeface="Lato"/>
                <a:ea typeface="Lato"/>
                <a:cs typeface="Lato"/>
                <a:sym typeface="Lato"/>
              </a:rPr>
              <a:t>Chapter 3:</a:t>
            </a:r>
            <a:br>
              <a:rPr b="1" lang="vi-VN" sz="4400">
                <a:solidFill>
                  <a:srgbClr val="C00000"/>
                </a:solidFill>
                <a:latin typeface="Lato"/>
                <a:ea typeface="Lato"/>
                <a:cs typeface="Lato"/>
                <a:sym typeface="Lato"/>
              </a:rPr>
            </a:br>
            <a:r>
              <a:rPr b="1" lang="vi-VN" sz="4400">
                <a:solidFill>
                  <a:srgbClr val="C00000"/>
                </a:solidFill>
                <a:latin typeface="Lato"/>
                <a:ea typeface="Lato"/>
                <a:cs typeface="Lato"/>
                <a:sym typeface="Lato"/>
              </a:rPr>
              <a:t>Các ứng dụng của PST</a:t>
            </a:r>
            <a:br>
              <a:rPr b="1" lang="vi-VN" sz="4400">
                <a:solidFill>
                  <a:srgbClr val="C00000"/>
                </a:solidFill>
                <a:latin typeface="Lato"/>
                <a:ea typeface="Lato"/>
                <a:cs typeface="Lato"/>
                <a:sym typeface="Lato"/>
              </a:rPr>
            </a:br>
            <a:endParaRPr b="1" sz="4400">
              <a:solidFill>
                <a:srgbClr val="C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Applications :</a:t>
            </a:r>
            <a:endParaRPr/>
          </a:p>
        </p:txBody>
      </p:sp>
      <p:sp>
        <p:nvSpPr>
          <p:cNvPr id="163" name="Google Shape;163;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64" name="Google Shape;164;p13"/>
          <p:cNvSpPr txBox="1"/>
          <p:nvPr/>
        </p:nvSpPr>
        <p:spPr>
          <a:xfrm>
            <a:off x="235077" y="889843"/>
            <a:ext cx="8546065"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1800">
                <a:solidFill>
                  <a:srgbClr val="374151"/>
                </a:solidFill>
                <a:latin typeface="Arial"/>
                <a:ea typeface="Arial"/>
                <a:cs typeface="Arial"/>
                <a:sym typeface="Arial"/>
              </a:rPr>
              <a:t>Priority Search Tree có nhiều ứng dụng trong các lĩnh vực khác nhau. Sau đây là một vài ứng dụng tiêu biểu của Priority Search Tree:</a:t>
            </a:r>
            <a:endParaRPr/>
          </a:p>
          <a:p>
            <a:pPr indent="-114300" lvl="0" marL="0" marR="0" rtl="0" algn="l">
              <a:spcBef>
                <a:spcPts val="0"/>
              </a:spcBef>
              <a:spcAft>
                <a:spcPts val="0"/>
              </a:spcAft>
              <a:buClr>
                <a:srgbClr val="374151"/>
              </a:buClr>
              <a:buSzPts val="1800"/>
              <a:buFont typeface="Calibri"/>
              <a:buAutoNum type="arabicPeriod"/>
            </a:pPr>
            <a:r>
              <a:rPr b="1" lang="vi-VN" sz="1800">
                <a:solidFill>
                  <a:srgbClr val="374151"/>
                </a:solidFill>
                <a:latin typeface="Arial"/>
                <a:ea typeface="Arial"/>
                <a:cs typeface="Arial"/>
                <a:sym typeface="Arial"/>
              </a:rPr>
              <a:t>T</a:t>
            </a:r>
            <a:r>
              <a:rPr b="1" i="0" lang="vi-VN" sz="1800">
                <a:solidFill>
                  <a:srgbClr val="374151"/>
                </a:solidFill>
                <a:latin typeface="Arial"/>
                <a:ea typeface="Arial"/>
                <a:cs typeface="Arial"/>
                <a:sym typeface="Arial"/>
              </a:rPr>
              <a:t>ruy vấn phạm vi (range queries)</a:t>
            </a:r>
            <a:r>
              <a:rPr b="0" i="0" lang="vi-VN" sz="1800">
                <a:solidFill>
                  <a:srgbClr val="374151"/>
                </a:solidFill>
                <a:latin typeface="Arial"/>
                <a:ea typeface="Arial"/>
                <a:cs typeface="Arial"/>
                <a:sym typeface="Arial"/>
              </a:rPr>
              <a:t>: Priority Search Tree có thể được sử dụng để tìm kiếm các điểm nằm trong một phạm vi được xác định bởi hai giá trị tối đa và tối thiểu trên cả hai chiều.</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Tìm kiếm điểm gần nhất (nearest neighbor search): </a:t>
            </a:r>
            <a:r>
              <a:rPr b="0" i="0" lang="vi-VN" sz="1800">
                <a:solidFill>
                  <a:srgbClr val="374151"/>
                </a:solidFill>
                <a:latin typeface="Arial"/>
                <a:ea typeface="Arial"/>
                <a:cs typeface="Arial"/>
                <a:sym typeface="Arial"/>
              </a:rPr>
              <a:t>Priority Search Tree có thể được sử dụng để tìm kiếm điểm gần nhất đến một điểm được xác định trước đó trong không gian.</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Bộ lọc (filtering): </a:t>
            </a:r>
            <a:r>
              <a:rPr b="0" i="0" lang="vi-VN" sz="1800">
                <a:solidFill>
                  <a:srgbClr val="374151"/>
                </a:solidFill>
                <a:latin typeface="Arial"/>
                <a:ea typeface="Arial"/>
                <a:cs typeface="Arial"/>
                <a:sym typeface="Arial"/>
              </a:rPr>
              <a:t>Priority Search Tree có thể được sử dụng để bộ lọc các điểm dựa trên một số tiêu chí xác định trước.</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Tìm kiếm khoảng cách (distance search): </a:t>
            </a:r>
            <a:r>
              <a:rPr b="0" i="0" lang="vi-VN" sz="1800">
                <a:solidFill>
                  <a:srgbClr val="374151"/>
                </a:solidFill>
                <a:latin typeface="Arial"/>
                <a:ea typeface="Arial"/>
                <a:cs typeface="Arial"/>
                <a:sym typeface="Arial"/>
              </a:rPr>
              <a:t>Priority Search Tree có thể được sử dụng để tìm kiếm các điểm cách một điểm được xác định trước đó một khoảng cách cụ thể.</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Hình ảnh và đồ họa (image and graphics): </a:t>
            </a:r>
            <a:r>
              <a:rPr b="0" i="0" lang="vi-VN" sz="1800">
                <a:solidFill>
                  <a:srgbClr val="374151"/>
                </a:solidFill>
                <a:latin typeface="Arial"/>
                <a:ea typeface="Arial"/>
                <a:cs typeface="Arial"/>
                <a:sym typeface="Arial"/>
              </a:rPr>
              <a:t>Priority Search Tree có thể được sử dụng để tìm kiếm các điểm nằm trong một hình dạng đặc biệt được xác định trước đó, giúp cho việc vẽ hình ảnh và đồ họa trở nên dễ dàng hơn.</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Máy học (machine learning): </a:t>
            </a:r>
            <a:r>
              <a:rPr b="0" i="0" lang="vi-VN" sz="1800">
                <a:solidFill>
                  <a:srgbClr val="374151"/>
                </a:solidFill>
                <a:latin typeface="Arial"/>
                <a:ea typeface="Arial"/>
                <a:cs typeface="Arial"/>
                <a:sym typeface="Arial"/>
              </a:rPr>
              <a:t>Priority Search Tree có thể được sử dụng để tìm kiếm các điểm trong không gian của các điểm dữ liệu trong các mô hình máy học và trí tuệ nhân tạo.</a:t>
            </a:r>
            <a:endParaRPr/>
          </a:p>
          <a:p>
            <a:pPr indent="-114300" lvl="0" marL="0" marR="0" rtl="0" algn="l">
              <a:spcBef>
                <a:spcPts val="0"/>
              </a:spcBef>
              <a:spcAft>
                <a:spcPts val="0"/>
              </a:spcAft>
              <a:buClr>
                <a:srgbClr val="374151"/>
              </a:buClr>
              <a:buSzPts val="1800"/>
              <a:buFont typeface="Calibri"/>
              <a:buAutoNum type="arabicPeriod"/>
            </a:pPr>
            <a:r>
              <a:rPr b="1" i="0" lang="vi-VN" sz="1800">
                <a:solidFill>
                  <a:srgbClr val="374151"/>
                </a:solidFill>
                <a:latin typeface="Arial"/>
                <a:ea typeface="Arial"/>
                <a:cs typeface="Arial"/>
                <a:sym typeface="Arial"/>
              </a:rPr>
              <a:t>Khác : </a:t>
            </a:r>
            <a:r>
              <a:rPr b="0" i="0" lang="vi-VN" sz="1800">
                <a:solidFill>
                  <a:srgbClr val="374151"/>
                </a:solidFill>
                <a:latin typeface="Arial"/>
                <a:ea typeface="Arial"/>
                <a:cs typeface="Arial"/>
                <a:sym typeface="Arial"/>
              </a:rPr>
              <a:t>PST được ứng dụng rất nhiều trong các dự án về Game, AI, Data,.... Với các mục đích đa số liên quan đến truy vấn dữ liệu.</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70" name="Google Shape;170;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Chapter 4. </a:t>
            </a:r>
            <a:r>
              <a:rPr lang="vi-VN"/>
              <a:t>References</a:t>
            </a:r>
            <a:endParaRPr/>
          </a:p>
        </p:txBody>
      </p:sp>
      <p:sp>
        <p:nvSpPr>
          <p:cNvPr id="171" name="Google Shape;171;p14"/>
          <p:cNvSpPr txBox="1"/>
          <p:nvPr>
            <p:ph idx="1" type="body"/>
          </p:nvPr>
        </p:nvSpPr>
        <p:spPr>
          <a:xfrm>
            <a:off x="234950" y="1227550"/>
            <a:ext cx="8909050" cy="486844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vi-VN"/>
              <a:t>[1] Edward M. McCreight, “Priority Search Trees,” SIAM J. Comput., Vol. 14, No. 2, pp. 257–276, May 1985.</a:t>
            </a:r>
            <a:endParaRPr/>
          </a:p>
          <a:p>
            <a:pPr indent="-228600" lvl="0" marL="228600" rtl="0" algn="l">
              <a:lnSpc>
                <a:spcPct val="90000"/>
              </a:lnSpc>
              <a:spcBef>
                <a:spcPts val="1000"/>
              </a:spcBef>
              <a:spcAft>
                <a:spcPts val="0"/>
              </a:spcAft>
              <a:buClr>
                <a:schemeClr val="dk1"/>
              </a:buClr>
              <a:buSzPts val="2800"/>
              <a:buChar char="•"/>
            </a:pPr>
            <a:r>
              <a:rPr lang="vi-VN"/>
              <a:t>[2] </a:t>
            </a:r>
            <a:r>
              <a:rPr lang="vi-VN" u="sng">
                <a:solidFill>
                  <a:schemeClr val="hlink"/>
                </a:solidFill>
                <a:hlinkClick r:id="rId3"/>
              </a:rPr>
              <a:t>https://en.wikipedia.org/wiki/Priority_search_tree</a:t>
            </a:r>
            <a:endParaRPr/>
          </a:p>
          <a:p>
            <a:pPr indent="-228600" lvl="0" marL="228600" rtl="0" algn="l">
              <a:lnSpc>
                <a:spcPct val="90000"/>
              </a:lnSpc>
              <a:spcBef>
                <a:spcPts val="1000"/>
              </a:spcBef>
              <a:spcAft>
                <a:spcPts val="0"/>
              </a:spcAft>
              <a:buClr>
                <a:schemeClr val="dk1"/>
              </a:buClr>
              <a:buSzPts val="2800"/>
              <a:buChar char="•"/>
            </a:pPr>
            <a:r>
              <a:rPr lang="vi-VN"/>
              <a:t>[3] 1 số trang web học lập trình nổi tiếng : Progamiz, </a:t>
            </a:r>
            <a:r>
              <a:rPr lang="vi-VN"/>
              <a:t>GeeksforGeeks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77" name="Google Shape;177;p15"/>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vi-VN" sz="4800">
                <a:solidFill>
                  <a:srgbClr val="C00000"/>
                </a:solidFill>
                <a:latin typeface="Lato"/>
                <a:ea typeface="Lato"/>
                <a:cs typeface="Lato"/>
                <a:sym typeface="Lato"/>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3"/>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85" name="Google Shape;85;p3"/>
          <p:cNvSpPr txBox="1"/>
          <p:nvPr/>
        </p:nvSpPr>
        <p:spPr>
          <a:xfrm>
            <a:off x="413012" y="242163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5400"/>
              <a:buFont typeface="Lato"/>
              <a:buNone/>
            </a:pPr>
            <a:r>
              <a:rPr b="1" i="0" lang="vi-VN" sz="5400" u="none" cap="none" strike="noStrike">
                <a:solidFill>
                  <a:srgbClr val="C00000"/>
                </a:solidFill>
                <a:latin typeface="Lato"/>
                <a:ea typeface="Lato"/>
                <a:cs typeface="Lato"/>
                <a:sym typeface="Lato"/>
              </a:rPr>
              <a:t>Priority Search Tree</a:t>
            </a:r>
            <a:endParaRPr b="1" i="0" sz="5400" u="none" cap="none" strike="noStrike">
              <a:solidFill>
                <a:srgbClr val="C00000"/>
              </a:solidFill>
              <a:latin typeface="Lato"/>
              <a:ea typeface="Lato"/>
              <a:cs typeface="Lato"/>
              <a:sym typeface="Lato"/>
            </a:endParaRPr>
          </a:p>
        </p:txBody>
      </p:sp>
      <p:sp>
        <p:nvSpPr>
          <p:cNvPr id="86" name="Google Shape;86;p3"/>
          <p:cNvSpPr txBox="1"/>
          <p:nvPr/>
        </p:nvSpPr>
        <p:spPr>
          <a:xfrm>
            <a:off x="413012" y="3567623"/>
            <a:ext cx="7342482" cy="45868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800"/>
              <a:buFont typeface="Lato"/>
              <a:buNone/>
            </a:pPr>
            <a:r>
              <a:rPr b="0" i="0" lang="vi-VN" sz="2800" u="none" cap="none" strike="noStrike">
                <a:solidFill>
                  <a:srgbClr val="C00000"/>
                </a:solidFill>
                <a:latin typeface="Lato"/>
                <a:ea typeface="Lato"/>
                <a:cs typeface="Lato"/>
                <a:sym typeface="Lato"/>
              </a:rPr>
              <a:t>Giảng viên hướng dẫn : Tạ Thị Kim Huệ</a:t>
            </a:r>
            <a:br>
              <a:rPr b="0" i="0" lang="vi-VN" sz="2800" u="none" cap="none" strike="noStrike">
                <a:solidFill>
                  <a:srgbClr val="C00000"/>
                </a:solidFill>
                <a:latin typeface="Lato"/>
                <a:ea typeface="Lato"/>
                <a:cs typeface="Lato"/>
                <a:sym typeface="Lato"/>
              </a:rPr>
            </a:br>
            <a:br>
              <a:rPr b="0" i="0" lang="vi-VN" sz="2800" u="none" cap="none" strike="noStrike">
                <a:solidFill>
                  <a:srgbClr val="C00000"/>
                </a:solidFill>
                <a:latin typeface="Lato"/>
                <a:ea typeface="Lato"/>
                <a:cs typeface="Lato"/>
                <a:sym typeface="Lato"/>
              </a:rPr>
            </a:b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p:txBody>
      </p:sp>
      <p:sp>
        <p:nvSpPr>
          <p:cNvPr id="87" name="Google Shape;87;p3"/>
          <p:cNvSpPr txBox="1"/>
          <p:nvPr/>
        </p:nvSpPr>
        <p:spPr>
          <a:xfrm>
            <a:off x="413012" y="3955470"/>
            <a:ext cx="4950055" cy="1864428"/>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i="0" lang="vi-VN" sz="1800" u="none" cap="none" strike="noStrike">
                <a:solidFill>
                  <a:schemeClr val="dk1"/>
                </a:solidFill>
                <a:latin typeface="Calibri"/>
                <a:ea typeface="Calibri"/>
                <a:cs typeface="Calibri"/>
                <a:sym typeface="Calibri"/>
              </a:rPr>
              <a:t>Nguyễn Thành Luân    20200</a:t>
            </a:r>
            <a:r>
              <a:rPr b="1" lang="vi-VN" sz="1800">
                <a:solidFill>
                  <a:schemeClr val="dk1"/>
                </a:solidFill>
                <a:latin typeface="Calibri"/>
                <a:ea typeface="Calibri"/>
                <a:cs typeface="Calibri"/>
                <a:sym typeface="Calibri"/>
              </a:rPr>
              <a:t>375</a:t>
            </a:r>
            <a:endParaRPr b="1"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vi-VN" sz="1800" u="none" cap="none" strike="noStrike">
                <a:solidFill>
                  <a:schemeClr val="dk1"/>
                </a:solidFill>
                <a:latin typeface="Calibri"/>
                <a:ea typeface="Calibri"/>
                <a:cs typeface="Calibri"/>
                <a:sym typeface="Calibri"/>
              </a:rPr>
              <a:t>Lê Việt Anh                   2020</a:t>
            </a:r>
            <a:r>
              <a:rPr b="1" lang="vi-VN" sz="1800">
                <a:solidFill>
                  <a:schemeClr val="dk1"/>
                </a:solidFill>
                <a:latin typeface="Calibri"/>
                <a:ea typeface="Calibri"/>
                <a:cs typeface="Calibri"/>
                <a:sym typeface="Calibri"/>
              </a:rPr>
              <a:t>0020 </a:t>
            </a:r>
            <a:endParaRPr/>
          </a:p>
          <a:p>
            <a:pPr indent="0" lvl="0" marL="0" marR="0" rtl="0" algn="l">
              <a:spcBef>
                <a:spcPts val="0"/>
              </a:spcBef>
              <a:spcAft>
                <a:spcPts val="0"/>
              </a:spcAft>
              <a:buNone/>
            </a:pPr>
            <a:r>
              <a:rPr b="1" i="0" lang="vi-VN" sz="1800" u="none" cap="none" strike="noStrike">
                <a:solidFill>
                  <a:schemeClr val="dk1"/>
                </a:solidFill>
                <a:latin typeface="Calibri"/>
                <a:ea typeface="Calibri"/>
                <a:cs typeface="Calibri"/>
                <a:sym typeface="Calibri"/>
              </a:rPr>
              <a:t>Đỗ Tuấn Minh              2020038</a:t>
            </a:r>
            <a:r>
              <a:rPr b="1" lang="vi-VN" sz="1800">
                <a:solidFill>
                  <a:schemeClr val="dk1"/>
                </a:solidFill>
                <a:latin typeface="Calibri"/>
                <a:ea typeface="Calibri"/>
                <a:cs typeface="Calibri"/>
                <a:sym typeface="Calibri"/>
              </a:rPr>
              <a:t>9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503174" y="333950"/>
            <a:ext cx="7845900" cy="2127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ato"/>
              <a:buNone/>
            </a:pPr>
            <a:r>
              <a:rPr lang="vi-VN"/>
              <a:t>Table of contents </a:t>
            </a:r>
            <a:endParaRPr/>
          </a:p>
        </p:txBody>
      </p:sp>
      <p:sp>
        <p:nvSpPr>
          <p:cNvPr id="93" name="Google Shape;93;p2"/>
          <p:cNvSpPr txBox="1"/>
          <p:nvPr/>
        </p:nvSpPr>
        <p:spPr>
          <a:xfrm>
            <a:off x="649050" y="2553125"/>
            <a:ext cx="7845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VN" sz="3000">
                <a:solidFill>
                  <a:srgbClr val="F2F2F2"/>
                </a:solidFill>
              </a:rPr>
              <a:t>1.</a:t>
            </a:r>
            <a:r>
              <a:rPr b="1" lang="vi-VN" sz="3000">
                <a:solidFill>
                  <a:srgbClr val="F2F2F2"/>
                </a:solidFill>
              </a:rPr>
              <a:t>Introduction</a:t>
            </a:r>
            <a:endParaRPr b="1" sz="3000">
              <a:solidFill>
                <a:srgbClr val="F2F2F2"/>
              </a:solidFill>
            </a:endParaRPr>
          </a:p>
          <a:p>
            <a:pPr indent="0" lvl="0" marL="0" rtl="0" algn="l">
              <a:spcBef>
                <a:spcPts val="0"/>
              </a:spcBef>
              <a:spcAft>
                <a:spcPts val="0"/>
              </a:spcAft>
              <a:buNone/>
            </a:pPr>
            <a:r>
              <a:rPr b="1" lang="vi-VN" sz="3000">
                <a:solidFill>
                  <a:srgbClr val="F2F2F2"/>
                </a:solidFill>
              </a:rPr>
              <a:t>2.Các phép toán của PST</a:t>
            </a:r>
            <a:endParaRPr b="1" sz="3000">
              <a:solidFill>
                <a:srgbClr val="F2F2F2"/>
              </a:solidFill>
            </a:endParaRPr>
          </a:p>
          <a:p>
            <a:pPr indent="0" lvl="0" marL="0" rtl="0" algn="l">
              <a:spcBef>
                <a:spcPts val="0"/>
              </a:spcBef>
              <a:spcAft>
                <a:spcPts val="0"/>
              </a:spcAft>
              <a:buNone/>
            </a:pPr>
            <a:r>
              <a:rPr b="1" lang="vi-VN" sz="3000">
                <a:solidFill>
                  <a:srgbClr val="F2F2F2"/>
                </a:solidFill>
              </a:rPr>
              <a:t>3.Các ứng dụng của PST</a:t>
            </a:r>
            <a:endParaRPr b="1" sz="3000">
              <a:solidFill>
                <a:srgbClr val="F2F2F2"/>
              </a:solidFill>
            </a:endParaRPr>
          </a:p>
          <a:p>
            <a:pPr indent="0" lvl="0" marL="0" rtl="0" algn="l">
              <a:spcBef>
                <a:spcPts val="0"/>
              </a:spcBef>
              <a:spcAft>
                <a:spcPts val="0"/>
              </a:spcAft>
              <a:buNone/>
            </a:pPr>
            <a:r>
              <a:rPr b="1" lang="vi-VN" sz="3000">
                <a:solidFill>
                  <a:srgbClr val="F2F2F2"/>
                </a:solidFill>
              </a:rPr>
              <a:t>4.References</a:t>
            </a:r>
            <a:endParaRPr b="1" sz="3000">
              <a:solidFill>
                <a:srgbClr val="F2F2F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4218039" y="2728071"/>
            <a:ext cx="4616245" cy="140185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400"/>
              <a:buFont typeface="Lato"/>
              <a:buNone/>
            </a:pPr>
            <a:r>
              <a:rPr b="1" i="0" lang="vi-VN" sz="4400" u="none" cap="none" strike="noStrike">
                <a:solidFill>
                  <a:srgbClr val="C00000"/>
                </a:solidFill>
                <a:latin typeface="Lato"/>
                <a:ea typeface="Lato"/>
                <a:cs typeface="Lato"/>
                <a:sym typeface="Lato"/>
              </a:rPr>
              <a:t>Chapter 1 : </a:t>
            </a:r>
            <a:endParaRPr/>
          </a:p>
          <a:p>
            <a:pPr indent="0" lvl="0" marL="0" marR="0" rtl="0" algn="l">
              <a:lnSpc>
                <a:spcPct val="90000"/>
              </a:lnSpc>
              <a:spcBef>
                <a:spcPts val="0"/>
              </a:spcBef>
              <a:spcAft>
                <a:spcPts val="0"/>
              </a:spcAft>
              <a:buClr>
                <a:srgbClr val="C00000"/>
              </a:buClr>
              <a:buSzPts val="4400"/>
              <a:buFont typeface="Lato"/>
              <a:buNone/>
            </a:pPr>
            <a:r>
              <a:rPr b="1" i="0" lang="vi-VN" sz="4400" u="none" cap="none" strike="noStrike">
                <a:solidFill>
                  <a:srgbClr val="C00000"/>
                </a:solidFill>
                <a:latin typeface="Lato"/>
                <a:ea typeface="Lato"/>
                <a:cs typeface="Lato"/>
                <a:sym typeface="Lato"/>
              </a:rPr>
              <a:t>Introduction</a:t>
            </a:r>
            <a:endParaRPr b="1" i="0" sz="4400" u="none" cap="none" strike="noStrike">
              <a:solidFill>
                <a:srgbClr val="C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04" name="Google Shape;104;p5"/>
          <p:cNvSpPr txBox="1"/>
          <p:nvPr>
            <p:ph type="title"/>
          </p:nvPr>
        </p:nvSpPr>
        <p:spPr>
          <a:xfrm>
            <a:off x="235077" y="175765"/>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1.Định nghĩa</a:t>
            </a:r>
            <a:endParaRPr/>
          </a:p>
        </p:txBody>
      </p:sp>
      <p:sp>
        <p:nvSpPr>
          <p:cNvPr id="105" name="Google Shape;105;p5"/>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1B1B1B"/>
              </a:buClr>
              <a:buSzPts val="2400"/>
              <a:buChar char="•"/>
            </a:pPr>
            <a:r>
              <a:rPr b="0" i="0" lang="vi-VN" sz="2400">
                <a:solidFill>
                  <a:srgbClr val="1B1B1B"/>
                </a:solidFill>
                <a:latin typeface="Open Sans"/>
                <a:ea typeface="Open Sans"/>
                <a:cs typeface="Open Sans"/>
                <a:sym typeface="Open Sans"/>
              </a:rPr>
              <a:t>Trong khoa học máy tính, </a:t>
            </a:r>
            <a:r>
              <a:rPr b="1" i="0" lang="vi-VN" sz="2400">
                <a:solidFill>
                  <a:srgbClr val="1B1B1B"/>
                </a:solidFill>
                <a:latin typeface="Open Sans"/>
                <a:ea typeface="Open Sans"/>
                <a:cs typeface="Open Sans"/>
                <a:sym typeface="Open Sans"/>
              </a:rPr>
              <a:t>cây tìm kiếm ưu tiên (priority search tree)</a:t>
            </a:r>
            <a:r>
              <a:rPr b="0" i="0" lang="vi-VN" sz="2400">
                <a:solidFill>
                  <a:srgbClr val="1B1B1B"/>
                </a:solidFill>
                <a:latin typeface="Open Sans"/>
                <a:ea typeface="Open Sans"/>
                <a:cs typeface="Open Sans"/>
                <a:sym typeface="Open Sans"/>
              </a:rPr>
              <a:t> là một cấu trúc dữ liệu dạng cây để lưu trữ các điểm trong không gian hai chiều (Oxy).</a:t>
            </a:r>
            <a:endParaRPr/>
          </a:p>
          <a:p>
            <a:pPr indent="-228600" lvl="0" marL="228600" rtl="0" algn="l">
              <a:lnSpc>
                <a:spcPct val="90000"/>
              </a:lnSpc>
              <a:spcBef>
                <a:spcPts val="1000"/>
              </a:spcBef>
              <a:spcAft>
                <a:spcPts val="0"/>
              </a:spcAft>
              <a:buClr>
                <a:srgbClr val="1B1B1B"/>
              </a:buClr>
              <a:buSzPts val="2400"/>
              <a:buChar char="•"/>
            </a:pPr>
            <a:r>
              <a:rPr b="0" i="0" lang="vi-VN" sz="2400">
                <a:solidFill>
                  <a:srgbClr val="1B1B1B"/>
                </a:solidFill>
                <a:latin typeface="Open Sans"/>
                <a:ea typeface="Open Sans"/>
                <a:cs typeface="Open Sans"/>
                <a:sym typeface="Open Sans"/>
              </a:rPr>
              <a:t>Ban đầu cây tìm kiếm ưu tiên được giới thiệu bởi </a:t>
            </a:r>
            <a:r>
              <a:rPr b="1" i="0" lang="vi-VN" sz="2400">
                <a:solidFill>
                  <a:srgbClr val="1B1B1B"/>
                </a:solidFill>
                <a:latin typeface="Open Sans"/>
                <a:ea typeface="Open Sans"/>
                <a:cs typeface="Open Sans"/>
                <a:sym typeface="Open Sans"/>
              </a:rPr>
              <a:t>Edward McCreight năm 1985 </a:t>
            </a:r>
            <a:r>
              <a:rPr b="0" i="0" lang="vi-VN" sz="2400">
                <a:solidFill>
                  <a:srgbClr val="1B1B1B"/>
                </a:solidFill>
                <a:latin typeface="Open Sans"/>
                <a:ea typeface="Open Sans"/>
                <a:cs typeface="Open Sans"/>
                <a:sym typeface="Open Sans"/>
              </a:rPr>
              <a:t> là sự mở rộng của hàng đợi ưu tiên (priority queue) với mục đích cải thiện thời gian tìm kiếm từ: </a:t>
            </a:r>
            <a:r>
              <a:rPr b="0" i="1" lang="vi-VN" sz="2400">
                <a:solidFill>
                  <a:srgbClr val="1B1B1B"/>
                </a:solidFill>
                <a:latin typeface="Arial"/>
                <a:ea typeface="Arial"/>
                <a:cs typeface="Arial"/>
                <a:sym typeface="Arial"/>
              </a:rPr>
              <a:t>O</a:t>
            </a:r>
            <a:r>
              <a:rPr b="0" lang="vi-VN" sz="2400">
                <a:solidFill>
                  <a:srgbClr val="1B1B1B"/>
                </a:solidFill>
                <a:latin typeface="Arial"/>
                <a:ea typeface="Arial"/>
                <a:cs typeface="Arial"/>
                <a:sym typeface="Arial"/>
              </a:rPr>
              <a:t>(</a:t>
            </a:r>
            <a:r>
              <a:rPr b="0" i="1" lang="vi-VN" sz="2400">
                <a:solidFill>
                  <a:srgbClr val="1B1B1B"/>
                </a:solidFill>
                <a:latin typeface="Arial"/>
                <a:ea typeface="Arial"/>
                <a:cs typeface="Arial"/>
                <a:sym typeface="Arial"/>
              </a:rPr>
              <a:t>n</a:t>
            </a:r>
            <a:r>
              <a:rPr b="0" lang="vi-VN" sz="2400">
                <a:solidFill>
                  <a:srgbClr val="1B1B1B"/>
                </a:solidFill>
                <a:latin typeface="Arial"/>
                <a:ea typeface="Arial"/>
                <a:cs typeface="Arial"/>
                <a:sym typeface="Arial"/>
              </a:rPr>
              <a:t>)</a:t>
            </a:r>
            <a:r>
              <a:rPr b="0" i="0" lang="vi-VN" sz="2400">
                <a:solidFill>
                  <a:srgbClr val="1B1B1B"/>
                </a:solidFill>
                <a:latin typeface="Open Sans"/>
                <a:ea typeface="Open Sans"/>
                <a:cs typeface="Open Sans"/>
                <a:sym typeface="Open Sans"/>
              </a:rPr>
              <a:t> đến </a:t>
            </a:r>
            <a:r>
              <a:rPr b="0" i="1" lang="vi-VN" sz="2400">
                <a:solidFill>
                  <a:srgbClr val="1B1B1B"/>
                </a:solidFill>
                <a:latin typeface="Arial"/>
                <a:ea typeface="Arial"/>
                <a:cs typeface="Arial"/>
                <a:sym typeface="Arial"/>
              </a:rPr>
              <a:t>O</a:t>
            </a:r>
            <a:r>
              <a:rPr b="0" i="0" lang="vi-VN" sz="2400">
                <a:solidFill>
                  <a:srgbClr val="1B1B1B"/>
                </a:solidFill>
                <a:latin typeface="Open Sans"/>
                <a:ea typeface="Open Sans"/>
                <a:cs typeface="Open Sans"/>
                <a:sym typeface="Open Sans"/>
              </a:rPr>
              <a:t> (</a:t>
            </a:r>
            <a:r>
              <a:rPr b="0" i="1" lang="vi-VN" sz="2400">
                <a:solidFill>
                  <a:srgbClr val="1B1B1B"/>
                </a:solidFill>
                <a:latin typeface="Arial"/>
                <a:ea typeface="Arial"/>
                <a:cs typeface="Arial"/>
                <a:sym typeface="Arial"/>
              </a:rPr>
              <a:t>s</a:t>
            </a:r>
            <a:r>
              <a:rPr b="0" i="0" lang="vi-VN" sz="2400">
                <a:solidFill>
                  <a:srgbClr val="1B1B1B"/>
                </a:solidFill>
                <a:latin typeface="Open Sans"/>
                <a:ea typeface="Open Sans"/>
                <a:cs typeface="Open Sans"/>
                <a:sym typeface="Open Sans"/>
              </a:rPr>
              <a:t> + </a:t>
            </a:r>
            <a:r>
              <a:rPr b="0" i="1" lang="vi-VN" sz="2400">
                <a:solidFill>
                  <a:srgbClr val="1B1B1B"/>
                </a:solidFill>
                <a:latin typeface="Arial"/>
                <a:ea typeface="Arial"/>
                <a:cs typeface="Arial"/>
                <a:sym typeface="Arial"/>
              </a:rPr>
              <a:t>logn</a:t>
            </a:r>
            <a:r>
              <a:rPr b="0" i="0" lang="vi-VN" sz="2400">
                <a:solidFill>
                  <a:srgbClr val="1B1B1B"/>
                </a:solidFill>
                <a:latin typeface="Open Sans"/>
                <a:ea typeface="Open Sans"/>
                <a:cs typeface="Open Sans"/>
                <a:sym typeface="Open Sans"/>
              </a:rPr>
              <a:t> ) trong đó n là số điểm trong cây và s là số trong tổng số điểm được trả về bởi tìm kiếm.</a:t>
            </a:r>
            <a:endParaRPr/>
          </a:p>
          <a:p>
            <a:pPr indent="-228600" lvl="0" marL="228600" rtl="0" algn="l">
              <a:lnSpc>
                <a:spcPct val="90000"/>
              </a:lnSpc>
              <a:spcBef>
                <a:spcPts val="1000"/>
              </a:spcBef>
              <a:spcAft>
                <a:spcPts val="0"/>
              </a:spcAft>
              <a:buClr>
                <a:srgbClr val="1B1B1B"/>
              </a:buClr>
              <a:buSzPts val="2400"/>
              <a:buChar char="•"/>
            </a:pPr>
            <a:r>
              <a:rPr lang="vi-VN" sz="2400">
                <a:solidFill>
                  <a:srgbClr val="1B1B1B"/>
                </a:solidFill>
                <a:latin typeface="Open Sans"/>
                <a:ea typeface="Open Sans"/>
                <a:cs typeface="Open Sans"/>
                <a:sym typeface="Open Sans"/>
              </a:rPr>
              <a:t>C</a:t>
            </a:r>
            <a:r>
              <a:rPr b="0" i="0" lang="vi-VN" sz="2400">
                <a:solidFill>
                  <a:srgbClr val="1B1B1B"/>
                </a:solidFill>
                <a:latin typeface="Open Sans"/>
                <a:ea typeface="Open Sans"/>
                <a:cs typeface="Open Sans"/>
                <a:sym typeface="Open Sans"/>
              </a:rPr>
              <a:t>ây tìm kiếm ưu tiên được sử dụng để lưu trữ một tập hợp các điểm 2 chiều được sắp xếp theo mức độ ưu tiên(priority) và theo một giá trị khóa (key value).</a:t>
            </a:r>
            <a:endParaRPr/>
          </a:p>
          <a:p>
            <a:pPr indent="-228600" lvl="0" marL="228600" rtl="0" algn="l">
              <a:lnSpc>
                <a:spcPct val="90000"/>
              </a:lnSpc>
              <a:spcBef>
                <a:spcPts val="1000"/>
              </a:spcBef>
              <a:spcAft>
                <a:spcPts val="0"/>
              </a:spcAft>
              <a:buClr>
                <a:srgbClr val="1B1B1B"/>
              </a:buClr>
              <a:buSzPts val="2400"/>
              <a:buChar char="•"/>
            </a:pPr>
            <a:r>
              <a:rPr b="0" i="0" lang="vi-VN" sz="2400">
                <a:solidFill>
                  <a:srgbClr val="1B1B1B"/>
                </a:solidFill>
                <a:latin typeface="Open Sans"/>
                <a:ea typeface="Open Sans"/>
                <a:cs typeface="Open Sans"/>
                <a:sym typeface="Open Sans"/>
              </a:rPr>
              <a:t>Điều này được thực hiện bằng cách tạo kết hợp giữa </a:t>
            </a:r>
            <a:r>
              <a:rPr b="1" i="0" lang="vi-VN" sz="2400">
                <a:solidFill>
                  <a:srgbClr val="1B1B1B"/>
                </a:solidFill>
                <a:latin typeface="Open Sans"/>
                <a:ea typeface="Open Sans"/>
                <a:cs typeface="Open Sans"/>
                <a:sym typeface="Open Sans"/>
              </a:rPr>
              <a:t>hàng đợi ưu tiên (priority queue)</a:t>
            </a:r>
            <a:r>
              <a:rPr b="0" i="0" lang="vi-VN" sz="2400">
                <a:solidFill>
                  <a:srgbClr val="1B1B1B"/>
                </a:solidFill>
                <a:latin typeface="Open Sans"/>
                <a:ea typeface="Open Sans"/>
                <a:cs typeface="Open Sans"/>
                <a:sym typeface="Open Sans"/>
              </a:rPr>
              <a:t> và </a:t>
            </a:r>
            <a:r>
              <a:rPr b="1" i="0" lang="vi-VN" sz="2400">
                <a:solidFill>
                  <a:srgbClr val="1B1B1B"/>
                </a:solidFill>
                <a:latin typeface="Open Sans"/>
                <a:ea typeface="Open Sans"/>
                <a:cs typeface="Open Sans"/>
                <a:sym typeface="Open Sans"/>
              </a:rPr>
              <a:t>cây tìm kiếm nhị phân (binary search tree)</a:t>
            </a:r>
            <a:r>
              <a:rPr b="0" i="0" lang="vi-VN" sz="2400">
                <a:solidFill>
                  <a:srgbClr val="1B1B1B"/>
                </a:solidFill>
                <a:latin typeface="Open Sans"/>
                <a:ea typeface="Open Sans"/>
                <a:cs typeface="Open Sans"/>
                <a:sym typeface="Open Sans"/>
              </a:rPr>
              <a:t>.</a:t>
            </a:r>
            <a:endParaRPr b="0" i="0" sz="3600">
              <a:solidFill>
                <a:srgbClr val="1B1B1B"/>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11" name="Google Shape;111;p6"/>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2. Ví dụ :</a:t>
            </a:r>
            <a:endParaRPr/>
          </a:p>
        </p:txBody>
      </p:sp>
      <p:pic>
        <p:nvPicPr>
          <p:cNvPr id="112" name="Google Shape;112;p6"/>
          <p:cNvPicPr preferRelativeResize="0"/>
          <p:nvPr/>
        </p:nvPicPr>
        <p:blipFill rotWithShape="1">
          <a:blip r:embed="rId3">
            <a:alphaModFix/>
          </a:blip>
          <a:srcRect b="0" l="0" r="0" t="0"/>
          <a:stretch/>
        </p:blipFill>
        <p:spPr>
          <a:xfrm>
            <a:off x="4572000" y="1626285"/>
            <a:ext cx="4558928" cy="3129299"/>
          </a:xfrm>
          <a:prstGeom prst="rect">
            <a:avLst/>
          </a:prstGeom>
          <a:noFill/>
          <a:ln>
            <a:noFill/>
          </a:ln>
        </p:spPr>
      </p:pic>
      <p:sp>
        <p:nvSpPr>
          <p:cNvPr id="113" name="Google Shape;113;p6"/>
          <p:cNvSpPr txBox="1"/>
          <p:nvPr/>
        </p:nvSpPr>
        <p:spPr>
          <a:xfrm>
            <a:off x="0" y="1344276"/>
            <a:ext cx="4445000"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B1B1B"/>
              </a:buClr>
              <a:buSzPts val="1800"/>
              <a:buFont typeface="Noto Sans Symbols"/>
              <a:buChar char="❖"/>
            </a:pPr>
            <a:r>
              <a:rPr b="1" i="0" lang="vi-VN" sz="1800" u="none" cap="none" strike="noStrike">
                <a:solidFill>
                  <a:srgbClr val="1B1B1B"/>
                </a:solidFill>
                <a:latin typeface="Open Sans"/>
                <a:ea typeface="Open Sans"/>
                <a:cs typeface="Open Sans"/>
                <a:sym typeface="Open Sans"/>
              </a:rPr>
              <a:t>Điểm được chứa bởi nút </a:t>
            </a:r>
            <a:r>
              <a:rPr b="0" i="0" lang="vi-VN" sz="1800" u="none" cap="none" strike="noStrike">
                <a:solidFill>
                  <a:srgbClr val="1B1B1B"/>
                </a:solidFill>
                <a:latin typeface="Open Sans"/>
                <a:ea typeface="Open Sans"/>
                <a:cs typeface="Open Sans"/>
                <a:sym typeface="Open Sans"/>
              </a:rPr>
              <a:t>là điểm có mức độ ưu tiên thấp nhất.  </a:t>
            </a:r>
            <a:endParaRPr/>
          </a:p>
          <a:p>
            <a:pPr indent="-285750" lvl="0" marL="285750" marR="0" rtl="0" algn="l">
              <a:spcBef>
                <a:spcPts val="0"/>
              </a:spcBef>
              <a:spcAft>
                <a:spcPts val="0"/>
              </a:spcAft>
              <a:buClr>
                <a:srgbClr val="1B1B1B"/>
              </a:buClr>
              <a:buSzPts val="1800"/>
              <a:buFont typeface="Noto Sans Symbols"/>
              <a:buChar char="❖"/>
            </a:pPr>
            <a:r>
              <a:rPr b="0" i="0" lang="vi-VN" sz="1800" u="none" cap="none" strike="noStrike">
                <a:solidFill>
                  <a:srgbClr val="1B1B1B"/>
                </a:solidFill>
                <a:latin typeface="Open Sans"/>
                <a:ea typeface="Open Sans"/>
                <a:cs typeface="Open Sans"/>
                <a:sym typeface="Open Sans"/>
              </a:rPr>
              <a:t>Mỗi nút còn chứa một </a:t>
            </a:r>
            <a:r>
              <a:rPr b="1" i="0" lang="vi-VN" sz="1800" u="none" cap="none" strike="noStrike">
                <a:solidFill>
                  <a:srgbClr val="1B1B1B"/>
                </a:solidFill>
                <a:latin typeface="Open Sans"/>
                <a:ea typeface="Open Sans"/>
                <a:cs typeface="Open Sans"/>
                <a:sym typeface="Open Sans"/>
              </a:rPr>
              <a:t>giá trị khóa </a:t>
            </a:r>
            <a:r>
              <a:rPr b="0" i="0" lang="vi-VN" sz="1800" u="none" cap="none" strike="noStrike">
                <a:solidFill>
                  <a:srgbClr val="1B1B1B"/>
                </a:solidFill>
                <a:latin typeface="Open Sans"/>
                <a:ea typeface="Open Sans"/>
                <a:cs typeface="Open Sans"/>
                <a:sym typeface="Open Sans"/>
              </a:rPr>
              <a:t>dùng để chia các điểm còn lại (thường là </a:t>
            </a:r>
            <a:r>
              <a:rPr b="1" i="0" lang="vi-VN" sz="1800" u="none" cap="none" strike="noStrike">
                <a:solidFill>
                  <a:srgbClr val="1B1B1B"/>
                </a:solidFill>
                <a:latin typeface="Open Sans"/>
                <a:ea typeface="Open Sans"/>
                <a:cs typeface="Open Sans"/>
                <a:sym typeface="Open Sans"/>
              </a:rPr>
              <a:t>trung vị</a:t>
            </a:r>
            <a:r>
              <a:rPr b="0" i="0" lang="vi-VN" sz="1800" u="none" cap="none" strike="noStrike">
                <a:solidFill>
                  <a:srgbClr val="1B1B1B"/>
                </a:solidFill>
                <a:latin typeface="Open Sans"/>
                <a:ea typeface="Open Sans"/>
                <a:cs typeface="Open Sans"/>
                <a:sym typeface="Open Sans"/>
              </a:rPr>
              <a:t> của các khóa, không kể điểm của nút) thành cây con trái và phải. </a:t>
            </a:r>
            <a:endParaRPr/>
          </a:p>
          <a:p>
            <a:pPr indent="-285750" lvl="0" marL="285750" marR="0" rtl="0" algn="l">
              <a:spcBef>
                <a:spcPts val="0"/>
              </a:spcBef>
              <a:spcAft>
                <a:spcPts val="0"/>
              </a:spcAft>
              <a:buClr>
                <a:srgbClr val="1B1B1B"/>
              </a:buClr>
              <a:buSzPts val="1800"/>
              <a:buFont typeface="Noto Sans Symbols"/>
              <a:buChar char="❖"/>
            </a:pPr>
            <a:r>
              <a:rPr b="0" i="0" lang="vi-VN" sz="1800" u="none" cap="none" strike="noStrike">
                <a:solidFill>
                  <a:srgbClr val="1B1B1B"/>
                </a:solidFill>
                <a:latin typeface="Open Sans"/>
                <a:ea typeface="Open Sans"/>
                <a:cs typeface="Open Sans"/>
                <a:sym typeface="Open Sans"/>
              </a:rPr>
              <a:t>Các điểm được chia bằng cách </a:t>
            </a:r>
            <a:r>
              <a:rPr b="1" i="0" lang="vi-VN" sz="1800" u="none" cap="none" strike="noStrike">
                <a:solidFill>
                  <a:srgbClr val="1B1B1B"/>
                </a:solidFill>
                <a:latin typeface="Open Sans"/>
                <a:ea typeface="Open Sans"/>
                <a:cs typeface="Open Sans"/>
                <a:sym typeface="Open Sans"/>
              </a:rPr>
              <a:t>so sánh các giá trị khóa của chúng với khóa nút</a:t>
            </a:r>
            <a:r>
              <a:rPr b="0" i="0" lang="vi-VN" sz="1800" u="none" cap="none" strike="noStrike">
                <a:solidFill>
                  <a:srgbClr val="1B1B1B"/>
                </a:solidFill>
                <a:latin typeface="Open Sans"/>
                <a:ea typeface="Open Sans"/>
                <a:cs typeface="Open Sans"/>
                <a:sym typeface="Open Sans"/>
              </a:rPr>
              <a:t>, ủy nhiệm các giá trị có khóa thấp hơn cho cây con bên trái và các giá trị lớn hơn cho cây con bên phải.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nvSpPr>
        <p:spPr>
          <a:xfrm>
            <a:off x="4218039" y="2430835"/>
            <a:ext cx="4113161" cy="19963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400"/>
              <a:buFont typeface="Lato"/>
              <a:buNone/>
            </a:pPr>
            <a:r>
              <a:rPr b="1" i="0" lang="vi-VN" sz="4400" u="none" cap="none" strike="noStrike">
                <a:solidFill>
                  <a:srgbClr val="C00000"/>
                </a:solidFill>
                <a:latin typeface="Lato"/>
                <a:ea typeface="Lato"/>
                <a:cs typeface="Lato"/>
                <a:sym typeface="Lato"/>
              </a:rPr>
              <a:t>Chapter 2 : </a:t>
            </a:r>
            <a:endParaRPr/>
          </a:p>
          <a:p>
            <a:pPr indent="0" lvl="0" marL="0" marR="0" rtl="0" algn="l">
              <a:lnSpc>
                <a:spcPct val="90000"/>
              </a:lnSpc>
              <a:spcBef>
                <a:spcPts val="0"/>
              </a:spcBef>
              <a:spcAft>
                <a:spcPts val="0"/>
              </a:spcAft>
              <a:buClr>
                <a:srgbClr val="C00000"/>
              </a:buClr>
              <a:buSzPts val="4400"/>
              <a:buFont typeface="Lato"/>
              <a:buNone/>
            </a:pPr>
            <a:r>
              <a:rPr b="1" i="0" lang="vi-VN" sz="4400" u="none" cap="none" strike="noStrike">
                <a:solidFill>
                  <a:srgbClr val="C00000"/>
                </a:solidFill>
                <a:latin typeface="Lato"/>
                <a:ea typeface="Lato"/>
                <a:cs typeface="Lato"/>
                <a:sym typeface="Lato"/>
              </a:rPr>
              <a:t>Các phép toán của PST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24" name="Google Shape;124;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1.Xây dựng PST : </a:t>
            </a:r>
            <a:endParaRPr/>
          </a:p>
        </p:txBody>
      </p:sp>
      <p:sp>
        <p:nvSpPr>
          <p:cNvPr id="125" name="Google Shape;125;p8"/>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1B1B1B"/>
              </a:buClr>
              <a:buSzPts val="2800"/>
              <a:buChar char="•"/>
            </a:pPr>
            <a:r>
              <a:rPr b="0" i="0" lang="vi-VN">
                <a:solidFill>
                  <a:srgbClr val="1B1B1B"/>
                </a:solidFill>
                <a:latin typeface="Open Sans"/>
                <a:ea typeface="Open Sans"/>
                <a:cs typeface="Open Sans"/>
                <a:sym typeface="Open Sans"/>
              </a:rPr>
              <a:t>Đầu vào: Ta có n điểm thuộc mặt phẳng </a:t>
            </a:r>
            <a:r>
              <a:rPr b="0" i="1" lang="vi-VN">
                <a:solidFill>
                  <a:srgbClr val="1B1B1B"/>
                </a:solidFill>
                <a:latin typeface="Arial"/>
                <a:ea typeface="Arial"/>
                <a:cs typeface="Arial"/>
                <a:sym typeface="Arial"/>
              </a:rPr>
              <a:t>S</a:t>
            </a:r>
            <a:r>
              <a:rPr b="0" i="0" lang="vi-VN">
                <a:solidFill>
                  <a:srgbClr val="1B1B1B"/>
                </a:solidFill>
                <a:latin typeface="Open Sans"/>
                <a:ea typeface="Open Sans"/>
                <a:cs typeface="Open Sans"/>
                <a:sym typeface="Open Sans"/>
              </a:rPr>
              <a:t> = { </a:t>
            </a:r>
            <a:r>
              <a:rPr b="0" i="1" lang="vi-VN">
                <a:solidFill>
                  <a:srgbClr val="1B1B1B"/>
                </a:solidFill>
                <a:latin typeface="Arial"/>
                <a:ea typeface="Arial"/>
                <a:cs typeface="Arial"/>
                <a:sym typeface="Arial"/>
              </a:rPr>
              <a:t>pi</a:t>
            </a:r>
            <a:r>
              <a:rPr b="0" lang="vi-VN">
                <a:solidFill>
                  <a:srgbClr val="1B1B1B"/>
                </a:solidFill>
                <a:latin typeface="Arial"/>
                <a:ea typeface="Arial"/>
                <a:cs typeface="Arial"/>
                <a:sym typeface="Arial"/>
              </a:rPr>
              <a:t>​</a:t>
            </a:r>
            <a:r>
              <a:rPr b="0" i="0" lang="vi-VN">
                <a:solidFill>
                  <a:srgbClr val="1B1B1B"/>
                </a:solidFill>
                <a:latin typeface="Open Sans"/>
                <a:ea typeface="Open Sans"/>
                <a:cs typeface="Open Sans"/>
                <a:sym typeface="Open Sans"/>
              </a:rPr>
              <a:t> │ </a:t>
            </a:r>
            <a:r>
              <a:rPr b="0" i="1" lang="vi-VN">
                <a:solidFill>
                  <a:srgbClr val="1B1B1B"/>
                </a:solidFill>
                <a:latin typeface="Arial"/>
                <a:ea typeface="Arial"/>
                <a:cs typeface="Arial"/>
                <a:sym typeface="Arial"/>
              </a:rPr>
              <a:t>i</a:t>
            </a:r>
            <a:r>
              <a:rPr b="0" lang="vi-VN">
                <a:solidFill>
                  <a:srgbClr val="1B1B1B"/>
                </a:solidFill>
                <a:latin typeface="Arial"/>
                <a:ea typeface="Arial"/>
                <a:cs typeface="Arial"/>
                <a:sym typeface="Arial"/>
              </a:rPr>
              <a:t>=1,2,3…</a:t>
            </a:r>
            <a:r>
              <a:rPr b="0" i="1" lang="vi-VN">
                <a:solidFill>
                  <a:srgbClr val="1B1B1B"/>
                </a:solidFill>
                <a:latin typeface="Arial"/>
                <a:ea typeface="Arial"/>
                <a:cs typeface="Arial"/>
                <a:sym typeface="Arial"/>
              </a:rPr>
              <a:t>n</a:t>
            </a:r>
            <a:r>
              <a:rPr b="0" i="0" lang="vi-VN">
                <a:solidFill>
                  <a:srgbClr val="1B1B1B"/>
                </a:solidFill>
                <a:latin typeface="Open Sans"/>
                <a:ea typeface="Open Sans"/>
                <a:cs typeface="Open Sans"/>
                <a:sym typeface="Open Sans"/>
              </a:rPr>
              <a:t> } và các điểm </a:t>
            </a:r>
            <a:r>
              <a:rPr b="0" i="1" lang="vi-VN">
                <a:solidFill>
                  <a:srgbClr val="1B1B1B"/>
                </a:solidFill>
                <a:latin typeface="Arial"/>
                <a:ea typeface="Arial"/>
                <a:cs typeface="Arial"/>
                <a:sym typeface="Arial"/>
              </a:rPr>
              <a:t>pi</a:t>
            </a:r>
            <a:r>
              <a:rPr b="0" lang="vi-VN">
                <a:solidFill>
                  <a:srgbClr val="1B1B1B"/>
                </a:solidFill>
                <a:latin typeface="Arial"/>
                <a:ea typeface="Arial"/>
                <a:cs typeface="Arial"/>
                <a:sym typeface="Arial"/>
              </a:rPr>
              <a:t>​(</a:t>
            </a:r>
            <a:r>
              <a:rPr b="0" i="1" lang="vi-VN">
                <a:solidFill>
                  <a:srgbClr val="1B1B1B"/>
                </a:solidFill>
                <a:latin typeface="Arial"/>
                <a:ea typeface="Arial"/>
                <a:cs typeface="Arial"/>
                <a:sym typeface="Arial"/>
              </a:rPr>
              <a:t>pi</a:t>
            </a:r>
            <a:r>
              <a:rPr b="0" lang="vi-VN">
                <a:solidFill>
                  <a:srgbClr val="1B1B1B"/>
                </a:solidFill>
                <a:latin typeface="Arial"/>
                <a:ea typeface="Arial"/>
                <a:cs typeface="Arial"/>
                <a:sym typeface="Arial"/>
              </a:rPr>
              <a:t>​.</a:t>
            </a:r>
            <a:r>
              <a:rPr b="0" i="1" lang="vi-VN">
                <a:solidFill>
                  <a:srgbClr val="1B1B1B"/>
                </a:solidFill>
                <a:latin typeface="Arial"/>
                <a:ea typeface="Arial"/>
                <a:cs typeface="Arial"/>
                <a:sym typeface="Arial"/>
              </a:rPr>
              <a:t>x</a:t>
            </a:r>
            <a:r>
              <a:rPr b="0" lang="vi-VN">
                <a:solidFill>
                  <a:srgbClr val="1B1B1B"/>
                </a:solidFill>
                <a:latin typeface="Arial"/>
                <a:ea typeface="Arial"/>
                <a:cs typeface="Arial"/>
                <a:sym typeface="Arial"/>
              </a:rPr>
              <a:t>,</a:t>
            </a:r>
            <a:r>
              <a:rPr b="0" i="1" lang="vi-VN">
                <a:solidFill>
                  <a:srgbClr val="1B1B1B"/>
                </a:solidFill>
                <a:latin typeface="Arial"/>
                <a:ea typeface="Arial"/>
                <a:cs typeface="Arial"/>
                <a:sym typeface="Arial"/>
              </a:rPr>
              <a:t>pi</a:t>
            </a:r>
            <a:r>
              <a:rPr b="0" lang="vi-VN">
                <a:solidFill>
                  <a:srgbClr val="1B1B1B"/>
                </a:solidFill>
                <a:latin typeface="Arial"/>
                <a:ea typeface="Arial"/>
                <a:cs typeface="Arial"/>
                <a:sym typeface="Arial"/>
              </a:rPr>
              <a:t>​.</a:t>
            </a:r>
            <a:r>
              <a:rPr b="0" i="1" lang="vi-VN">
                <a:solidFill>
                  <a:srgbClr val="1B1B1B"/>
                </a:solidFill>
                <a:latin typeface="Arial"/>
                <a:ea typeface="Arial"/>
                <a:cs typeface="Arial"/>
                <a:sym typeface="Arial"/>
              </a:rPr>
              <a:t>y</a:t>
            </a:r>
            <a:r>
              <a:rPr b="0" lang="vi-VN">
                <a:solidFill>
                  <a:srgbClr val="1B1B1B"/>
                </a:solidFill>
                <a:latin typeface="Arial"/>
                <a:ea typeface="Arial"/>
                <a:cs typeface="Arial"/>
                <a:sym typeface="Arial"/>
              </a:rPr>
              <a:t>)</a:t>
            </a:r>
            <a:r>
              <a:rPr b="0" i="0" lang="vi-VN">
                <a:solidFill>
                  <a:srgbClr val="1B1B1B"/>
                </a:solidFill>
                <a:latin typeface="Open Sans"/>
                <a:ea typeface="Open Sans"/>
                <a:cs typeface="Open Sans"/>
                <a:sym typeface="Open Sans"/>
              </a:rPr>
              <a:t>.</a:t>
            </a:r>
            <a:endParaRPr b="0" i="0">
              <a:solidFill>
                <a:srgbClr val="1B1B1B"/>
              </a:solidFill>
              <a:latin typeface="Open Sans"/>
              <a:ea typeface="Open Sans"/>
              <a:cs typeface="Open Sans"/>
              <a:sym typeface="Open Sans"/>
            </a:endParaRPr>
          </a:p>
          <a:p>
            <a:pPr indent="-228600" lvl="0" marL="228600" rtl="0" algn="l">
              <a:lnSpc>
                <a:spcPct val="90000"/>
              </a:lnSpc>
              <a:spcBef>
                <a:spcPts val="1000"/>
              </a:spcBef>
              <a:spcAft>
                <a:spcPts val="0"/>
              </a:spcAft>
              <a:buClr>
                <a:srgbClr val="1B1B1B"/>
              </a:buClr>
              <a:buSzPts val="2800"/>
              <a:buChar char="•"/>
            </a:pPr>
            <a:r>
              <a:rPr b="0" i="0" lang="vi-VN">
                <a:solidFill>
                  <a:srgbClr val="1B1B1B"/>
                </a:solidFill>
                <a:latin typeface="Open Sans"/>
                <a:ea typeface="Open Sans"/>
                <a:cs typeface="Open Sans"/>
                <a:sym typeface="Open Sans"/>
              </a:rPr>
              <a:t>Đầu ra: Cây tìm kiếm ưu tiên lưu trữ các điểm trong không gian 2 chiều.</a:t>
            </a:r>
            <a:endParaRPr/>
          </a:p>
        </p:txBody>
      </p:sp>
      <p:pic>
        <p:nvPicPr>
          <p:cNvPr id="126" name="Google Shape;126;p8"/>
          <p:cNvPicPr preferRelativeResize="0"/>
          <p:nvPr/>
        </p:nvPicPr>
        <p:blipFill rotWithShape="1">
          <a:blip r:embed="rId3">
            <a:alphaModFix/>
          </a:blip>
          <a:srcRect b="0" l="0" r="0" t="0"/>
          <a:stretch/>
        </p:blipFill>
        <p:spPr>
          <a:xfrm>
            <a:off x="102833" y="2695005"/>
            <a:ext cx="5077534" cy="36390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32" name="Google Shape;132;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vi-VN"/>
              <a:t>1. Xây dựng PST :</a:t>
            </a:r>
            <a:endParaRPr/>
          </a:p>
        </p:txBody>
      </p:sp>
      <p:sp>
        <p:nvSpPr>
          <p:cNvPr id="133" name="Google Shape;133;p9"/>
          <p:cNvSpPr txBox="1"/>
          <p:nvPr/>
        </p:nvSpPr>
        <p:spPr>
          <a:xfrm>
            <a:off x="0" y="1244600"/>
            <a:ext cx="4772040" cy="4801314"/>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Nếu S = NULL thì trả về NULL.</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Open Sans"/>
              <a:ea typeface="Open Sans"/>
              <a:cs typeface="Open Sans"/>
              <a:sym typeface="Open Sans"/>
            </a:endParaRPr>
          </a:p>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Tìm điểm </a:t>
            </a:r>
            <a:r>
              <a:rPr b="0" i="1" lang="vi-VN" sz="1800" u="none" cap="none" strike="noStrike">
                <a:solidFill>
                  <a:srgbClr val="1B1B1B"/>
                </a:solidFill>
                <a:latin typeface="Arial"/>
                <a:ea typeface="Arial"/>
                <a:cs typeface="Arial"/>
                <a:sym typeface="Arial"/>
              </a:rPr>
              <a:t>pi</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 có tọa độ y là nhỏ nhất đặt làm root (gốc), </a:t>
            </a:r>
            <a:r>
              <a:rPr b="0" i="1" lang="vi-VN" sz="1800" u="none" cap="none" strike="noStrike">
                <a:solidFill>
                  <a:srgbClr val="1B1B1B"/>
                </a:solidFill>
                <a:latin typeface="Arial"/>
                <a:ea typeface="Arial"/>
                <a:cs typeface="Arial"/>
                <a:sym typeface="Arial"/>
              </a:rPr>
              <a:t>pi</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 = min ⁡{ </a:t>
            </a:r>
            <a:r>
              <a:rPr b="0" i="1" lang="vi-VN" sz="1800" u="none" cap="none" strike="noStrike">
                <a:solidFill>
                  <a:srgbClr val="1B1B1B"/>
                </a:solidFill>
                <a:latin typeface="Arial"/>
                <a:ea typeface="Arial"/>
                <a:cs typeface="Arial"/>
                <a:sym typeface="Arial"/>
              </a:rPr>
              <a:t>pi</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.y ∊S }</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Open Sans"/>
              <a:ea typeface="Open Sans"/>
              <a:cs typeface="Open Sans"/>
              <a:sym typeface="Open Sans"/>
            </a:endParaRPr>
          </a:p>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Tìm đường trung tuyến (median) chia đôi các điểm về 2 phía trái và phải. Ở phía bên trái tìm điểm </a:t>
            </a:r>
            <a:r>
              <a:rPr b="0" i="1" lang="vi-VN" sz="1800" u="none" cap="none" strike="noStrike">
                <a:solidFill>
                  <a:srgbClr val="1B1B1B"/>
                </a:solidFill>
                <a:latin typeface="Arial"/>
                <a:ea typeface="Arial"/>
                <a:cs typeface="Arial"/>
                <a:sym typeface="Arial"/>
              </a:rPr>
              <a:t>pi</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 = min⁡ { </a:t>
            </a:r>
            <a:r>
              <a:rPr b="0" i="1" lang="vi-VN" sz="1800" u="none" cap="none" strike="noStrike">
                <a:solidFill>
                  <a:srgbClr val="1B1B1B"/>
                </a:solidFill>
                <a:latin typeface="Arial"/>
                <a:ea typeface="Arial"/>
                <a:cs typeface="Arial"/>
                <a:sym typeface="Arial"/>
              </a:rPr>
              <a:t>pi</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.y ∊ </a:t>
            </a:r>
            <a:r>
              <a:rPr b="0" i="1" lang="vi-VN" sz="1800" u="none" cap="none" strike="noStrike">
                <a:solidFill>
                  <a:srgbClr val="1B1B1B"/>
                </a:solidFill>
                <a:latin typeface="Arial"/>
                <a:ea typeface="Arial"/>
                <a:cs typeface="Arial"/>
                <a:sym typeface="Arial"/>
              </a:rPr>
              <a:t>Sl</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 \ {</a:t>
            </a:r>
            <a:r>
              <a:rPr b="0" i="1" lang="vi-VN" sz="1800" u="none" cap="none" strike="noStrike">
                <a:solidFill>
                  <a:srgbClr val="1B1B1B"/>
                </a:solidFill>
                <a:latin typeface="Arial"/>
                <a:ea typeface="Arial"/>
                <a:cs typeface="Arial"/>
                <a:sym typeface="Arial"/>
              </a:rPr>
              <a:t>pparent</a:t>
            </a:r>
            <a:r>
              <a:rPr b="0" i="0" lang="vi-VN" sz="1800" u="none" cap="none" strike="noStrike">
                <a:solidFill>
                  <a:srgbClr val="1B1B1B"/>
                </a:solidFill>
                <a:latin typeface="Arial"/>
                <a:ea typeface="Arial"/>
                <a:cs typeface="Arial"/>
                <a:sym typeface="Arial"/>
              </a:rPr>
              <a:t>​</a:t>
            </a:r>
            <a:r>
              <a:rPr b="0" i="0" lang="vi-VN" sz="1800" u="none" cap="none" strike="noStrike">
                <a:solidFill>
                  <a:srgbClr val="1B1B1B"/>
                </a:solidFill>
                <a:latin typeface="Open Sans"/>
                <a:ea typeface="Open Sans"/>
                <a:cs typeface="Open Sans"/>
                <a:sym typeface="Open Sans"/>
              </a:rPr>
              <a:t>} } gán làm con của nút cha ở </a:t>
            </a:r>
            <a:r>
              <a:rPr b="1" i="0" lang="vi-VN" sz="1800" u="none" cap="none" strike="noStrike">
                <a:solidFill>
                  <a:srgbClr val="1B1B1B"/>
                </a:solidFill>
                <a:latin typeface="Open Sans"/>
                <a:ea typeface="Open Sans"/>
                <a:cs typeface="Open Sans"/>
                <a:sym typeface="Open Sans"/>
              </a:rPr>
              <a:t>bước 2</a:t>
            </a:r>
            <a:r>
              <a:rPr b="0" i="0" lang="vi-VN" sz="1800" u="none" cap="none" strike="noStrike">
                <a:solidFill>
                  <a:srgbClr val="1B1B1B"/>
                </a:solidFill>
                <a:latin typeface="Open Sans"/>
                <a:ea typeface="Open Sans"/>
                <a:cs typeface="Open Sans"/>
                <a:sym typeface="Open Sans"/>
              </a:rPr>
              <a:t>, thực hiện tương tự với phía bên phải .</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Open Sans"/>
              <a:ea typeface="Open Sans"/>
              <a:cs typeface="Open Sans"/>
              <a:sym typeface="Open Sans"/>
            </a:endParaRPr>
          </a:p>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Đệ quy lại PST(s) với phía bên trái.</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Open Sans"/>
              <a:ea typeface="Open Sans"/>
              <a:cs typeface="Open Sans"/>
              <a:sym typeface="Open Sans"/>
            </a:endParaRPr>
          </a:p>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Đệ quy lại PST(s) với phái bên phải.</a:t>
            </a:r>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rgbClr val="1B1B1B"/>
              </a:solidFill>
              <a:latin typeface="Open Sans"/>
              <a:ea typeface="Open Sans"/>
              <a:cs typeface="Open Sans"/>
              <a:sym typeface="Open Sans"/>
            </a:endParaRPr>
          </a:p>
          <a:p>
            <a:pPr indent="-114300" lvl="0" marL="0" marR="0" rtl="0" algn="l">
              <a:spcBef>
                <a:spcPts val="0"/>
              </a:spcBef>
              <a:spcAft>
                <a:spcPts val="0"/>
              </a:spcAft>
              <a:buClr>
                <a:srgbClr val="1B1B1B"/>
              </a:buClr>
              <a:buSzPts val="1800"/>
              <a:buFont typeface="Calibri"/>
              <a:buAutoNum type="arabicPeriod"/>
            </a:pPr>
            <a:r>
              <a:rPr b="0" i="0" lang="vi-VN" sz="1800" u="none" cap="none" strike="noStrike">
                <a:solidFill>
                  <a:srgbClr val="1B1B1B"/>
                </a:solidFill>
                <a:latin typeface="Open Sans"/>
                <a:ea typeface="Open Sans"/>
                <a:cs typeface="Open Sans"/>
                <a:sym typeface="Open Sans"/>
              </a:rPr>
              <a:t>Kết thúc.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 name="Google Shape;134;p9"/>
          <p:cNvPicPr preferRelativeResize="0"/>
          <p:nvPr/>
        </p:nvPicPr>
        <p:blipFill rotWithShape="1">
          <a:blip r:embed="rId3">
            <a:alphaModFix/>
          </a:blip>
          <a:srcRect b="0" l="0" r="0" t="0"/>
          <a:stretch/>
        </p:blipFill>
        <p:spPr>
          <a:xfrm>
            <a:off x="4772040" y="1720840"/>
            <a:ext cx="4216395" cy="3416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