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456" y="-3989"/>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8186"/>
            <a:ext cx="21599525"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a:p>
        </p:txBody>
      </p:sp>
      <p:sp>
        <p:nvSpPr>
          <p:cNvPr id="5" name="Rectangle 4"/>
          <p:cNvSpPr/>
          <p:nvPr/>
        </p:nvSpPr>
        <p:spPr>
          <a:xfrm>
            <a:off x="-41885" y="10050708"/>
            <a:ext cx="21599525" cy="6308188"/>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190"/>
              <a:t>  c</a:t>
            </a:r>
            <a:endParaRPr lang="en-IN" sz="2190" dirty="0"/>
          </a:p>
        </p:txBody>
      </p:sp>
      <p:sp>
        <p:nvSpPr>
          <p:cNvPr id="6" name="Rectangle 5"/>
          <p:cNvSpPr/>
          <p:nvPr/>
        </p:nvSpPr>
        <p:spPr>
          <a:xfrm>
            <a:off x="2327" y="16335337"/>
            <a:ext cx="21615782" cy="6078111"/>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1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2345342"/>
            <a:ext cx="21684935" cy="5370398"/>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a:p>
        </p:txBody>
      </p:sp>
      <p:sp>
        <p:nvSpPr>
          <p:cNvPr id="8" name="Rectangle 7"/>
          <p:cNvSpPr/>
          <p:nvPr/>
        </p:nvSpPr>
        <p:spPr>
          <a:xfrm>
            <a:off x="-21241" y="27715740"/>
            <a:ext cx="21670008" cy="5183568"/>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a:p>
        </p:txBody>
      </p:sp>
      <p:sp>
        <p:nvSpPr>
          <p:cNvPr id="19" name="Rectangle 18"/>
          <p:cNvSpPr/>
          <p:nvPr/>
        </p:nvSpPr>
        <p:spPr>
          <a:xfrm>
            <a:off x="298414" y="4243139"/>
            <a:ext cx="308990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INTRODUCTION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590" b="1" i="0" u="none" strike="noStrike" dirty="0">
                <a:solidFill>
                  <a:srgbClr val="1F1F1F"/>
                </a:solidFill>
                <a:effectLst/>
                <a:latin typeface="Times New Roman" panose="02020603050405020304" pitchFamily="18" charset="0"/>
              </a:rPr>
              <a:t>Classification of  Sword lily Petal Features using K Nearest Neighbor  with K Dimensional Tree and Logistic Regression Algorithm to Improve the Accuracy</a:t>
            </a:r>
            <a:r>
              <a:rPr lang="en-US" sz="3590" b="0" i="0" u="none" strike="noStrike" dirty="0">
                <a:solidFill>
                  <a:srgbClr val="1F1F1F"/>
                </a:solidFill>
                <a:effectLst/>
                <a:latin typeface="Times New Roman" panose="02020603050405020304" pitchFamily="18" charset="0"/>
              </a:rPr>
              <a:t>.</a:t>
            </a:r>
            <a:endParaRPr lang="en-IN" sz="3590" dirty="0"/>
          </a:p>
        </p:txBody>
      </p:sp>
      <p:sp>
        <p:nvSpPr>
          <p:cNvPr id="22" name="Rectangle 21"/>
          <p:cNvSpPr/>
          <p:nvPr/>
        </p:nvSpPr>
        <p:spPr>
          <a:xfrm>
            <a:off x="328484" y="16490666"/>
            <a:ext cx="178705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RESULTS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25185" y="22435350"/>
            <a:ext cx="569594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DISCUSSION</a:t>
            </a:r>
            <a:r>
              <a:rPr lang="en-US" sz="2190" b="1" dirty="0">
                <a:solidFill>
                  <a:schemeClr val="tx1"/>
                </a:solidFill>
                <a:latin typeface="Times New Roman" panose="02020603050405020304" pitchFamily="18" charset="0"/>
                <a:cs typeface="Times New Roman" panose="02020603050405020304" pitchFamily="18" charset="0"/>
              </a:rPr>
              <a:t> </a:t>
            </a:r>
            <a:r>
              <a:rPr lang="en-US" sz="2790" b="1" dirty="0">
                <a:solidFill>
                  <a:schemeClr val="tx1"/>
                </a:solidFill>
                <a:latin typeface="Times New Roman" panose="02020603050405020304" pitchFamily="18" charset="0"/>
                <a:cs typeface="Times New Roman" panose="02020603050405020304" pitchFamily="18" charset="0"/>
              </a:rPr>
              <a:t>AND</a:t>
            </a:r>
            <a:r>
              <a:rPr lang="en-US" sz="2190" b="1" dirty="0">
                <a:solidFill>
                  <a:schemeClr val="tx1"/>
                </a:solidFill>
                <a:latin typeface="Times New Roman" panose="02020603050405020304" pitchFamily="18" charset="0"/>
                <a:cs typeface="Times New Roman" panose="02020603050405020304" pitchFamily="18" charset="0"/>
              </a:rPr>
              <a:t> </a:t>
            </a:r>
            <a:r>
              <a:rPr lang="en-US" sz="2790" b="1" dirty="0">
                <a:solidFill>
                  <a:schemeClr val="tx1"/>
                </a:solidFill>
                <a:latin typeface="Times New Roman" panose="02020603050405020304" pitchFamily="18" charset="0"/>
                <a:cs typeface="Times New Roman" panose="02020603050405020304" pitchFamily="18" charset="0"/>
              </a:rPr>
              <a:t>CONCLUSION</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41630" y="28061280"/>
            <a:ext cx="301685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BIBLIOGRAPHY</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41630" y="10200327"/>
            <a:ext cx="507649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0" b="1" dirty="0">
                <a:solidFill>
                  <a:schemeClr val="tx1"/>
                </a:solidFill>
                <a:latin typeface="Times New Roman" panose="02020603050405020304" pitchFamily="18" charset="0"/>
                <a:cs typeface="Times New Roman" panose="02020603050405020304" pitchFamily="18" charset="0"/>
              </a:rPr>
              <a:t>MATERIALS AND METHODS</a:t>
            </a:r>
            <a:endParaRPr lang="en-IN" sz="279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766364"/>
          </a:xfrm>
          <a:prstGeom prst="rect">
            <a:avLst/>
          </a:prstGeom>
          <a:noFill/>
        </p:spPr>
        <p:txBody>
          <a:bodyPr wrap="square" rtlCol="0">
            <a:spAutoFit/>
          </a:bodyPr>
          <a:lstStyle/>
          <a:p>
            <a:pPr algn="r"/>
            <a:r>
              <a:rPr lang="en-US" sz="2190" b="1">
                <a:solidFill>
                  <a:schemeClr val="bg1"/>
                </a:solidFill>
                <a:latin typeface="Times New Roman" panose="02020603050405020304" pitchFamily="18" charset="0"/>
                <a:cs typeface="Times New Roman" panose="02020603050405020304" pitchFamily="18" charset="0"/>
              </a:rPr>
              <a:t> Ms. Poorani.S            </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 Guided by Dr. Mary Valantina. G</a:t>
            </a:r>
            <a:endParaRPr lang="en-IN" sz="2190" b="1" dirty="0">
              <a:solidFill>
                <a:schemeClr val="bg1"/>
              </a:solidFill>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429348"/>
          </a:xfrm>
          <a:prstGeom prst="rect">
            <a:avLst/>
          </a:prstGeom>
          <a:noFill/>
        </p:spPr>
        <p:txBody>
          <a:bodyPr wrap="square" rtlCol="0">
            <a:spAutoFit/>
          </a:bodyPr>
          <a:lstStyle/>
          <a:p>
            <a:endParaRPr lang="en-US" sz="2190"/>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Name: V. Anil Kumar Yadav</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192110198</a:t>
            </a:r>
          </a:p>
          <a:p>
            <a:pPr algn="r"/>
            <a:r>
              <a:rPr lang="en-US" sz="2190" b="1" dirty="0">
                <a:solidFill>
                  <a:schemeClr val="bg1"/>
                </a:solidFill>
                <a:latin typeface="Times New Roman" panose="02020603050405020304" pitchFamily="18" charset="0"/>
                <a:cs typeface="Times New Roman" panose="02020603050405020304" pitchFamily="18" charset="0"/>
              </a:rPr>
              <a:t>Guided by Dr M Rajasekar</a:t>
            </a:r>
          </a:p>
        </p:txBody>
      </p:sp>
      <p:sp>
        <p:nvSpPr>
          <p:cNvPr id="14" name="TextBox 13">
            <a:extLst>
              <a:ext uri="{FF2B5EF4-FFF2-40B4-BE49-F238E27FC236}">
                <a16:creationId xmlns:a16="http://schemas.microsoft.com/office/drawing/2014/main" id="{CFA16141-083A-E59C-94F2-752A7FA0A888}"/>
              </a:ext>
            </a:extLst>
          </p:cNvPr>
          <p:cNvSpPr txBox="1"/>
          <p:nvPr/>
        </p:nvSpPr>
        <p:spPr>
          <a:xfrm>
            <a:off x="0" y="5006002"/>
            <a:ext cx="13730828" cy="5147563"/>
          </a:xfrm>
          <a:prstGeom prst="rect">
            <a:avLst/>
          </a:prstGeom>
          <a:noFill/>
        </p:spPr>
        <p:txBody>
          <a:bodyPr wrap="square" rtlCol="0">
            <a:spAutoFit/>
          </a:bodyPr>
          <a:lstStyle/>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research aims to accurately classify different species of sword lilies (Gladiolus) and analyze their patterns.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Sword lilies hold significance due to their aesthetic appeal, economic value, and cultural importance in gardens, floristry, and ceremonies.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Sword lilies contribute to industries like horticulture, floristry, and pharmaceuticals, supporting livelihoods and trade.</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They are used in ceremonies, celebrations, and rituals, symbolizing emotions and enriching traditions.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Sword lilies play a role in biodiversity conservation, environmental sustainability, and scientific research, making them valuable assets.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Sword lilies have applications in various industries and cultural practices, making them valuable and versatile plants.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Previous research has focused on accurately categorizing sword lily species using techniques like morphological analysis, genetic sequencing, and machine learning algorithms.</a:t>
            </a:r>
          </a:p>
          <a:p>
            <a:pPr marL="800100" lvl="1"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This paper aims to increase the accuracy rate in the classification of sword lilies using the K Nearest Neighbor algorithm with Logistic Regression, providing a reference for future researchers interested in species classification.</a:t>
            </a:r>
          </a:p>
        </p:txBody>
      </p:sp>
      <p:pic>
        <p:nvPicPr>
          <p:cNvPr id="17" name="Picture 16">
            <a:extLst>
              <a:ext uri="{FF2B5EF4-FFF2-40B4-BE49-F238E27FC236}">
                <a16:creationId xmlns:a16="http://schemas.microsoft.com/office/drawing/2014/main" id="{B87254B1-EB34-2AB8-59D5-7424D5922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3485" y="16973343"/>
            <a:ext cx="4818030" cy="3121383"/>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A8EE9E6-7825-0826-6D65-E579FED4C7D8}"/>
              </a:ext>
            </a:extLst>
          </p:cNvPr>
          <p:cNvSpPr txBox="1"/>
          <p:nvPr/>
        </p:nvSpPr>
        <p:spPr>
          <a:xfrm>
            <a:off x="15470053" y="16494712"/>
            <a:ext cx="5604638"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K Nearest Neighbor v/s Logistic Regression </a:t>
            </a:r>
          </a:p>
        </p:txBody>
      </p:sp>
      <p:sp>
        <p:nvSpPr>
          <p:cNvPr id="21" name="TextBox 20">
            <a:extLst>
              <a:ext uri="{FF2B5EF4-FFF2-40B4-BE49-F238E27FC236}">
                <a16:creationId xmlns:a16="http://schemas.microsoft.com/office/drawing/2014/main" id="{419E4AF5-3931-E1EC-76EC-3945BFBB5007}"/>
              </a:ext>
            </a:extLst>
          </p:cNvPr>
          <p:cNvSpPr txBox="1"/>
          <p:nvPr/>
        </p:nvSpPr>
        <p:spPr>
          <a:xfrm>
            <a:off x="16106" y="28781464"/>
            <a:ext cx="20900041" cy="3799502"/>
          </a:xfrm>
          <a:prstGeom prst="rect">
            <a:avLst/>
          </a:prstGeom>
          <a:noFill/>
        </p:spPr>
        <p:txBody>
          <a:bodyPr wrap="square" rtlCol="0">
            <a:spAutoFit/>
          </a:bodyPr>
          <a:lstStyle/>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Shilpa Sethi, Mamta Kathuria, "Ensemble Feature Reduction Technique for Flower Species Identification", 2023 International Conference on Advanced Computing &amp; Communication Technologies (ICACCTech), pp.721-728, 2023.</a:t>
            </a:r>
          </a:p>
          <a:p>
            <a:pPr marL="800100" lvl="1" indent="-342900" algn="just">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 Anushee Jain, Chandrasekharan Rajendran, "A Novel Linear Mathematical Model Based Heuristic for a Class of Classification Problem with Non-linearly Separable Data", Applications of Emerging Technologies and AI/ML Algorithms, pp.247, 2022.</a:t>
            </a:r>
          </a:p>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N. J. Anasuya, B. N. Yashasvi, P. Puneeth Kumar, B. S. Medha, "Classification of Flower Species Using Machine Learning Algorithm", Proceedings of the International Conference on Cognitive and Intelligent Computing, pp.699, 2022.</a:t>
            </a:r>
            <a:endParaRPr lang="en-IN" sz="219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IN" sz="2190" dirty="0">
                <a:effectLst/>
                <a:latin typeface="Times New Roman" panose="02020603050405020304" pitchFamily="18" charset="0"/>
                <a:cs typeface="Times New Roman" panose="02020603050405020304" pitchFamily="18" charset="0"/>
              </a:rPr>
              <a:t>Abdullah Albadrani, Faisal Alghayadh, Mohamed A. Zohdy, Esam Aloufi, Richard Olawoyin, "Performance and Predicting of Inbound Logistics Processes Using Machine Learning", 2021 IEEE 11th Annual Computing and Communication Workshop and Conference (CCWC), pp.0790-0795, 2021.</a:t>
            </a:r>
            <a:endParaRPr lang="en-IN" sz="2190" u="sng"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190" dirty="0">
                <a:latin typeface="Times New Roman" panose="02020603050405020304" pitchFamily="18" charset="0"/>
              </a:rPr>
              <a:t>Mohri, Hideo. 2019. Imperial Biologists: The Imperial Family of Japan and Their Contributions to Biological Research. Springer</a:t>
            </a:r>
          </a:p>
          <a:p>
            <a:pPr marL="800100" lvl="1" indent="-342900" algn="just">
              <a:buFont typeface="Wingdings" panose="05000000000000000000" pitchFamily="2" charset="2"/>
              <a:buChar char="Ø"/>
            </a:pPr>
            <a:r>
              <a:rPr lang="en-US" sz="2190" dirty="0">
                <a:latin typeface="Times New Roman" panose="02020603050405020304" pitchFamily="18" charset="0"/>
              </a:rPr>
              <a:t>Preisach, Christine, Hans Burkhardt, Lars Schmidt-</a:t>
            </a:r>
            <a:r>
              <a:rPr lang="en-US" sz="2190" dirty="0" err="1">
                <a:latin typeface="Times New Roman" panose="02020603050405020304" pitchFamily="18" charset="0"/>
              </a:rPr>
              <a:t>Thieme</a:t>
            </a:r>
            <a:r>
              <a:rPr lang="en-US" sz="2190" dirty="0">
                <a:latin typeface="Times New Roman" panose="02020603050405020304" pitchFamily="18" charset="0"/>
              </a:rPr>
              <a:t>, and Reinhold Decker. 2008. Data Analysis, Machine Learning and Applications: Proceedings of the 31st Annual Conference of the Gesellschaft Für Klassifikation </a:t>
            </a:r>
            <a:r>
              <a:rPr lang="en-US" sz="2190" dirty="0" err="1">
                <a:latin typeface="Times New Roman" panose="02020603050405020304" pitchFamily="18" charset="0"/>
              </a:rPr>
              <a:t>e.V.</a:t>
            </a:r>
            <a:r>
              <a:rPr lang="en-US" sz="2190" dirty="0">
                <a:latin typeface="Times New Roman" panose="02020603050405020304" pitchFamily="18" charset="0"/>
              </a:rPr>
              <a:t>, Albert-Ludwigs-Universität Freiburg, March 7-9, 2007. Springer Science &amp; Business Media.</a:t>
            </a:r>
            <a:endParaRPr lang="en-US" sz="2190" b="0" i="0" u="none" strike="noStrike" dirty="0">
              <a:effectLst/>
              <a:latin typeface="Times New Roman" panose="02020603050405020304" pitchFamily="18" charset="0"/>
            </a:endParaRPr>
          </a:p>
        </p:txBody>
      </p:sp>
      <p:sp>
        <p:nvSpPr>
          <p:cNvPr id="25" name="TextBox 24">
            <a:extLst>
              <a:ext uri="{FF2B5EF4-FFF2-40B4-BE49-F238E27FC236}">
                <a16:creationId xmlns:a16="http://schemas.microsoft.com/office/drawing/2014/main" id="{E5AC7535-04FE-D677-5DE9-1733D29924E8}"/>
              </a:ext>
            </a:extLst>
          </p:cNvPr>
          <p:cNvSpPr txBox="1"/>
          <p:nvPr/>
        </p:nvSpPr>
        <p:spPr>
          <a:xfrm>
            <a:off x="-71874" y="17112622"/>
            <a:ext cx="15723621" cy="1777410"/>
          </a:xfrm>
          <a:prstGeom prst="rect">
            <a:avLst/>
          </a:prstGeom>
          <a:noFill/>
        </p:spPr>
        <p:txBody>
          <a:bodyPr wrap="square" rtlCol="0">
            <a:spAutoFit/>
          </a:bodyPr>
          <a:lstStyle/>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 Nearest Neighbor  has highest accuracy 92.50% when compared with the Accuracy of Logistic Regression  82.70%.</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 The standard deviation of K Nearest Neighbor Algorithm and Logistic Regression Algorithm are  3.269 and 5.202 respectively. </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standard error mean of K Nearest Neighbor Algorithm and Logistic regression Algorithm are 0.731 and 1.163 respectively.</a:t>
            </a:r>
          </a:p>
          <a:p>
            <a:pPr marL="742950" lvl="1"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These results that K Nearest Neighbor algorithm is best for these research of classification of Sword lily.</a:t>
            </a:r>
          </a:p>
          <a:p>
            <a:pPr algn="just"/>
            <a:endParaRPr lang="en-US" sz="2190" dirty="0"/>
          </a:p>
        </p:txBody>
      </p:sp>
      <p:sp>
        <p:nvSpPr>
          <p:cNvPr id="9" name="TextBox 8">
            <a:extLst>
              <a:ext uri="{FF2B5EF4-FFF2-40B4-BE49-F238E27FC236}">
                <a16:creationId xmlns:a16="http://schemas.microsoft.com/office/drawing/2014/main" id="{2A47C453-C2CD-1861-9B18-8E2B8EFF6E0F}"/>
              </a:ext>
            </a:extLst>
          </p:cNvPr>
          <p:cNvSpPr txBox="1"/>
          <p:nvPr/>
        </p:nvSpPr>
        <p:spPr>
          <a:xfrm>
            <a:off x="396482" y="23159446"/>
            <a:ext cx="20810125" cy="4473532"/>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 Nearest Neighbor algorithm achieves 92.50% accuracy, outperforming Logistic Regression's 82.70% accuracy in classifying sword lilies based on the training dataset.</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Independent tests reveal a statistically significant difference in accuracy between the two algorithms, with a p-value of 0.032 (p&lt;0.05).</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Various studies have evaluated supervised learning approaches for sword lily species prediction, including neuro-fuzzy approaches and machine learning-based classification methods.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Logistic Regression, despite its widespread use, faces limitations such as its inability to handle non-linear relationships between features and the target variable. It assumes a linear decision boundary, making it less effective in capturing complex patterns in data.</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Logistic Regression is sensitive to outliers, which can skew model coefficients and predictions, affecting its performance.</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Logistic Regression assumes independence among features, which may not hold true in real-world datasets, leading t o biased estimates and reduced predictive accuracy.</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Logistic Regression is prone to overfitting, especially when the number of features is large compared to the number of observations. Regularization techniques can help mitigate this issue but may not always be sufficient.</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K Nearest Neighbor algorithm does not require a training phase, relying on observable data similarities. It offers a sophisticated approach to classification tasks.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While Logistic Regression is valuable in classification tasks, its limitations should be considered, especially in scenarios where complex relationships exist among features or when dealing with large datasets.</a:t>
            </a:r>
          </a:p>
        </p:txBody>
      </p:sp>
      <p:sp>
        <p:nvSpPr>
          <p:cNvPr id="27" name="TextBox 26">
            <a:extLst>
              <a:ext uri="{FF2B5EF4-FFF2-40B4-BE49-F238E27FC236}">
                <a16:creationId xmlns:a16="http://schemas.microsoft.com/office/drawing/2014/main" id="{DBBAB9CD-C260-0DC4-8F07-1703DA762F50}"/>
              </a:ext>
            </a:extLst>
          </p:cNvPr>
          <p:cNvSpPr txBox="1"/>
          <p:nvPr/>
        </p:nvSpPr>
        <p:spPr>
          <a:xfrm>
            <a:off x="25765" y="10873230"/>
            <a:ext cx="2089773" cy="429348"/>
          </a:xfrm>
          <a:prstGeom prst="rect">
            <a:avLst/>
          </a:prstGeom>
          <a:noFill/>
          <a:ln w="19050">
            <a:solidFill>
              <a:schemeClr val="tx1"/>
            </a:solidFill>
          </a:ln>
        </p:spPr>
        <p:txBody>
          <a:bodyPr wrap="square" rtlCol="0">
            <a:spAutoFit/>
          </a:bodyPr>
          <a:lstStyle/>
          <a:p>
            <a:r>
              <a:rPr lang="en-US" sz="2190" b="1" dirty="0"/>
              <a:t>Data collection</a:t>
            </a:r>
          </a:p>
        </p:txBody>
      </p:sp>
      <p:sp>
        <p:nvSpPr>
          <p:cNvPr id="29" name="TextBox 28">
            <a:extLst>
              <a:ext uri="{FF2B5EF4-FFF2-40B4-BE49-F238E27FC236}">
                <a16:creationId xmlns:a16="http://schemas.microsoft.com/office/drawing/2014/main" id="{D0686C16-CDD0-E511-7F49-2DA6270704EF}"/>
              </a:ext>
            </a:extLst>
          </p:cNvPr>
          <p:cNvSpPr txBox="1"/>
          <p:nvPr/>
        </p:nvSpPr>
        <p:spPr>
          <a:xfrm>
            <a:off x="2728049" y="10969956"/>
            <a:ext cx="2469608"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Data processing</a:t>
            </a:r>
          </a:p>
        </p:txBody>
      </p:sp>
      <p:sp>
        <p:nvSpPr>
          <p:cNvPr id="32" name="TextBox 31">
            <a:extLst>
              <a:ext uri="{FF2B5EF4-FFF2-40B4-BE49-F238E27FC236}">
                <a16:creationId xmlns:a16="http://schemas.microsoft.com/office/drawing/2014/main" id="{C7F1F5C5-009C-F56A-B546-0183BDD104AA}"/>
              </a:ext>
            </a:extLst>
          </p:cNvPr>
          <p:cNvSpPr txBox="1"/>
          <p:nvPr/>
        </p:nvSpPr>
        <p:spPr>
          <a:xfrm>
            <a:off x="5854974" y="10780804"/>
            <a:ext cx="2825610"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Feature Selection </a:t>
            </a:r>
          </a:p>
        </p:txBody>
      </p:sp>
      <p:sp>
        <p:nvSpPr>
          <p:cNvPr id="34" name="TextBox 33">
            <a:extLst>
              <a:ext uri="{FF2B5EF4-FFF2-40B4-BE49-F238E27FC236}">
                <a16:creationId xmlns:a16="http://schemas.microsoft.com/office/drawing/2014/main" id="{E4F2E915-97CD-85FD-D0EF-4C9C4268407E}"/>
              </a:ext>
            </a:extLst>
          </p:cNvPr>
          <p:cNvSpPr txBox="1"/>
          <p:nvPr/>
        </p:nvSpPr>
        <p:spPr>
          <a:xfrm>
            <a:off x="9849334" y="10528361"/>
            <a:ext cx="2843820"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Model Selection</a:t>
            </a:r>
          </a:p>
        </p:txBody>
      </p:sp>
      <p:sp>
        <p:nvSpPr>
          <p:cNvPr id="43" name="TextBox 42">
            <a:extLst>
              <a:ext uri="{FF2B5EF4-FFF2-40B4-BE49-F238E27FC236}">
                <a16:creationId xmlns:a16="http://schemas.microsoft.com/office/drawing/2014/main" id="{CCB752E5-62B3-FC96-BEC8-527C60691AE1}"/>
              </a:ext>
            </a:extLst>
          </p:cNvPr>
          <p:cNvSpPr txBox="1"/>
          <p:nvPr/>
        </p:nvSpPr>
        <p:spPr>
          <a:xfrm>
            <a:off x="13992875" y="10536979"/>
            <a:ext cx="2285404"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Model Training</a:t>
            </a:r>
          </a:p>
        </p:txBody>
      </p:sp>
      <p:sp>
        <p:nvSpPr>
          <p:cNvPr id="52" name="Arrow: Right 51">
            <a:extLst>
              <a:ext uri="{FF2B5EF4-FFF2-40B4-BE49-F238E27FC236}">
                <a16:creationId xmlns:a16="http://schemas.microsoft.com/office/drawing/2014/main" id="{7B900AA1-DE34-04BA-AE98-2C06DFFEE689}"/>
              </a:ext>
            </a:extLst>
          </p:cNvPr>
          <p:cNvSpPr/>
          <p:nvPr/>
        </p:nvSpPr>
        <p:spPr>
          <a:xfrm>
            <a:off x="2309208" y="13021625"/>
            <a:ext cx="392353" cy="216591"/>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53" name="Arrow: Right 52">
            <a:extLst>
              <a:ext uri="{FF2B5EF4-FFF2-40B4-BE49-F238E27FC236}">
                <a16:creationId xmlns:a16="http://schemas.microsoft.com/office/drawing/2014/main" id="{D06F95D4-A3D6-CB3D-F29B-E2731916EADB}"/>
              </a:ext>
            </a:extLst>
          </p:cNvPr>
          <p:cNvSpPr/>
          <p:nvPr/>
        </p:nvSpPr>
        <p:spPr>
          <a:xfrm>
            <a:off x="5412496" y="12670440"/>
            <a:ext cx="554540" cy="232059"/>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61" name="Arrow: Right 60">
            <a:extLst>
              <a:ext uri="{FF2B5EF4-FFF2-40B4-BE49-F238E27FC236}">
                <a16:creationId xmlns:a16="http://schemas.microsoft.com/office/drawing/2014/main" id="{EEF6BF08-6193-B7AF-B086-0D6813D59BAA}"/>
              </a:ext>
            </a:extLst>
          </p:cNvPr>
          <p:cNvSpPr/>
          <p:nvPr/>
        </p:nvSpPr>
        <p:spPr>
          <a:xfrm rot="2643183">
            <a:off x="11462976" y="13355119"/>
            <a:ext cx="894083" cy="210565"/>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63" name="Arrow: Down 62">
            <a:extLst>
              <a:ext uri="{FF2B5EF4-FFF2-40B4-BE49-F238E27FC236}">
                <a16:creationId xmlns:a16="http://schemas.microsoft.com/office/drawing/2014/main" id="{965A253A-16DF-9C32-E6C9-FBFCDE0CF4F6}"/>
              </a:ext>
            </a:extLst>
          </p:cNvPr>
          <p:cNvSpPr/>
          <p:nvPr/>
        </p:nvSpPr>
        <p:spPr>
          <a:xfrm rot="3151751">
            <a:off x="10990163" y="12979282"/>
            <a:ext cx="217140" cy="827666"/>
          </a:xfrm>
          <a:prstGeom prst="down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36" name="TextBox 35">
            <a:extLst>
              <a:ext uri="{FF2B5EF4-FFF2-40B4-BE49-F238E27FC236}">
                <a16:creationId xmlns:a16="http://schemas.microsoft.com/office/drawing/2014/main" id="{A5DBA62E-3BB6-8B52-1738-8CB3C3FF7885}"/>
              </a:ext>
            </a:extLst>
          </p:cNvPr>
          <p:cNvSpPr txBox="1"/>
          <p:nvPr/>
        </p:nvSpPr>
        <p:spPr>
          <a:xfrm>
            <a:off x="15960181" y="20094726"/>
            <a:ext cx="5604638" cy="1440394"/>
          </a:xfrm>
          <a:prstGeom prst="rect">
            <a:avLst/>
          </a:prstGeom>
          <a:noFill/>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 Figure 2: The shown groups in the X-axis are the K Nearest Neighbor algorithm vs Logistic Regression Algorithm and the Y-axis mean accuracy of detection ± 2 standard deviations.</a:t>
            </a:r>
          </a:p>
        </p:txBody>
      </p:sp>
      <p:graphicFrame>
        <p:nvGraphicFramePr>
          <p:cNvPr id="54" name="Table 53">
            <a:extLst>
              <a:ext uri="{FF2B5EF4-FFF2-40B4-BE49-F238E27FC236}">
                <a16:creationId xmlns:a16="http://schemas.microsoft.com/office/drawing/2014/main" id="{589F4304-1FE9-92DC-5BA9-50A95348D2D9}"/>
              </a:ext>
            </a:extLst>
          </p:cNvPr>
          <p:cNvGraphicFramePr>
            <a:graphicFrameLocks noGrp="1"/>
          </p:cNvGraphicFramePr>
          <p:nvPr>
            <p:extLst>
              <p:ext uri="{D42A27DB-BD31-4B8C-83A1-F6EECF244321}">
                <p14:modId xmlns:p14="http://schemas.microsoft.com/office/powerpoint/2010/main" val="97606415"/>
              </p:ext>
            </p:extLst>
          </p:nvPr>
        </p:nvGraphicFramePr>
        <p:xfrm>
          <a:off x="317408" y="19426428"/>
          <a:ext cx="5261236" cy="2804546"/>
        </p:xfrm>
        <a:graphic>
          <a:graphicData uri="http://schemas.openxmlformats.org/drawingml/2006/table">
            <a:tbl>
              <a:tblPr/>
              <a:tblGrid>
                <a:gridCol w="880951">
                  <a:extLst>
                    <a:ext uri="{9D8B030D-6E8A-4147-A177-3AD203B41FA5}">
                      <a16:colId xmlns:a16="http://schemas.microsoft.com/office/drawing/2014/main" val="340123391"/>
                    </a:ext>
                  </a:extLst>
                </a:gridCol>
                <a:gridCol w="1166445">
                  <a:extLst>
                    <a:ext uri="{9D8B030D-6E8A-4147-A177-3AD203B41FA5}">
                      <a16:colId xmlns:a16="http://schemas.microsoft.com/office/drawing/2014/main" val="3747531209"/>
                    </a:ext>
                  </a:extLst>
                </a:gridCol>
                <a:gridCol w="880951">
                  <a:extLst>
                    <a:ext uri="{9D8B030D-6E8A-4147-A177-3AD203B41FA5}">
                      <a16:colId xmlns:a16="http://schemas.microsoft.com/office/drawing/2014/main" val="1743407459"/>
                    </a:ext>
                  </a:extLst>
                </a:gridCol>
                <a:gridCol w="677027">
                  <a:extLst>
                    <a:ext uri="{9D8B030D-6E8A-4147-A177-3AD203B41FA5}">
                      <a16:colId xmlns:a16="http://schemas.microsoft.com/office/drawing/2014/main" val="1670889296"/>
                    </a:ext>
                  </a:extLst>
                </a:gridCol>
                <a:gridCol w="889108">
                  <a:extLst>
                    <a:ext uri="{9D8B030D-6E8A-4147-A177-3AD203B41FA5}">
                      <a16:colId xmlns:a16="http://schemas.microsoft.com/office/drawing/2014/main" val="3545727158"/>
                    </a:ext>
                  </a:extLst>
                </a:gridCol>
                <a:gridCol w="766754">
                  <a:extLst>
                    <a:ext uri="{9D8B030D-6E8A-4147-A177-3AD203B41FA5}">
                      <a16:colId xmlns:a16="http://schemas.microsoft.com/office/drawing/2014/main" val="3940329207"/>
                    </a:ext>
                  </a:extLst>
                </a:gridCol>
              </a:tblGrid>
              <a:tr h="1148920">
                <a:tc>
                  <a:txBody>
                    <a:bodyPr/>
                    <a:lstStyle/>
                    <a:p>
                      <a:pPr fontAlgn="ctr"/>
                      <a:br>
                        <a:rPr lang="en-US" sz="1200" b="1">
                          <a:latin typeface="Times New Roman" panose="02020603050405020304" pitchFamily="18" charset="0"/>
                          <a:cs typeface="Times New Roman" panose="02020603050405020304" pitchFamily="18" charset="0"/>
                        </a:rPr>
                      </a:br>
                      <a:endParaRPr lang="en-US" sz="1200" b="1">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Algorithm</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Mean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St. Deviation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Std.Error Mean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9179420"/>
                  </a:ext>
                </a:extLst>
              </a:tr>
              <a:tr h="827813">
                <a:tc rowSpan="2">
                  <a:txBody>
                    <a:bodyPr/>
                    <a:lstStyle/>
                    <a:p>
                      <a:pPr rtl="0" fontAlgn="ctr">
                        <a:spcBef>
                          <a:spcPts val="0"/>
                        </a:spcBef>
                        <a:spcAft>
                          <a:spcPts val="0"/>
                        </a:spcAft>
                      </a:pPr>
                      <a:r>
                        <a:rPr lang="en-US" sz="1200" b="1">
                          <a:latin typeface="Times New Roman" panose="02020603050405020304" pitchFamily="18" charset="0"/>
                          <a:cs typeface="Times New Roman" panose="02020603050405020304" pitchFamily="18" charset="0"/>
                        </a:rPr>
                        <a:t>Accuracy</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K Nearest Neighbor</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92.50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3.269</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0.731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0429695"/>
                  </a:ext>
                </a:extLst>
              </a:tr>
              <a:tr h="827813">
                <a:tc vMerge="1">
                  <a:txBody>
                    <a:bodyPr/>
                    <a:lstStyle/>
                    <a:p>
                      <a:endParaRPr lang="en-US"/>
                    </a:p>
                  </a:txBody>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Logistic Regression</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20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82.70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a:latin typeface="Times New Roman" panose="02020603050405020304" pitchFamily="18" charset="0"/>
                          <a:cs typeface="Times New Roman" panose="02020603050405020304" pitchFamily="18" charset="0"/>
                        </a:rPr>
                        <a:t>5.202</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US" sz="1200" b="1" dirty="0">
                          <a:latin typeface="Times New Roman" panose="02020603050405020304" pitchFamily="18" charset="0"/>
                          <a:cs typeface="Times New Roman" panose="02020603050405020304" pitchFamily="18" charset="0"/>
                        </a:rPr>
                        <a:t>1.163</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6073061"/>
                  </a:ext>
                </a:extLst>
              </a:tr>
            </a:tbl>
          </a:graphicData>
        </a:graphic>
      </p:graphicFrame>
      <p:sp>
        <p:nvSpPr>
          <p:cNvPr id="55" name="Rectangle 1">
            <a:extLst>
              <a:ext uri="{FF2B5EF4-FFF2-40B4-BE49-F238E27FC236}">
                <a16:creationId xmlns:a16="http://schemas.microsoft.com/office/drawing/2014/main" id="{2D69D82E-087F-26B0-7FDC-DE3C43C412EE}"/>
              </a:ext>
            </a:extLst>
          </p:cNvPr>
          <p:cNvSpPr>
            <a:spLocks noChangeArrowheads="1"/>
          </p:cNvSpPr>
          <p:nvPr/>
        </p:nvSpPr>
        <p:spPr bwMode="auto">
          <a:xfrm>
            <a:off x="8342313" y="17754006"/>
            <a:ext cx="184731" cy="76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190" b="0" i="0" u="none" strike="noStrike" cap="none" normalizeH="0" baseline="0">
                <a:ln>
                  <a:noFill/>
                </a:ln>
                <a:solidFill>
                  <a:schemeClr val="tx1"/>
                </a:solidFill>
                <a:effectLst/>
                <a:latin typeface="Arial" panose="020B0604020202020204" pitchFamily="34" charset="0"/>
              </a:rPr>
            </a:br>
            <a:endParaRPr kumimoji="0" lang="en-US" altLang="en-US" sz="2190" b="0" i="0" u="none" strike="noStrike" cap="none" normalizeH="0" baseline="0">
              <a:ln>
                <a:noFill/>
              </a:ln>
              <a:solidFill>
                <a:schemeClr val="tx1"/>
              </a:solidFill>
              <a:effectLst/>
              <a:latin typeface="Arial" panose="020B0604020202020204" pitchFamily="34" charset="0"/>
            </a:endParaRPr>
          </a:p>
        </p:txBody>
      </p:sp>
      <p:sp>
        <p:nvSpPr>
          <p:cNvPr id="57" name="Rectangle 2">
            <a:extLst>
              <a:ext uri="{FF2B5EF4-FFF2-40B4-BE49-F238E27FC236}">
                <a16:creationId xmlns:a16="http://schemas.microsoft.com/office/drawing/2014/main" id="{9F009E88-B0F9-B50E-678E-69EC8F9E8BF9}"/>
              </a:ext>
            </a:extLst>
          </p:cNvPr>
          <p:cNvSpPr>
            <a:spLocks noChangeArrowheads="1"/>
          </p:cNvSpPr>
          <p:nvPr/>
        </p:nvSpPr>
        <p:spPr bwMode="auto">
          <a:xfrm>
            <a:off x="8037513" y="16457251"/>
            <a:ext cx="184731" cy="4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190"/>
          </a:p>
        </p:txBody>
      </p:sp>
      <p:graphicFrame>
        <p:nvGraphicFramePr>
          <p:cNvPr id="58" name="Table 57">
            <a:extLst>
              <a:ext uri="{FF2B5EF4-FFF2-40B4-BE49-F238E27FC236}">
                <a16:creationId xmlns:a16="http://schemas.microsoft.com/office/drawing/2014/main" id="{12CC45C2-9495-68E3-D481-8FF6C9F5EA89}"/>
              </a:ext>
            </a:extLst>
          </p:cNvPr>
          <p:cNvGraphicFramePr>
            <a:graphicFrameLocks noGrp="1"/>
          </p:cNvGraphicFramePr>
          <p:nvPr>
            <p:extLst>
              <p:ext uri="{D42A27DB-BD31-4B8C-83A1-F6EECF244321}">
                <p14:modId xmlns:p14="http://schemas.microsoft.com/office/powerpoint/2010/main" val="455651965"/>
              </p:ext>
            </p:extLst>
          </p:nvPr>
        </p:nvGraphicFramePr>
        <p:xfrm>
          <a:off x="5638800" y="18770818"/>
          <a:ext cx="10201068" cy="2771322"/>
        </p:xfrm>
        <a:graphic>
          <a:graphicData uri="http://schemas.openxmlformats.org/drawingml/2006/table">
            <a:tbl>
              <a:tblPr firstRow="1" firstCol="1" bandRow="1">
                <a:tableStyleId>{5940675A-B579-460E-94D1-54222C63F5DA}</a:tableStyleId>
              </a:tblPr>
              <a:tblGrid>
                <a:gridCol w="1666686">
                  <a:extLst>
                    <a:ext uri="{9D8B030D-6E8A-4147-A177-3AD203B41FA5}">
                      <a16:colId xmlns:a16="http://schemas.microsoft.com/office/drawing/2014/main" val="3406727360"/>
                    </a:ext>
                  </a:extLst>
                </a:gridCol>
                <a:gridCol w="1606170">
                  <a:extLst>
                    <a:ext uri="{9D8B030D-6E8A-4147-A177-3AD203B41FA5}">
                      <a16:colId xmlns:a16="http://schemas.microsoft.com/office/drawing/2014/main" val="3235074155"/>
                    </a:ext>
                  </a:extLst>
                </a:gridCol>
                <a:gridCol w="874028">
                  <a:extLst>
                    <a:ext uri="{9D8B030D-6E8A-4147-A177-3AD203B41FA5}">
                      <a16:colId xmlns:a16="http://schemas.microsoft.com/office/drawing/2014/main" val="2340882236"/>
                    </a:ext>
                  </a:extLst>
                </a:gridCol>
                <a:gridCol w="616361">
                  <a:extLst>
                    <a:ext uri="{9D8B030D-6E8A-4147-A177-3AD203B41FA5}">
                      <a16:colId xmlns:a16="http://schemas.microsoft.com/office/drawing/2014/main" val="2455783189"/>
                    </a:ext>
                  </a:extLst>
                </a:gridCol>
                <a:gridCol w="645874">
                  <a:extLst>
                    <a:ext uri="{9D8B030D-6E8A-4147-A177-3AD203B41FA5}">
                      <a16:colId xmlns:a16="http://schemas.microsoft.com/office/drawing/2014/main" val="2726185503"/>
                    </a:ext>
                  </a:extLst>
                </a:gridCol>
                <a:gridCol w="862678">
                  <a:extLst>
                    <a:ext uri="{9D8B030D-6E8A-4147-A177-3AD203B41FA5}">
                      <a16:colId xmlns:a16="http://schemas.microsoft.com/office/drawing/2014/main" val="1174567541"/>
                    </a:ext>
                  </a:extLst>
                </a:gridCol>
                <a:gridCol w="691558">
                  <a:extLst>
                    <a:ext uri="{9D8B030D-6E8A-4147-A177-3AD203B41FA5}">
                      <a16:colId xmlns:a16="http://schemas.microsoft.com/office/drawing/2014/main" val="3873270984"/>
                    </a:ext>
                  </a:extLst>
                </a:gridCol>
                <a:gridCol w="1231978">
                  <a:extLst>
                    <a:ext uri="{9D8B030D-6E8A-4147-A177-3AD203B41FA5}">
                      <a16:colId xmlns:a16="http://schemas.microsoft.com/office/drawing/2014/main" val="3060591839"/>
                    </a:ext>
                  </a:extLst>
                </a:gridCol>
                <a:gridCol w="815535">
                  <a:extLst>
                    <a:ext uri="{9D8B030D-6E8A-4147-A177-3AD203B41FA5}">
                      <a16:colId xmlns:a16="http://schemas.microsoft.com/office/drawing/2014/main" val="589080911"/>
                    </a:ext>
                  </a:extLst>
                </a:gridCol>
                <a:gridCol w="711424">
                  <a:extLst>
                    <a:ext uri="{9D8B030D-6E8A-4147-A177-3AD203B41FA5}">
                      <a16:colId xmlns:a16="http://schemas.microsoft.com/office/drawing/2014/main" val="2556201655"/>
                    </a:ext>
                  </a:extLst>
                </a:gridCol>
                <a:gridCol w="478776">
                  <a:extLst>
                    <a:ext uri="{9D8B030D-6E8A-4147-A177-3AD203B41FA5}">
                      <a16:colId xmlns:a16="http://schemas.microsoft.com/office/drawing/2014/main" val="2965311700"/>
                    </a:ext>
                  </a:extLst>
                </a:gridCol>
              </a:tblGrid>
              <a:tr h="322944">
                <a:tc rowSpan="3" gridSpan="2">
                  <a:txBody>
                    <a:bodyPr/>
                    <a:lstStyle/>
                    <a:p>
                      <a:pPr>
                        <a:lnSpc>
                          <a:spcPct val="107000"/>
                        </a:lnSpc>
                      </a:pPr>
                      <a:r>
                        <a:rPr lang="en-US" sz="2190" b="1" kern="100" dirty="0">
                          <a:effectLst/>
                          <a:latin typeface="Times New Roman" panose="02020603050405020304" pitchFamily="18" charset="0"/>
                          <a:cs typeface="Times New Roman" panose="02020603050405020304" pitchFamily="18" charset="0"/>
                        </a:rPr>
                        <a:t> Independent sample table</a:t>
                      </a:r>
                    </a:p>
                  </a:txBody>
                  <a:tcPr marL="63500" marR="63500" marT="63500" marB="63500" anchor="ctr"/>
                </a:tc>
                <a:tc rowSpan="3" hMerge="1">
                  <a:txBody>
                    <a:bodyPr/>
                    <a:lstStyle/>
                    <a:p>
                      <a:endParaRPr lang="en-US"/>
                    </a:p>
                  </a:txBody>
                  <a:tcPr/>
                </a:tc>
                <a:tc rowSpan="2">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Levene's test for</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equality of variances</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gridSpan="8">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T- test for equality of means</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1029261"/>
                  </a:ext>
                </a:extLst>
              </a:tr>
              <a:tr h="716607">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6">
                  <a:txBody>
                    <a:bodyPr/>
                    <a:lstStyle/>
                    <a:p>
                      <a:pPr>
                        <a:lnSpc>
                          <a:spcPct val="107000"/>
                        </a:lnSpc>
                      </a:pPr>
                      <a:endParaRPr lang="en-US" sz="1100" b="1" kern="100" dirty="0">
                        <a:effectLst/>
                        <a:latin typeface="Times New Roman" panose="02020603050405020304" pitchFamily="18" charset="0"/>
                        <a:cs typeface="Times New Roman" panose="02020603050405020304" pitchFamily="18" charset="0"/>
                      </a:endParaRPr>
                    </a:p>
                  </a:txBody>
                  <a:tcPr marL="63500" marR="63500" marT="63500" marB="6350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95% confidence interval of the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tc>
                <a:tc hMerge="1">
                  <a:txBody>
                    <a:bodyPr/>
                    <a:lstStyle/>
                    <a:p>
                      <a:endParaRPr lang="en-US"/>
                    </a:p>
                  </a:txBody>
                  <a:tcPr/>
                </a:tc>
                <a:extLst>
                  <a:ext uri="{0D108BD9-81ED-4DB2-BD59-A6C34878D82A}">
                    <a16:rowId xmlns:a16="http://schemas.microsoft.com/office/drawing/2014/main" val="2564507847"/>
                  </a:ext>
                </a:extLst>
              </a:tr>
              <a:tr h="577257">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F</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Sig.</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t</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df</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Sig.</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(2-tailed)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Mean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Std.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Error difference</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Lower</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Upper</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3677102"/>
                  </a:ext>
                </a:extLst>
              </a:tr>
              <a:tr h="577257">
                <a:tc rowSpan="2">
                  <a:txBody>
                    <a:bodyPr/>
                    <a:lstStyle/>
                    <a:p>
                      <a:pPr marL="0" marR="0">
                        <a:lnSpc>
                          <a:spcPct val="107000"/>
                        </a:lnSpc>
                        <a:spcBef>
                          <a:spcPts val="0"/>
                        </a:spcBef>
                        <a:spcAft>
                          <a:spcPts val="1200"/>
                        </a:spcAft>
                      </a:pPr>
                      <a:br>
                        <a:rPr lang="en-US" sz="1100" b="1" kern="0">
                          <a:effectLst/>
                          <a:latin typeface="Times New Roman" panose="02020603050405020304" pitchFamily="18" charset="0"/>
                          <a:cs typeface="Times New Roman" panose="02020603050405020304" pitchFamily="18" charset="0"/>
                        </a:rPr>
                      </a:b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Accuracy</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assumed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not assumed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9.572</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0.004</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7.133</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38</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0.032</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9.800</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1.374</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7.019</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12.581</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37462648"/>
                  </a:ext>
                </a:extLst>
              </a:tr>
              <a:tr h="577257">
                <a:tc vMerge="1">
                  <a:txBody>
                    <a:bodyPr/>
                    <a:lstStyle/>
                    <a:p>
                      <a:endParaRPr lang="en-US"/>
                    </a:p>
                  </a:txBody>
                  <a:tcP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assumed</a:t>
                      </a:r>
                      <a:endParaRPr lang="en-US" sz="1100" b="1" kern="1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Equal variances not assumed</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pPr>
                      <a:endParaRPr lang="en-US" sz="1100" b="1" kern="100">
                        <a:effectLst/>
                        <a:latin typeface="Times New Roman" panose="02020603050405020304" pitchFamily="18" charset="0"/>
                        <a:cs typeface="Times New Roman" panose="02020603050405020304" pitchFamily="18" charset="0"/>
                      </a:endParaRPr>
                    </a:p>
                  </a:txBody>
                  <a:tcPr marL="0" marR="0" marT="0" marB="0" anchor="ctr"/>
                </a:tc>
                <a:tc>
                  <a:txBody>
                    <a:bodyPr/>
                    <a:lstStyle/>
                    <a:p>
                      <a:pPr>
                        <a:lnSpc>
                          <a:spcPct val="107000"/>
                        </a:lnSpc>
                      </a:pPr>
                      <a:endParaRPr lang="en-US" sz="1100" b="1" kern="10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ea typeface="Calibri" panose="020F0502020204030204" pitchFamily="34" charset="0"/>
                          <a:cs typeface="Times New Roman" panose="02020603050405020304" pitchFamily="18" charset="0"/>
                        </a:rPr>
                        <a:t>7.133</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31.979</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a:effectLst/>
                          <a:latin typeface="Times New Roman" panose="02020603050405020304" pitchFamily="18" charset="0"/>
                          <a:cs typeface="Times New Roman" panose="02020603050405020304" pitchFamily="18" charset="0"/>
                        </a:rPr>
                        <a:t>0.032</a:t>
                      </a:r>
                      <a:endParaRPr lang="en-US" sz="11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 9.800</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1200"/>
                        </a:spcAft>
                      </a:pPr>
                      <a:r>
                        <a:rPr lang="en-US" sz="1100" b="1" kern="0" dirty="0">
                          <a:effectLst/>
                          <a:latin typeface="Times New Roman" panose="02020603050405020304" pitchFamily="18" charset="0"/>
                          <a:cs typeface="Times New Roman" panose="02020603050405020304" pitchFamily="18" charset="0"/>
                        </a:rPr>
                        <a:t> </a:t>
                      </a:r>
                      <a:endParaRPr lang="en-US" sz="1100" b="1" kern="1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1.374</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7.002</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100" b="1" kern="0" dirty="0">
                          <a:effectLst/>
                          <a:latin typeface="Times New Roman" panose="02020603050405020304" pitchFamily="18" charset="0"/>
                          <a:cs typeface="Times New Roman" panose="02020603050405020304" pitchFamily="18" charset="0"/>
                        </a:rPr>
                        <a:t>12.598</a:t>
                      </a:r>
                      <a:endPar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378425"/>
                  </a:ext>
                </a:extLst>
              </a:tr>
            </a:tbl>
          </a:graphicData>
        </a:graphic>
      </p:graphicFrame>
      <p:pic>
        <p:nvPicPr>
          <p:cNvPr id="1028" name="Picture 4">
            <a:extLst>
              <a:ext uri="{FF2B5EF4-FFF2-40B4-BE49-F238E27FC236}">
                <a16:creationId xmlns:a16="http://schemas.microsoft.com/office/drawing/2014/main" id="{B0E634E1-08DA-1236-BF24-B9039863A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5128" y="7687441"/>
            <a:ext cx="5135552" cy="2218321"/>
          </a:xfrm>
          <a:prstGeom prst="roundRect">
            <a:avLst>
              <a:gd name="adj" fmla="val 16667"/>
            </a:avLst>
          </a:prstGeom>
          <a:ln w="19050">
            <a:solidFill>
              <a:srgbClr val="00206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Sword Lily Flowers Plant - Free photo on Pixabay">
            <a:extLst>
              <a:ext uri="{FF2B5EF4-FFF2-40B4-BE49-F238E27FC236}">
                <a16:creationId xmlns:a16="http://schemas.microsoft.com/office/drawing/2014/main" id="{C4531AE5-7F2F-210D-B256-D313039F83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9918" y="4338077"/>
            <a:ext cx="2976229" cy="3244794"/>
          </a:xfrm>
          <a:prstGeom prst="roundRect">
            <a:avLst>
              <a:gd name="adj" fmla="val 16667"/>
            </a:avLst>
          </a:prstGeom>
          <a:ln w="12700">
            <a:solidFill>
              <a:srgbClr val="00206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9" name="AutoShape 8" descr="Image result for types of sword lily flowers">
            <a:extLst>
              <a:ext uri="{FF2B5EF4-FFF2-40B4-BE49-F238E27FC236}">
                <a16:creationId xmlns:a16="http://schemas.microsoft.com/office/drawing/2014/main" id="{84F39DBA-7508-0420-411A-F5824D950390}"/>
              </a:ext>
            </a:extLst>
          </p:cNvPr>
          <p:cNvSpPr>
            <a:spLocks noChangeAspect="1" noChangeArrowheads="1"/>
          </p:cNvSpPr>
          <p:nvPr/>
        </p:nvSpPr>
        <p:spPr bwMode="auto">
          <a:xfrm>
            <a:off x="10647363" y="16227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90"/>
          </a:p>
        </p:txBody>
      </p:sp>
      <p:pic>
        <p:nvPicPr>
          <p:cNvPr id="2" name="Picture 4" descr="Garden Purple - Free photo on Pixabay - Pixabay">
            <a:extLst>
              <a:ext uri="{FF2B5EF4-FFF2-40B4-BE49-F238E27FC236}">
                <a16:creationId xmlns:a16="http://schemas.microsoft.com/office/drawing/2014/main" id="{B485B185-E7B2-0B9D-4757-B8E9EA4E43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32156" y="4324176"/>
            <a:ext cx="2762424" cy="3288164"/>
          </a:xfrm>
          <a:prstGeom prst="roundRect">
            <a:avLst>
              <a:gd name="adj" fmla="val 16667"/>
            </a:avLst>
          </a:prstGeom>
          <a:ln w="28575">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6B72A4-48C8-F84D-4FCB-BCC44F301194}"/>
              </a:ext>
            </a:extLst>
          </p:cNvPr>
          <p:cNvSpPr txBox="1"/>
          <p:nvPr/>
        </p:nvSpPr>
        <p:spPr>
          <a:xfrm>
            <a:off x="2679996" y="11412624"/>
            <a:ext cx="2695088" cy="3462486"/>
          </a:xfrm>
          <a:prstGeom prst="rect">
            <a:avLst/>
          </a:prstGeom>
          <a:noFill/>
          <a:ln>
            <a:solidFill>
              <a:schemeClr val="tx1"/>
            </a:solidFill>
            <a:prstDash val="lgDashDotDot"/>
          </a:ln>
        </p:spPr>
        <p:txBody>
          <a:bodyPr wrap="square" rtlCol="0">
            <a:spAutoFit/>
          </a:bodyPr>
          <a:lstStyle/>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Load the sword lily petal dataset.</a:t>
            </a:r>
          </a:p>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Preprocess the data by handling missing values, scaling features, and encoding categorical variables if necessary.</a:t>
            </a:r>
          </a:p>
        </p:txBody>
      </p:sp>
      <p:sp>
        <p:nvSpPr>
          <p:cNvPr id="11" name="TextBox 10">
            <a:extLst>
              <a:ext uri="{FF2B5EF4-FFF2-40B4-BE49-F238E27FC236}">
                <a16:creationId xmlns:a16="http://schemas.microsoft.com/office/drawing/2014/main" id="{A144943A-6D37-2AB9-4F14-1E4BFCB1DC38}"/>
              </a:ext>
            </a:extLst>
          </p:cNvPr>
          <p:cNvSpPr txBox="1"/>
          <p:nvPr/>
        </p:nvSpPr>
        <p:spPr>
          <a:xfrm>
            <a:off x="5875664" y="11231379"/>
            <a:ext cx="3530212" cy="2451440"/>
          </a:xfrm>
          <a:prstGeom prst="rect">
            <a:avLst/>
          </a:prstGeom>
          <a:noFill/>
          <a:ln>
            <a:solidFill>
              <a:schemeClr val="tx1"/>
            </a:solidFill>
            <a:prstDash val="lgDashDotDot"/>
          </a:ln>
        </p:spPr>
        <p:txBody>
          <a:bodyPr wrap="square" rtlCol="0">
            <a:spAutoFit/>
          </a:bodyPr>
          <a:lstStyle/>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Analyze the importance of features and select relevant ones for classification.</a:t>
            </a:r>
          </a:p>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Perform feature engineering if needed to create new informative features.</a:t>
            </a:r>
          </a:p>
        </p:txBody>
      </p:sp>
      <p:sp>
        <p:nvSpPr>
          <p:cNvPr id="56" name="TextBox 55">
            <a:extLst>
              <a:ext uri="{FF2B5EF4-FFF2-40B4-BE49-F238E27FC236}">
                <a16:creationId xmlns:a16="http://schemas.microsoft.com/office/drawing/2014/main" id="{9F6A0752-2F66-B5E5-5AC4-4D9DD28AE877}"/>
              </a:ext>
            </a:extLst>
          </p:cNvPr>
          <p:cNvSpPr txBox="1"/>
          <p:nvPr/>
        </p:nvSpPr>
        <p:spPr>
          <a:xfrm>
            <a:off x="9849334" y="11003936"/>
            <a:ext cx="3172712" cy="2114425"/>
          </a:xfrm>
          <a:prstGeom prst="rect">
            <a:avLst/>
          </a:prstGeom>
          <a:noFill/>
          <a:ln>
            <a:solidFill>
              <a:schemeClr val="tx1"/>
            </a:solidFill>
            <a:prstDash val="lgDashDotDot"/>
          </a:ln>
        </p:spPr>
        <p:txBody>
          <a:bodyPr wrap="square" rtlCol="0">
            <a:spAutoFit/>
          </a:bodyPr>
          <a:lstStyle/>
          <a:p>
            <a:pPr marL="285750" indent="-285750">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Choose K Nearest Neighbor (KNN) with K Dimensional Tree and Logistic Regression algorithms for classification tasks.</a:t>
            </a:r>
          </a:p>
        </p:txBody>
      </p:sp>
      <p:sp>
        <p:nvSpPr>
          <p:cNvPr id="70" name="TextBox 69">
            <a:extLst>
              <a:ext uri="{FF2B5EF4-FFF2-40B4-BE49-F238E27FC236}">
                <a16:creationId xmlns:a16="http://schemas.microsoft.com/office/drawing/2014/main" id="{C64F5461-941F-1E0D-14E4-2D0022885F67}"/>
              </a:ext>
            </a:extLst>
          </p:cNvPr>
          <p:cNvSpPr txBox="1"/>
          <p:nvPr/>
        </p:nvSpPr>
        <p:spPr>
          <a:xfrm>
            <a:off x="13833329" y="10934810"/>
            <a:ext cx="3091774" cy="3125471"/>
          </a:xfrm>
          <a:prstGeom prst="rect">
            <a:avLst/>
          </a:prstGeom>
          <a:noFill/>
          <a:ln>
            <a:solidFill>
              <a:schemeClr val="tx1"/>
            </a:solidFill>
            <a:prstDash val="lgDashDotDot"/>
          </a:ln>
        </p:spPr>
        <p:txBody>
          <a:bodyPr wrap="square" rtlCol="0">
            <a:spAutoFit/>
          </a:bodyPr>
          <a:lstStyle/>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Implement the KNN with K Dimensional Tree and Logistic Regression algorithms using appropriate libraries.</a:t>
            </a:r>
          </a:p>
          <a:p>
            <a:pPr marL="285750" indent="-285750" algn="l">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Train each model on the preprocessed dataset.</a:t>
            </a:r>
          </a:p>
        </p:txBody>
      </p:sp>
      <p:sp>
        <p:nvSpPr>
          <p:cNvPr id="12" name="TextBox 11">
            <a:extLst>
              <a:ext uri="{FF2B5EF4-FFF2-40B4-BE49-F238E27FC236}">
                <a16:creationId xmlns:a16="http://schemas.microsoft.com/office/drawing/2014/main" id="{37BA7A4B-E776-BD5E-0A5C-9917029D2B31}"/>
              </a:ext>
            </a:extLst>
          </p:cNvPr>
          <p:cNvSpPr txBox="1"/>
          <p:nvPr/>
        </p:nvSpPr>
        <p:spPr>
          <a:xfrm>
            <a:off x="41885" y="11687882"/>
            <a:ext cx="2073653" cy="429348"/>
          </a:xfrm>
          <a:prstGeom prst="rect">
            <a:avLst/>
          </a:prstGeom>
          <a:noFill/>
        </p:spPr>
        <p:txBody>
          <a:bodyPr wrap="square" rtlCol="0">
            <a:spAutoFit/>
          </a:bodyPr>
          <a:lstStyle/>
          <a:p>
            <a:endParaRPr lang="en-US" sz="2190"/>
          </a:p>
        </p:txBody>
      </p:sp>
      <p:sp>
        <p:nvSpPr>
          <p:cNvPr id="26" name="TextBox 25">
            <a:extLst>
              <a:ext uri="{FF2B5EF4-FFF2-40B4-BE49-F238E27FC236}">
                <a16:creationId xmlns:a16="http://schemas.microsoft.com/office/drawing/2014/main" id="{98EA8F18-79E2-C81B-360F-855BE4DBA1B6}"/>
              </a:ext>
            </a:extLst>
          </p:cNvPr>
          <p:cNvSpPr txBox="1"/>
          <p:nvPr/>
        </p:nvSpPr>
        <p:spPr>
          <a:xfrm>
            <a:off x="-10796" y="11321557"/>
            <a:ext cx="2320614" cy="4810548"/>
          </a:xfrm>
          <a:prstGeom prst="rect">
            <a:avLst/>
          </a:prstGeom>
          <a:noFill/>
          <a:ln>
            <a:solidFill>
              <a:schemeClr val="tx1"/>
            </a:solidFill>
            <a:prstDash val="lgDashDotDot"/>
          </a:ln>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Obtain a dataset consisting of sword lily petal features, including measurements such as petal length, width, color, etc. This dataset should also include corresponding labels indicating the species of the sword lily.</a:t>
            </a:r>
          </a:p>
        </p:txBody>
      </p:sp>
      <p:sp>
        <p:nvSpPr>
          <p:cNvPr id="28" name="Arrow: Right 27">
            <a:extLst>
              <a:ext uri="{FF2B5EF4-FFF2-40B4-BE49-F238E27FC236}">
                <a16:creationId xmlns:a16="http://schemas.microsoft.com/office/drawing/2014/main" id="{577E3BA2-ACEA-2D45-7F1B-DBB4007F56BC}"/>
              </a:ext>
            </a:extLst>
          </p:cNvPr>
          <p:cNvSpPr/>
          <p:nvPr/>
        </p:nvSpPr>
        <p:spPr>
          <a:xfrm>
            <a:off x="9559577" y="12492878"/>
            <a:ext cx="421698" cy="173867"/>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dirty="0"/>
          </a:p>
        </p:txBody>
      </p:sp>
      <p:sp>
        <p:nvSpPr>
          <p:cNvPr id="31" name="Arrow: Right 30">
            <a:extLst>
              <a:ext uri="{FF2B5EF4-FFF2-40B4-BE49-F238E27FC236}">
                <a16:creationId xmlns:a16="http://schemas.microsoft.com/office/drawing/2014/main" id="{06253C8C-FF36-5886-5516-343B6FE0D1A7}"/>
              </a:ext>
            </a:extLst>
          </p:cNvPr>
          <p:cNvSpPr/>
          <p:nvPr/>
        </p:nvSpPr>
        <p:spPr>
          <a:xfrm>
            <a:off x="13311803" y="12068088"/>
            <a:ext cx="375081" cy="219350"/>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dirty="0"/>
          </a:p>
        </p:txBody>
      </p:sp>
      <p:sp>
        <p:nvSpPr>
          <p:cNvPr id="33" name="TextBox 32">
            <a:extLst>
              <a:ext uri="{FF2B5EF4-FFF2-40B4-BE49-F238E27FC236}">
                <a16:creationId xmlns:a16="http://schemas.microsoft.com/office/drawing/2014/main" id="{2D025959-52FC-1153-F680-D8F0827D2C33}"/>
              </a:ext>
            </a:extLst>
          </p:cNvPr>
          <p:cNvSpPr txBox="1"/>
          <p:nvPr/>
        </p:nvSpPr>
        <p:spPr>
          <a:xfrm>
            <a:off x="17939918" y="10339506"/>
            <a:ext cx="2486114" cy="429348"/>
          </a:xfrm>
          <a:prstGeom prst="rect">
            <a:avLst/>
          </a:prstGeom>
          <a:noFill/>
          <a:ln w="19050">
            <a:solidFill>
              <a:schemeClr val="tx1"/>
            </a:solidFill>
            <a:prstDash val="solid"/>
          </a:ln>
        </p:spPr>
        <p:txBody>
          <a:bodyPr wrap="square" rtlCol="0">
            <a:spAutoFit/>
          </a:bodyPr>
          <a:lstStyle/>
          <a:p>
            <a:r>
              <a:rPr lang="en-US" sz="2190" b="1" dirty="0">
                <a:latin typeface="Times New Roman" panose="02020603050405020304" pitchFamily="18" charset="0"/>
                <a:cs typeface="Times New Roman" panose="02020603050405020304" pitchFamily="18" charset="0"/>
              </a:rPr>
              <a:t>Model Evaluation</a:t>
            </a:r>
          </a:p>
        </p:txBody>
      </p:sp>
      <p:sp>
        <p:nvSpPr>
          <p:cNvPr id="35" name="TextBox 34">
            <a:extLst>
              <a:ext uri="{FF2B5EF4-FFF2-40B4-BE49-F238E27FC236}">
                <a16:creationId xmlns:a16="http://schemas.microsoft.com/office/drawing/2014/main" id="{9BB5A497-5301-F2C8-E791-A60E10B0205F}"/>
              </a:ext>
            </a:extLst>
          </p:cNvPr>
          <p:cNvSpPr txBox="1"/>
          <p:nvPr/>
        </p:nvSpPr>
        <p:spPr>
          <a:xfrm>
            <a:off x="17749379" y="10766994"/>
            <a:ext cx="3166768" cy="2114425"/>
          </a:xfrm>
          <a:prstGeom prst="rect">
            <a:avLst/>
          </a:prstGeom>
          <a:noFill/>
          <a:ln>
            <a:solidFill>
              <a:schemeClr val="tx1"/>
            </a:solidFill>
            <a:prstDash val="lgDashDotDot"/>
          </a:ln>
        </p:spPr>
        <p:txBody>
          <a:bodyPr wrap="square" rtlCol="0">
            <a:spAutoFit/>
          </a:bodyPr>
          <a:lstStyle/>
          <a:p>
            <a:pPr algn="just"/>
            <a:r>
              <a:rPr lang="en-US" sz="2190" dirty="0">
                <a:latin typeface="Times New Roman" panose="02020603050405020304" pitchFamily="18" charset="0"/>
                <a:cs typeface="Times New Roman" panose="02020603050405020304" pitchFamily="18" charset="0"/>
              </a:rPr>
              <a:t>Evaluate the performance of the KNN and logistic regression models using metrics such as accuracy, precision, recall, F1-score, and confusion matrix</a:t>
            </a:r>
          </a:p>
        </p:txBody>
      </p:sp>
      <p:sp>
        <p:nvSpPr>
          <p:cNvPr id="37" name="Arrow: Right 36">
            <a:extLst>
              <a:ext uri="{FF2B5EF4-FFF2-40B4-BE49-F238E27FC236}">
                <a16:creationId xmlns:a16="http://schemas.microsoft.com/office/drawing/2014/main" id="{CC21E7B0-D697-0DE8-C324-09DB82A4562F}"/>
              </a:ext>
            </a:extLst>
          </p:cNvPr>
          <p:cNvSpPr/>
          <p:nvPr/>
        </p:nvSpPr>
        <p:spPr>
          <a:xfrm>
            <a:off x="17015650" y="12233450"/>
            <a:ext cx="501080" cy="189173"/>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38" name="TextBox 37">
            <a:extLst>
              <a:ext uri="{FF2B5EF4-FFF2-40B4-BE49-F238E27FC236}">
                <a16:creationId xmlns:a16="http://schemas.microsoft.com/office/drawing/2014/main" id="{7BC2ED71-2D50-01FA-B89B-1677C25BACE9}"/>
              </a:ext>
            </a:extLst>
          </p:cNvPr>
          <p:cNvSpPr txBox="1"/>
          <p:nvPr/>
        </p:nvSpPr>
        <p:spPr>
          <a:xfrm>
            <a:off x="5449286" y="14400281"/>
            <a:ext cx="5408164" cy="1440394"/>
          </a:xfrm>
          <a:prstGeom prst="rect">
            <a:avLst/>
          </a:prstGeom>
          <a:noFill/>
          <a:ln>
            <a:solidFill>
              <a:schemeClr val="tx1"/>
            </a:solidFill>
            <a:prstDash val="lgDashDot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Implement the K Nearest Neighbor (KNN) algorithm, which classifies a sample based on the majority class of its k nearest neighbors</a:t>
            </a:r>
          </a:p>
        </p:txBody>
      </p:sp>
      <p:sp>
        <p:nvSpPr>
          <p:cNvPr id="39" name="TextBox 38">
            <a:extLst>
              <a:ext uri="{FF2B5EF4-FFF2-40B4-BE49-F238E27FC236}">
                <a16:creationId xmlns:a16="http://schemas.microsoft.com/office/drawing/2014/main" id="{6A85238D-1E81-532F-5929-E8F480C249AD}"/>
              </a:ext>
            </a:extLst>
          </p:cNvPr>
          <p:cNvSpPr txBox="1"/>
          <p:nvPr/>
        </p:nvSpPr>
        <p:spPr>
          <a:xfrm>
            <a:off x="11225083" y="14571397"/>
            <a:ext cx="4456253" cy="1440394"/>
          </a:xfrm>
          <a:prstGeom prst="rect">
            <a:avLst/>
          </a:prstGeom>
          <a:noFill/>
          <a:ln>
            <a:solidFill>
              <a:schemeClr val="tx1"/>
            </a:solidFill>
            <a:prstDash val="lgDashDot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Implement logistic regression, a statistical model that uses logistic function to model the probability of a binary outcome.</a:t>
            </a:r>
          </a:p>
        </p:txBody>
      </p:sp>
      <p:sp>
        <p:nvSpPr>
          <p:cNvPr id="40" name="TextBox 39">
            <a:extLst>
              <a:ext uri="{FF2B5EF4-FFF2-40B4-BE49-F238E27FC236}">
                <a16:creationId xmlns:a16="http://schemas.microsoft.com/office/drawing/2014/main" id="{659964B0-FA85-9D2E-D324-BF9D0FA71354}"/>
              </a:ext>
            </a:extLst>
          </p:cNvPr>
          <p:cNvSpPr txBox="1"/>
          <p:nvPr/>
        </p:nvSpPr>
        <p:spPr>
          <a:xfrm>
            <a:off x="6807840" y="13955223"/>
            <a:ext cx="3950037"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KNN with K Dimensional Tree</a:t>
            </a:r>
          </a:p>
        </p:txBody>
      </p:sp>
      <p:sp>
        <p:nvSpPr>
          <p:cNvPr id="41" name="TextBox 40">
            <a:extLst>
              <a:ext uri="{FF2B5EF4-FFF2-40B4-BE49-F238E27FC236}">
                <a16:creationId xmlns:a16="http://schemas.microsoft.com/office/drawing/2014/main" id="{8DCAA039-DF28-00D5-2D31-1ADB0125685B}"/>
              </a:ext>
            </a:extLst>
          </p:cNvPr>
          <p:cNvSpPr txBox="1"/>
          <p:nvPr/>
        </p:nvSpPr>
        <p:spPr>
          <a:xfrm>
            <a:off x="11177511" y="13821524"/>
            <a:ext cx="2721133"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Logistic Regression</a:t>
            </a:r>
          </a:p>
        </p:txBody>
      </p:sp>
      <p:sp>
        <p:nvSpPr>
          <p:cNvPr id="42" name="TextBox 41">
            <a:extLst>
              <a:ext uri="{FF2B5EF4-FFF2-40B4-BE49-F238E27FC236}">
                <a16:creationId xmlns:a16="http://schemas.microsoft.com/office/drawing/2014/main" id="{244470AF-F954-3B9A-0AF4-7AACC8B715C2}"/>
              </a:ext>
            </a:extLst>
          </p:cNvPr>
          <p:cNvSpPr txBox="1"/>
          <p:nvPr/>
        </p:nvSpPr>
        <p:spPr>
          <a:xfrm>
            <a:off x="17777957" y="13841298"/>
            <a:ext cx="2926829" cy="429348"/>
          </a:xfrm>
          <a:prstGeom prst="rect">
            <a:avLst/>
          </a:prstGeom>
          <a:noFill/>
          <a:ln w="19050">
            <a:solidFill>
              <a:schemeClr val="tx1"/>
            </a:solidFill>
          </a:ln>
        </p:spPr>
        <p:txBody>
          <a:bodyPr wrap="square" rtlCol="0">
            <a:spAutoFit/>
          </a:bodyPr>
          <a:lstStyle/>
          <a:p>
            <a:r>
              <a:rPr lang="en-US" sz="2190" b="1" dirty="0">
                <a:latin typeface="Times New Roman" panose="02020603050405020304" pitchFamily="18" charset="0"/>
                <a:cs typeface="Times New Roman" panose="02020603050405020304" pitchFamily="18" charset="0"/>
              </a:rPr>
              <a:t>Results Analysis</a:t>
            </a:r>
          </a:p>
        </p:txBody>
      </p:sp>
      <p:sp>
        <p:nvSpPr>
          <p:cNvPr id="44" name="TextBox 43">
            <a:extLst>
              <a:ext uri="{FF2B5EF4-FFF2-40B4-BE49-F238E27FC236}">
                <a16:creationId xmlns:a16="http://schemas.microsoft.com/office/drawing/2014/main" id="{F93F91AA-018D-60C3-EC43-39E04F2B8840}"/>
              </a:ext>
            </a:extLst>
          </p:cNvPr>
          <p:cNvSpPr txBox="1"/>
          <p:nvPr/>
        </p:nvSpPr>
        <p:spPr>
          <a:xfrm>
            <a:off x="16534769" y="14254698"/>
            <a:ext cx="4888291" cy="1777410"/>
          </a:xfrm>
          <a:prstGeom prst="rect">
            <a:avLst/>
          </a:prstGeom>
          <a:noFill/>
          <a:ln>
            <a:solidFill>
              <a:schemeClr val="tx1"/>
            </a:solidFill>
            <a:prstDash val="lgDashDotDot"/>
          </a:ln>
        </p:spPr>
        <p:txBody>
          <a:bodyPr wrap="square" rtlCol="0">
            <a:spAutoFit/>
          </a:bodyPr>
          <a:lstStyle/>
          <a:p>
            <a:pPr marL="285750" indent="-28575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Draw conclusions regarding the effectiveness of the KNN with K Dimensional Tree and logistic regression algorithms in classifying sword lily petal features</a:t>
            </a:r>
          </a:p>
        </p:txBody>
      </p:sp>
      <p:sp>
        <p:nvSpPr>
          <p:cNvPr id="45" name="Arrow: Right 44">
            <a:extLst>
              <a:ext uri="{FF2B5EF4-FFF2-40B4-BE49-F238E27FC236}">
                <a16:creationId xmlns:a16="http://schemas.microsoft.com/office/drawing/2014/main" id="{6CB76903-FDAD-8160-1DB3-FED0FA430502}"/>
              </a:ext>
            </a:extLst>
          </p:cNvPr>
          <p:cNvSpPr/>
          <p:nvPr/>
        </p:nvSpPr>
        <p:spPr>
          <a:xfrm rot="5400000">
            <a:off x="18990831" y="13232807"/>
            <a:ext cx="501080" cy="189173"/>
          </a:xfrm>
          <a:prstGeom prst="rightArrow">
            <a:avLst/>
          </a:prstGeom>
          <a:solidFill>
            <a:srgbClr val="FFFF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a:p>
        </p:txBody>
      </p:sp>
      <p:sp>
        <p:nvSpPr>
          <p:cNvPr id="46" name="TextBox 45">
            <a:extLst>
              <a:ext uri="{FF2B5EF4-FFF2-40B4-BE49-F238E27FC236}">
                <a16:creationId xmlns:a16="http://schemas.microsoft.com/office/drawing/2014/main" id="{26D18AD8-8BF1-9ADD-8EB5-1889C0DF218B}"/>
              </a:ext>
            </a:extLst>
          </p:cNvPr>
          <p:cNvSpPr txBox="1"/>
          <p:nvPr/>
        </p:nvSpPr>
        <p:spPr>
          <a:xfrm>
            <a:off x="5854974" y="21584403"/>
            <a:ext cx="15351632" cy="766364"/>
          </a:xfrm>
          <a:prstGeom prst="rect">
            <a:avLst/>
          </a:prstGeom>
          <a:noFill/>
        </p:spPr>
        <p:txBody>
          <a:bodyPr wrap="square" rtlCol="0">
            <a:spAutoFit/>
          </a:bodyPr>
          <a:lstStyle/>
          <a:p>
            <a:r>
              <a:rPr lang="en-US" sz="2190" dirty="0">
                <a:latin typeface="Times New Roman" panose="02020603050405020304" pitchFamily="18" charset="0"/>
                <a:cs typeface="Times New Roman" panose="02020603050405020304" pitchFamily="18" charset="0"/>
              </a:rPr>
              <a:t>finding the accuracy of the two algorithms, the mean accuracy of K Nearest Neighbor   is 92.05% better than the Logistic Regression 82.70% and St. Deviation is slightly lower than the Logistic Regression</a:t>
            </a:r>
            <a:endParaRPr lang="en-US" sz="2190" dirty="0"/>
          </a:p>
        </p:txBody>
      </p:sp>
      <p:sp>
        <p:nvSpPr>
          <p:cNvPr id="48" name="TextBox 47">
            <a:extLst>
              <a:ext uri="{FF2B5EF4-FFF2-40B4-BE49-F238E27FC236}">
                <a16:creationId xmlns:a16="http://schemas.microsoft.com/office/drawing/2014/main" id="{0244977F-286C-B234-8F35-6C1EF8F8109C}"/>
              </a:ext>
            </a:extLst>
          </p:cNvPr>
          <p:cNvSpPr txBox="1"/>
          <p:nvPr/>
        </p:nvSpPr>
        <p:spPr>
          <a:xfrm>
            <a:off x="13992875" y="8093082"/>
            <a:ext cx="1369045" cy="429348"/>
          </a:xfrm>
          <a:prstGeom prst="rect">
            <a:avLst/>
          </a:prstGeom>
          <a:noFill/>
        </p:spPr>
        <p:txBody>
          <a:bodyPr wrap="square" rtlCol="0">
            <a:spAutoFit/>
          </a:bodyPr>
          <a:lstStyle/>
          <a:p>
            <a:endParaRPr lang="en-US" sz="2190"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06A44860-814C-D76F-8499-F208363068F0}"/>
              </a:ext>
            </a:extLst>
          </p:cNvPr>
          <p:cNvSpPr txBox="1"/>
          <p:nvPr/>
        </p:nvSpPr>
        <p:spPr>
          <a:xfrm>
            <a:off x="1078711" y="18770818"/>
            <a:ext cx="3599969"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Group Statistics table 1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TotalTime>
  <Words>1247</Words>
  <Application>Microsoft Office PowerPoint</Application>
  <PresentationFormat>Custom</PresentationFormat>
  <Paragraphs>128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vankam tejaswini</cp:lastModifiedBy>
  <cp:revision>104</cp:revision>
  <dcterms:created xsi:type="dcterms:W3CDTF">2023-04-19T08:35:00Z</dcterms:created>
  <dcterms:modified xsi:type="dcterms:W3CDTF">2024-04-22T09:17:59Z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