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6" y="-5630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68" y="3994710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sp>
        <p:nvSpPr>
          <p:cNvPr id="5" name="Rectangle 4"/>
          <p:cNvSpPr/>
          <p:nvPr/>
        </p:nvSpPr>
        <p:spPr>
          <a:xfrm>
            <a:off x="9089" y="10011747"/>
            <a:ext cx="21599525" cy="5997368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dirty="0"/>
          </a:p>
        </p:txBody>
      </p:sp>
      <p:sp>
        <p:nvSpPr>
          <p:cNvPr id="6" name="Rectangle 5"/>
          <p:cNvSpPr/>
          <p:nvPr/>
        </p:nvSpPr>
        <p:spPr>
          <a:xfrm>
            <a:off x="-12911" y="15929736"/>
            <a:ext cx="21612436" cy="6595359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705" y="22526706"/>
            <a:ext cx="21684935" cy="4990194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sp>
        <p:nvSpPr>
          <p:cNvPr id="8" name="Rectangle 7"/>
          <p:cNvSpPr/>
          <p:nvPr/>
        </p:nvSpPr>
        <p:spPr>
          <a:xfrm>
            <a:off x="-8251" y="27518510"/>
            <a:ext cx="21670008" cy="5406708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 dirty="0"/>
          </a:p>
        </p:txBody>
      </p:sp>
      <p:sp>
        <p:nvSpPr>
          <p:cNvPr id="19" name="Rectangle 18"/>
          <p:cNvSpPr/>
          <p:nvPr/>
        </p:nvSpPr>
        <p:spPr>
          <a:xfrm>
            <a:off x="264620" y="4267416"/>
            <a:ext cx="32710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90" b="1" i="0" u="none" strike="noStrike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A Study on Sword lily Petal Features using  K Nearest Neighbor with K dimensional Tree and Support Vector Machine Algorithms to Improve the Accuracy of Classification.</a:t>
            </a:r>
            <a:endParaRPr lang="en-IN" sz="3590" b="1" dirty="0"/>
          </a:p>
        </p:txBody>
      </p:sp>
      <p:sp>
        <p:nvSpPr>
          <p:cNvPr id="22" name="Rectangle 21"/>
          <p:cNvSpPr/>
          <p:nvPr/>
        </p:nvSpPr>
        <p:spPr>
          <a:xfrm>
            <a:off x="253889" y="16189871"/>
            <a:ext cx="176877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2007" y="22772749"/>
            <a:ext cx="574714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652" y="27685580"/>
            <a:ext cx="3056469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4620" y="10404621"/>
            <a:ext cx="5109327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90"/>
          </a:p>
        </p:txBody>
      </p: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9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 V. Anil Kumar Yadav</a:t>
            </a:r>
            <a:b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192110198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 M Rajasekar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0BEBEA-63F6-D43E-6D03-9E04FBEAE149}"/>
              </a:ext>
            </a:extLst>
          </p:cNvPr>
          <p:cNvSpPr txBox="1"/>
          <p:nvPr/>
        </p:nvSpPr>
        <p:spPr>
          <a:xfrm>
            <a:off x="-948540" y="4860529"/>
            <a:ext cx="16588480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aims to accurately classify sword lily species and understand their various patterns.  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Scientifically known as Gladiolus, sword lilies are attractive seasonal flowers used in ornamental landscaping, with diverse applications in industries like cosmetics and medicine.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sword lily species is crucial for scientific understanding, biodiversity conservation, and practical applications in medicine and economics.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Sword lilies have various uses in medicine, economic value in cultivation and trading, and cultural significance in ceremonies and rituals.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employs machine learning techniques, specifically K Nearest Neighbor and Support Vector Machine, to classify sword lily species based on flower attributes.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involves examining petal and sepal size of sword lily flowers to identify patterns and predict species.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model is trained with available data to predict sword lily species when presented with unseen data, aiming to improve accuracy over time.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past five years, research in sword lily classification using machine learning has seen a multidisciplinary approach, gradually improving accuracy rates with K Nearest Neighbor and Support Vector Machine algorithms. The study seeks to determine the algorithm with the highest accuracy rate.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72CAA-33BF-595B-A46F-BFD9351D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138" y="16719185"/>
            <a:ext cx="4938235" cy="3250580"/>
          </a:xfrm>
          <a:prstGeom prst="roundRect">
            <a:avLst>
              <a:gd name="adj" fmla="val 16667"/>
            </a:avLst>
          </a:prstGeom>
          <a:ln w="12700"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28707-C4EC-8A4F-9901-509191F72381}"/>
              </a:ext>
            </a:extLst>
          </p:cNvPr>
          <p:cNvSpPr txBox="1"/>
          <p:nvPr/>
        </p:nvSpPr>
        <p:spPr>
          <a:xfrm>
            <a:off x="15544800" y="16164095"/>
            <a:ext cx="6174146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v/s Support Vector Machine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0943D-8C65-9B16-09E9-ED233CD1CB77}"/>
              </a:ext>
            </a:extLst>
          </p:cNvPr>
          <p:cNvSpPr txBox="1"/>
          <p:nvPr/>
        </p:nvSpPr>
        <p:spPr>
          <a:xfrm>
            <a:off x="-462614" y="28405586"/>
            <a:ext cx="21090433" cy="395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Sabry, Fouad. 2023. K Nearest Neighbor Algorithm: Fundamentals and Applications. One Billion Knowledgeable.</a:t>
            </a: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sz="219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Shilpa Sethi, Mamta Kathuria, "Ensemble Feature Reduction Technique for Flower Species Identification", 2023 International Conference on Advanced Computing &amp; Communication     Technologies .</a:t>
            </a: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</a:rPr>
              <a:t>Sabry, Fouad. 2023. K Nearest Neighbor Algorithm: Fundamentals and Applications. One Billion Knowledgeable.</a:t>
            </a: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</a:rPr>
              <a:t>Abu-Bader, Soleman H., and Professor and Chair of Research Sequence at the School of Social Work Soleman H Abu-Bader. 2021. Using Statistical Methods in Social Science Research: With a Complete SPSS Guide. Oxford University Press, USA.</a:t>
            </a:r>
            <a:endParaRPr lang="en-US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Mohri</a:t>
            </a: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Hideo. 2019. Imperial Biologists: The Imperial Family of Japan and Their Contributions to Biological Research. Springer.</a:t>
            </a: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 err="1">
                <a:latin typeface="Times New Roman" panose="02020603050405020304" pitchFamily="18" charset="0"/>
              </a:rPr>
              <a:t>Preisach</a:t>
            </a:r>
            <a:r>
              <a:rPr lang="en-US" sz="2190" dirty="0">
                <a:latin typeface="Times New Roman" panose="02020603050405020304" pitchFamily="18" charset="0"/>
              </a:rPr>
              <a:t>, Christine, Hans Burkhardt, Lars Schmidt-</a:t>
            </a:r>
            <a:r>
              <a:rPr lang="en-US" sz="2190" dirty="0" err="1">
                <a:latin typeface="Times New Roman" panose="02020603050405020304" pitchFamily="18" charset="0"/>
              </a:rPr>
              <a:t>Thieme</a:t>
            </a:r>
            <a:r>
              <a:rPr lang="en-US" sz="2190" dirty="0">
                <a:latin typeface="Times New Roman" panose="02020603050405020304" pitchFamily="18" charset="0"/>
              </a:rPr>
              <a:t>, and Reinhold Decker. 2008. Data Analysis, Machine Learning and Applications: Proceedings of the 31st Annual Conference of the Gesellschaft Für </a:t>
            </a:r>
            <a:r>
              <a:rPr lang="en-US" sz="2190" dirty="0" err="1">
                <a:latin typeface="Times New Roman" panose="02020603050405020304" pitchFamily="18" charset="0"/>
              </a:rPr>
              <a:t>Klassifikation</a:t>
            </a:r>
            <a:endParaRPr lang="en-US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</a:rPr>
              <a:t>Galvin, Kathleen A., Robin S. Reid, Roy H. Behnke Jr, and N. Thompson Hobbs. 2007. Fragmentation in Semi-Arid and Arid Landscapes: Consequences for Human and Natural Systems. Springer Science &amp; Business Media.</a:t>
            </a:r>
            <a:endParaRPr lang="en-IN" sz="219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33D48-117B-9021-EEA4-5BD80D5B5B21}"/>
              </a:ext>
            </a:extLst>
          </p:cNvPr>
          <p:cNvSpPr txBox="1"/>
          <p:nvPr/>
        </p:nvSpPr>
        <p:spPr>
          <a:xfrm>
            <a:off x="0" y="16944678"/>
            <a:ext cx="16019356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Algorithm has highest accuracy 91.85% when compared with the Accuracy of Support Vector Machine  84.55%.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standard deviation of K Nearest Neighbor Algorithm and Support Vector Machine Algorithm are  3.017 and 4.870 respectively.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error mean of K Nearest Neighbor Algorithm and Support Vector Machine Algorithm are 1.089 and 0.675 respectively.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that K Nearest Neighbor algorithm is best for these research of classification of Sword lily.</a:t>
            </a:r>
          </a:p>
          <a:p>
            <a:endParaRPr lang="en-US" sz="219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D6CBD-320D-1A9C-0649-43B4A286AFA0}"/>
              </a:ext>
            </a:extLst>
          </p:cNvPr>
          <p:cNvSpPr txBox="1"/>
          <p:nvPr/>
        </p:nvSpPr>
        <p:spPr>
          <a:xfrm>
            <a:off x="-326579" y="23520736"/>
            <a:ext cx="21910884" cy="379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Algorithm outperforms Support Vector Machine Algorithm in the classification of sword lily species.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percentage of K Nearest Neighbor Algorithm is 88.85%, whereas Support Vector Machine Algorithm achieves 78.55%.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statistically significant difference in accuracy (p&lt;0.05) is observed between the two algorithms.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studies explore supervised learning approaches for sword lily species prediction, with an emphasis on machine learning techniques.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efficient approach is proposed for the classification of sword lily dataset using neuro-fuzzy techniques.</a:t>
            </a:r>
          </a:p>
          <a:p>
            <a:pPr marL="1257300" lvl="2" indent="-342900" algn="just"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by Prof. Joylin Priya Pinto and Prof. Jyothi Shetty stands out for its accurate classification of sword lily species using neural networks.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SVMs have limitations including sensitivity to kernel function choice, computational complexity, binary classification nature, and struggle with noisy or overlapping data.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limitations of SVMs emphasize the need for careful preprocessing and consideration in real-world applications.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 does not require a training phase, relying on observable data similarities, and is considered sophisticated.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superiority of K Nearest Neighbor over Support Vector Machine in sword lily species classification underscores the importance of selecting appropriate algorithms and preprocessing techniques in machine learning applications.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BD533-44B6-0DED-010B-937AD9133312}"/>
              </a:ext>
            </a:extLst>
          </p:cNvPr>
          <p:cNvSpPr txBox="1"/>
          <p:nvPr/>
        </p:nvSpPr>
        <p:spPr>
          <a:xfrm>
            <a:off x="80340" y="11108017"/>
            <a:ext cx="2023807" cy="475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E7EA52-DA2C-6FDB-08BE-99F8AEBF5DCB}"/>
              </a:ext>
            </a:extLst>
          </p:cNvPr>
          <p:cNvSpPr txBox="1"/>
          <p:nvPr/>
        </p:nvSpPr>
        <p:spPr>
          <a:xfrm>
            <a:off x="1915982" y="13391865"/>
            <a:ext cx="2681891" cy="475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7F221-259E-CAF0-5A5D-513E883DBD61}"/>
              </a:ext>
            </a:extLst>
          </p:cNvPr>
          <p:cNvSpPr txBox="1"/>
          <p:nvPr/>
        </p:nvSpPr>
        <p:spPr>
          <a:xfrm>
            <a:off x="5424079" y="10570056"/>
            <a:ext cx="2514662" cy="47502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AD58E9-A837-B30E-5B50-4873FC57AE9D}"/>
              </a:ext>
            </a:extLst>
          </p:cNvPr>
          <p:cNvSpPr txBox="1"/>
          <p:nvPr/>
        </p:nvSpPr>
        <p:spPr>
          <a:xfrm>
            <a:off x="8527044" y="10535021"/>
            <a:ext cx="2210607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A4B6337-10C7-F954-D0BD-E51527240D6B}"/>
              </a:ext>
            </a:extLst>
          </p:cNvPr>
          <p:cNvSpPr/>
          <p:nvPr/>
        </p:nvSpPr>
        <p:spPr>
          <a:xfrm rot="14556491">
            <a:off x="11135903" y="11525933"/>
            <a:ext cx="213422" cy="1024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EA31BFC-C5B8-C88C-8881-0CD0282F13E6}"/>
              </a:ext>
            </a:extLst>
          </p:cNvPr>
          <p:cNvSpPr/>
          <p:nvPr/>
        </p:nvSpPr>
        <p:spPr>
          <a:xfrm rot="17833536" flipH="1">
            <a:off x="11119039" y="13298851"/>
            <a:ext cx="197890" cy="96512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3F205E-79E2-B251-5CE9-F1A5C27C8463}"/>
              </a:ext>
            </a:extLst>
          </p:cNvPr>
          <p:cNvSpPr txBox="1"/>
          <p:nvPr/>
        </p:nvSpPr>
        <p:spPr>
          <a:xfrm>
            <a:off x="11923533" y="10365745"/>
            <a:ext cx="2170039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CFECF8-AE55-523C-9020-1B8C9FC7FF45}"/>
              </a:ext>
            </a:extLst>
          </p:cNvPr>
          <p:cNvSpPr txBox="1"/>
          <p:nvPr/>
        </p:nvSpPr>
        <p:spPr>
          <a:xfrm>
            <a:off x="12037726" y="13012990"/>
            <a:ext cx="1873076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Testing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03A6382-FF5C-4B59-61BC-777FB986283F}"/>
              </a:ext>
            </a:extLst>
          </p:cNvPr>
          <p:cNvSpPr/>
          <p:nvPr/>
        </p:nvSpPr>
        <p:spPr>
          <a:xfrm rot="14556491">
            <a:off x="14695008" y="13613255"/>
            <a:ext cx="222404" cy="1024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A172273-0AF5-ED4A-1FC4-8E187500CFA5}"/>
              </a:ext>
            </a:extLst>
          </p:cNvPr>
          <p:cNvSpPr/>
          <p:nvPr/>
        </p:nvSpPr>
        <p:spPr>
          <a:xfrm rot="17870144">
            <a:off x="14696325" y="11202383"/>
            <a:ext cx="213422" cy="102479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D14AC9-C514-77B9-BE8C-A6AB7D563E31}"/>
              </a:ext>
            </a:extLst>
          </p:cNvPr>
          <p:cNvSpPr txBox="1"/>
          <p:nvPr/>
        </p:nvSpPr>
        <p:spPr>
          <a:xfrm>
            <a:off x="15235349" y="10371807"/>
            <a:ext cx="2337578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1087EF-D280-0502-F8D7-31647AB81238}"/>
              </a:ext>
            </a:extLst>
          </p:cNvPr>
          <p:cNvSpPr txBox="1"/>
          <p:nvPr/>
        </p:nvSpPr>
        <p:spPr>
          <a:xfrm>
            <a:off x="18678027" y="10158557"/>
            <a:ext cx="2540907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C06919-219D-C0F3-94FF-CEE21AB0832F}"/>
              </a:ext>
            </a:extLst>
          </p:cNvPr>
          <p:cNvSpPr txBox="1"/>
          <p:nvPr/>
        </p:nvSpPr>
        <p:spPr>
          <a:xfrm>
            <a:off x="19440314" y="13796762"/>
            <a:ext cx="1082010" cy="429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C5FCE6FD-1FCD-FA67-31E8-35DA55BDF43D}"/>
              </a:ext>
            </a:extLst>
          </p:cNvPr>
          <p:cNvSpPr/>
          <p:nvPr/>
        </p:nvSpPr>
        <p:spPr>
          <a:xfrm rot="16200000">
            <a:off x="8098255" y="12648526"/>
            <a:ext cx="372884" cy="54537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E5AAA75-B7F4-B15A-26E8-6A6D2B273EE0}"/>
              </a:ext>
            </a:extLst>
          </p:cNvPr>
          <p:cNvSpPr/>
          <p:nvPr/>
        </p:nvSpPr>
        <p:spPr>
          <a:xfrm>
            <a:off x="19776322" y="12985644"/>
            <a:ext cx="276163" cy="72847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5EF87F-F1EA-F037-5F47-8D6082B846B8}"/>
              </a:ext>
            </a:extLst>
          </p:cNvPr>
          <p:cNvSpPr txBox="1"/>
          <p:nvPr/>
        </p:nvSpPr>
        <p:spPr>
          <a:xfrm>
            <a:off x="15776606" y="20006485"/>
            <a:ext cx="5671664" cy="144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19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1:The shown groups in the X-axis are the K Nearest Neighbor algorithm vs Support Vector Machine Algorithm and the Y-axis mean accuracy of detection  ± 2 standard deviations.</a:t>
            </a:r>
            <a:endParaRPr lang="en-US" sz="2190" b="0" dirty="0">
              <a:effectLst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A1E15FC-F61C-2A62-6D18-93D14F2F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06334"/>
              </p:ext>
            </p:extLst>
          </p:nvPr>
        </p:nvGraphicFramePr>
        <p:xfrm>
          <a:off x="270818" y="19008202"/>
          <a:ext cx="5155357" cy="3045035"/>
        </p:xfrm>
        <a:graphic>
          <a:graphicData uri="http://schemas.openxmlformats.org/drawingml/2006/table">
            <a:tbl>
              <a:tblPr/>
              <a:tblGrid>
                <a:gridCol w="863223">
                  <a:extLst>
                    <a:ext uri="{9D8B030D-6E8A-4147-A177-3AD203B41FA5}">
                      <a16:colId xmlns:a16="http://schemas.microsoft.com/office/drawing/2014/main" val="3103551765"/>
                    </a:ext>
                  </a:extLst>
                </a:gridCol>
                <a:gridCol w="1142970">
                  <a:extLst>
                    <a:ext uri="{9D8B030D-6E8A-4147-A177-3AD203B41FA5}">
                      <a16:colId xmlns:a16="http://schemas.microsoft.com/office/drawing/2014/main" val="4190782067"/>
                    </a:ext>
                  </a:extLst>
                </a:gridCol>
                <a:gridCol w="863223">
                  <a:extLst>
                    <a:ext uri="{9D8B030D-6E8A-4147-A177-3AD203B41FA5}">
                      <a16:colId xmlns:a16="http://schemas.microsoft.com/office/drawing/2014/main" val="1683522222"/>
                    </a:ext>
                  </a:extLst>
                </a:gridCol>
                <a:gridCol w="663402">
                  <a:extLst>
                    <a:ext uri="{9D8B030D-6E8A-4147-A177-3AD203B41FA5}">
                      <a16:colId xmlns:a16="http://schemas.microsoft.com/office/drawing/2014/main" val="3602296735"/>
                    </a:ext>
                  </a:extLst>
                </a:gridCol>
                <a:gridCol w="871216">
                  <a:extLst>
                    <a:ext uri="{9D8B030D-6E8A-4147-A177-3AD203B41FA5}">
                      <a16:colId xmlns:a16="http://schemas.microsoft.com/office/drawing/2014/main" val="3072475508"/>
                    </a:ext>
                  </a:extLst>
                </a:gridCol>
                <a:gridCol w="751323">
                  <a:extLst>
                    <a:ext uri="{9D8B030D-6E8A-4147-A177-3AD203B41FA5}">
                      <a16:colId xmlns:a16="http://schemas.microsoft.com/office/drawing/2014/main" val="3742077588"/>
                    </a:ext>
                  </a:extLst>
                </a:gridCol>
              </a:tblGrid>
              <a:tr h="1672120">
                <a:tc>
                  <a:txBody>
                    <a:bodyPr/>
                    <a:lstStyle/>
                    <a:p>
                      <a:pPr fontAlgn="ctr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Algorithm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Std.Deviation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Std.Error Mean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498"/>
                  </a:ext>
                </a:extLst>
              </a:tr>
              <a:tr h="579012"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 Nearest Neighbor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88.85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3.017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1.089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11080"/>
                  </a:ext>
                </a:extLst>
              </a:tr>
              <a:tr h="7939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Support Vector Machine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78.55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4.870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0.675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773362"/>
                  </a:ext>
                </a:extLst>
              </a:tr>
            </a:tbl>
          </a:graphicData>
        </a:graphic>
      </p:graphicFrame>
      <p:sp>
        <p:nvSpPr>
          <p:cNvPr id="60" name="Rectangle 3">
            <a:extLst>
              <a:ext uri="{FF2B5EF4-FFF2-40B4-BE49-F238E27FC236}">
                <a16:creationId xmlns:a16="http://schemas.microsoft.com/office/drawing/2014/main" id="{8956624A-68DE-A7E3-3361-D4A5F0A8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3" y="17663518"/>
            <a:ext cx="184731" cy="76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19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19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5BC33C6-A2F8-0A0C-3AE0-3EB57D731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05957"/>
              </p:ext>
            </p:extLst>
          </p:nvPr>
        </p:nvGraphicFramePr>
        <p:xfrm>
          <a:off x="5528765" y="18474744"/>
          <a:ext cx="10191136" cy="31033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4182">
                  <a:extLst>
                    <a:ext uri="{9D8B030D-6E8A-4147-A177-3AD203B41FA5}">
                      <a16:colId xmlns:a16="http://schemas.microsoft.com/office/drawing/2014/main" val="3406727360"/>
                    </a:ext>
                  </a:extLst>
                </a:gridCol>
                <a:gridCol w="1614182">
                  <a:extLst>
                    <a:ext uri="{9D8B030D-6E8A-4147-A177-3AD203B41FA5}">
                      <a16:colId xmlns:a16="http://schemas.microsoft.com/office/drawing/2014/main" val="3235074155"/>
                    </a:ext>
                  </a:extLst>
                </a:gridCol>
                <a:gridCol w="878388">
                  <a:extLst>
                    <a:ext uri="{9D8B030D-6E8A-4147-A177-3AD203B41FA5}">
                      <a16:colId xmlns:a16="http://schemas.microsoft.com/office/drawing/2014/main" val="2340882236"/>
                    </a:ext>
                  </a:extLst>
                </a:gridCol>
                <a:gridCol w="619436">
                  <a:extLst>
                    <a:ext uri="{9D8B030D-6E8A-4147-A177-3AD203B41FA5}">
                      <a16:colId xmlns:a16="http://schemas.microsoft.com/office/drawing/2014/main" val="2455783189"/>
                    </a:ext>
                  </a:extLst>
                </a:gridCol>
                <a:gridCol w="649095">
                  <a:extLst>
                    <a:ext uri="{9D8B030D-6E8A-4147-A177-3AD203B41FA5}">
                      <a16:colId xmlns:a16="http://schemas.microsoft.com/office/drawing/2014/main" val="2726185503"/>
                    </a:ext>
                  </a:extLst>
                </a:gridCol>
                <a:gridCol w="866980">
                  <a:extLst>
                    <a:ext uri="{9D8B030D-6E8A-4147-A177-3AD203B41FA5}">
                      <a16:colId xmlns:a16="http://schemas.microsoft.com/office/drawing/2014/main" val="1174567541"/>
                    </a:ext>
                  </a:extLst>
                </a:gridCol>
                <a:gridCol w="695008">
                  <a:extLst>
                    <a:ext uri="{9D8B030D-6E8A-4147-A177-3AD203B41FA5}">
                      <a16:colId xmlns:a16="http://schemas.microsoft.com/office/drawing/2014/main" val="3873270984"/>
                    </a:ext>
                  </a:extLst>
                </a:gridCol>
                <a:gridCol w="1238124">
                  <a:extLst>
                    <a:ext uri="{9D8B030D-6E8A-4147-A177-3AD203B41FA5}">
                      <a16:colId xmlns:a16="http://schemas.microsoft.com/office/drawing/2014/main" val="3060591839"/>
                    </a:ext>
                  </a:extLst>
                </a:gridCol>
                <a:gridCol w="819604">
                  <a:extLst>
                    <a:ext uri="{9D8B030D-6E8A-4147-A177-3AD203B41FA5}">
                      <a16:colId xmlns:a16="http://schemas.microsoft.com/office/drawing/2014/main" val="589080911"/>
                    </a:ext>
                  </a:extLst>
                </a:gridCol>
                <a:gridCol w="714973">
                  <a:extLst>
                    <a:ext uri="{9D8B030D-6E8A-4147-A177-3AD203B41FA5}">
                      <a16:colId xmlns:a16="http://schemas.microsoft.com/office/drawing/2014/main" val="2556201655"/>
                    </a:ext>
                  </a:extLst>
                </a:gridCol>
                <a:gridCol w="481164">
                  <a:extLst>
                    <a:ext uri="{9D8B030D-6E8A-4147-A177-3AD203B41FA5}">
                      <a16:colId xmlns:a16="http://schemas.microsoft.com/office/drawing/2014/main" val="2965311700"/>
                    </a:ext>
                  </a:extLst>
                </a:gridCol>
              </a:tblGrid>
              <a:tr h="330772">
                <a:tc rowSpan="3" gridSpan="2"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effectLst/>
                          <a:latin typeface="Calibri" panose="020F0502020204030204" pitchFamily="34" charset="0"/>
                          <a:cs typeface="Gautami" panose="020B0502040204020203" pitchFamily="34" charset="0"/>
                        </a:rPr>
                        <a:t> </a:t>
                      </a: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19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sample table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endParaRPr lang="en-US" sz="1200" b="1" kern="100" dirty="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Levene's test for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equality of variances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 anchor="ctr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 T- test for equality of means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29261"/>
                  </a:ext>
                </a:extLst>
              </a:tr>
              <a:tr h="103710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b="1" kern="100" dirty="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95% confidence interval of the difference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63500" marR="63500" marT="63500" marB="635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07847"/>
                  </a:ext>
                </a:extLst>
              </a:tr>
              <a:tr h="5636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F</a:t>
                      </a:r>
                      <a:endParaRPr lang="en-US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Sig.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t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df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Sig.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(2-tailed)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Mean difference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Std.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Error difference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Lower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Upper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3677102"/>
                  </a:ext>
                </a:extLst>
              </a:tr>
              <a:tr h="56366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br>
                        <a:rPr lang="en-US" sz="1200" b="1" kern="0">
                          <a:effectLst/>
                        </a:rPr>
                      </a:b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Accuracy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Equal variances assumed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Equal variances not assumed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3.269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0.079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8.041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38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0.032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10.300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1.281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7.707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12.893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7462648"/>
                  </a:ext>
                </a:extLst>
              </a:tr>
              <a:tr h="5636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Equal variances assumed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Equal variances not assumed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b="1" kern="100">
                        <a:effectLst/>
                        <a:latin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8.041</a:t>
                      </a:r>
                      <a:endParaRPr lang="en-US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31.713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0.032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 10.300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b="1" kern="0">
                          <a:effectLst/>
                        </a:rPr>
                        <a:t> </a:t>
                      </a:r>
                      <a:endParaRPr lang="en-US" sz="1200" b="1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1.281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</a:rPr>
                        <a:t>7.690</a:t>
                      </a:r>
                      <a:endParaRPr lang="en-US" sz="12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</a:rPr>
                        <a:t>12.910</a:t>
                      </a:r>
                      <a:endParaRPr lang="en-US" sz="12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Gautami" panose="020B050204020402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378425"/>
                  </a:ext>
                </a:extLst>
              </a:tr>
            </a:tbl>
          </a:graphicData>
        </a:graphic>
      </p:graphicFrame>
      <p:sp>
        <p:nvSpPr>
          <p:cNvPr id="70" name="Rectangle 8">
            <a:extLst>
              <a:ext uri="{FF2B5EF4-FFF2-40B4-BE49-F238E27FC236}">
                <a16:creationId xmlns:a16="http://schemas.microsoft.com/office/drawing/2014/main" id="{539ED735-79D2-1EE6-0ECF-3D67D20FE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15549201"/>
            <a:ext cx="184731" cy="42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190"/>
          </a:p>
        </p:txBody>
      </p:sp>
      <p:pic>
        <p:nvPicPr>
          <p:cNvPr id="1026" name="Picture 2" descr="Nawak Nature Wallpaper 5 by Pierre-Lagarde on DeviantArt">
            <a:extLst>
              <a:ext uri="{FF2B5EF4-FFF2-40B4-BE49-F238E27FC236}">
                <a16:creationId xmlns:a16="http://schemas.microsoft.com/office/drawing/2014/main" id="{1218A774-D78D-1E11-95E0-A5ECE3073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343" y="7582155"/>
            <a:ext cx="4265369" cy="1821085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word Lily | Flower background wallpaper, Flower arrangements wedding ...">
            <a:extLst>
              <a:ext uri="{FF2B5EF4-FFF2-40B4-BE49-F238E27FC236}">
                <a16:creationId xmlns:a16="http://schemas.microsoft.com/office/drawing/2014/main" id="{3C43D238-265F-DF72-2FDF-A523CCD3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037" y="4387543"/>
            <a:ext cx="2041401" cy="3070267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720DD1-4B35-8306-9586-471848526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237" y="4402153"/>
            <a:ext cx="2022475" cy="3070267"/>
          </a:xfrm>
          <a:prstGeom prst="roundRect">
            <a:avLst>
              <a:gd name="adj" fmla="val 16667"/>
            </a:avLst>
          </a:prstGeom>
          <a:ln w="28575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65F6880-AF01-8F73-B485-9226680124C6}"/>
              </a:ext>
            </a:extLst>
          </p:cNvPr>
          <p:cNvSpPr txBox="1"/>
          <p:nvPr/>
        </p:nvSpPr>
        <p:spPr>
          <a:xfrm>
            <a:off x="-56308" y="11631475"/>
            <a:ext cx="2355019" cy="17774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dataset containing samples of sword lily petals along with their features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911427-F65E-CE3D-4F73-68D9B7D0F3E6}"/>
              </a:ext>
            </a:extLst>
          </p:cNvPr>
          <p:cNvSpPr txBox="1"/>
          <p:nvPr/>
        </p:nvSpPr>
        <p:spPr>
          <a:xfrm>
            <a:off x="1747137" y="13864694"/>
            <a:ext cx="2977279" cy="17774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 by handling missing values, scaling features, and encoding categorical variables if necessary.</a:t>
            </a:r>
          </a:p>
        </p:txBody>
      </p:sp>
      <p:sp>
        <p:nvSpPr>
          <p:cNvPr id="58" name="Arrow: Bent 57">
            <a:extLst>
              <a:ext uri="{FF2B5EF4-FFF2-40B4-BE49-F238E27FC236}">
                <a16:creationId xmlns:a16="http://schemas.microsoft.com/office/drawing/2014/main" id="{A22B1056-50E3-6C98-DD91-7C99E37D90B6}"/>
              </a:ext>
            </a:extLst>
          </p:cNvPr>
          <p:cNvSpPr/>
          <p:nvPr/>
        </p:nvSpPr>
        <p:spPr>
          <a:xfrm flipV="1">
            <a:off x="922163" y="13537057"/>
            <a:ext cx="577320" cy="1237041"/>
          </a:xfrm>
          <a:prstGeom prst="bent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6E61A4-92D7-CADF-1CF9-F1D5021135D1}"/>
              </a:ext>
            </a:extLst>
          </p:cNvPr>
          <p:cNvSpPr txBox="1"/>
          <p:nvPr/>
        </p:nvSpPr>
        <p:spPr>
          <a:xfrm>
            <a:off x="5344970" y="11084446"/>
            <a:ext cx="2593205" cy="379950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importance of features and select relevant ones for classification.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Optionally, perform feature engineering to create new informative features.</a:t>
            </a:r>
          </a:p>
        </p:txBody>
      </p:sp>
      <p:sp>
        <p:nvSpPr>
          <p:cNvPr id="62" name="Arrow: Bent 61">
            <a:extLst>
              <a:ext uri="{FF2B5EF4-FFF2-40B4-BE49-F238E27FC236}">
                <a16:creationId xmlns:a16="http://schemas.microsoft.com/office/drawing/2014/main" id="{ADCEEC3E-7DFE-E363-8B81-38974AA2B20E}"/>
              </a:ext>
            </a:extLst>
          </p:cNvPr>
          <p:cNvSpPr/>
          <p:nvPr/>
        </p:nvSpPr>
        <p:spPr>
          <a:xfrm rot="16200000" flipV="1">
            <a:off x="5523480" y="14227610"/>
            <a:ext cx="631344" cy="19908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D33902-CBEF-5398-27E3-01B58F5462A3}"/>
              </a:ext>
            </a:extLst>
          </p:cNvPr>
          <p:cNvSpPr txBox="1"/>
          <p:nvPr/>
        </p:nvSpPr>
        <p:spPr>
          <a:xfrm>
            <a:off x="8528227" y="10996272"/>
            <a:ext cx="2173680" cy="379950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K Nearest Neighbor (KNN), K-dimensional Tree, and Support Vector Machine (SVM) algorithms for classification.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F07B3F-EE29-9929-EB41-1756894FE114}"/>
              </a:ext>
            </a:extLst>
          </p:cNvPr>
          <p:cNvSpPr txBox="1"/>
          <p:nvPr/>
        </p:nvSpPr>
        <p:spPr>
          <a:xfrm>
            <a:off x="11914308" y="10803827"/>
            <a:ext cx="2244196" cy="21144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models using the preprocessed dataset and the optimized hyperparameters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9B755C-B46D-7A76-EB48-57A5C81B0770}"/>
              </a:ext>
            </a:extLst>
          </p:cNvPr>
          <p:cNvSpPr txBox="1"/>
          <p:nvPr/>
        </p:nvSpPr>
        <p:spPr>
          <a:xfrm>
            <a:off x="11825049" y="13425723"/>
            <a:ext cx="2447684" cy="245144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you have a separate testing dataset containing sword lily petal features that were not used during model training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B87792-DC4E-F978-244C-FAD6B10AB209}"/>
              </a:ext>
            </a:extLst>
          </p:cNvPr>
          <p:cNvSpPr txBox="1"/>
          <p:nvPr/>
        </p:nvSpPr>
        <p:spPr>
          <a:xfrm>
            <a:off x="15370906" y="10769527"/>
            <a:ext cx="2211991" cy="44735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each model using appropriate evaluation metrics such as accuracy, precision, recall, F1-score, and confusion matrix.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ED51D4-C505-F438-AE64-01C307F6DA20}"/>
              </a:ext>
            </a:extLst>
          </p:cNvPr>
          <p:cNvSpPr txBox="1"/>
          <p:nvPr/>
        </p:nvSpPr>
        <p:spPr>
          <a:xfrm>
            <a:off x="18541768" y="10772674"/>
            <a:ext cx="2463680" cy="21144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KNN, K-dimensional Tree, and SVM algorithms.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5B306F64-2606-FAD7-3B1A-B79F88DF30A2}"/>
              </a:ext>
            </a:extLst>
          </p:cNvPr>
          <p:cNvSpPr/>
          <p:nvPr/>
        </p:nvSpPr>
        <p:spPr>
          <a:xfrm rot="16200000">
            <a:off x="17939049" y="12099597"/>
            <a:ext cx="316933" cy="72847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9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CBAD2C-65B7-73B0-DBD8-E5AD1B011B52}"/>
              </a:ext>
            </a:extLst>
          </p:cNvPr>
          <p:cNvSpPr txBox="1"/>
          <p:nvPr/>
        </p:nvSpPr>
        <p:spPr>
          <a:xfrm>
            <a:off x="17906843" y="14218063"/>
            <a:ext cx="3600576" cy="177741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the study by summarizing the findings and identifying the best-performing algorithm for the task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3213B-08AC-D1D1-F48B-77A754D762EF}"/>
              </a:ext>
            </a:extLst>
          </p:cNvPr>
          <p:cNvSpPr txBox="1"/>
          <p:nvPr/>
        </p:nvSpPr>
        <p:spPr>
          <a:xfrm>
            <a:off x="16753840" y="9471879"/>
            <a:ext cx="4056872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9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E6213-9A71-F05E-E0FA-75A9DB2AE92F}"/>
              </a:ext>
            </a:extLst>
          </p:cNvPr>
          <p:cNvSpPr txBox="1"/>
          <p:nvPr/>
        </p:nvSpPr>
        <p:spPr>
          <a:xfrm>
            <a:off x="5839152" y="21615179"/>
            <a:ext cx="15609118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finding the accuracy of the two algorithm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s, </a:t>
            </a:r>
            <a:r>
              <a:rPr lang="en-US" sz="219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mean accuracy of K Nearest Neighbor   is 92.05% better than the Support Vector Machine 78.55% and St. Deviation is slightly lower than the Support Vector Machine.</a:t>
            </a:r>
            <a:endParaRPr lang="en-US" sz="219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B52D39-C964-F916-D29A-1A43EAA87652}"/>
              </a:ext>
            </a:extLst>
          </p:cNvPr>
          <p:cNvSpPr txBox="1"/>
          <p:nvPr/>
        </p:nvSpPr>
        <p:spPr>
          <a:xfrm>
            <a:off x="1421649" y="18529966"/>
            <a:ext cx="3764998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Statistics table 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1139</Words>
  <Application>Microsoft Office PowerPoint</Application>
  <PresentationFormat>Custom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vankam tejaswini</cp:lastModifiedBy>
  <cp:revision>89</cp:revision>
  <dcterms:created xsi:type="dcterms:W3CDTF">2023-04-19T08:35:00Z</dcterms:created>
  <dcterms:modified xsi:type="dcterms:W3CDTF">2024-04-22T09:58:20Z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