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</p:sldIdLst>
  <p:sldSz cx="21599525" cy="32759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18" userDrawn="1">
          <p15:clr>
            <a:srgbClr val="A4A3A4"/>
          </p15:clr>
        </p15:guide>
        <p15:guide id="2" pos="6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E7FF"/>
    <a:srgbClr val="828282"/>
    <a:srgbClr val="D7F5CD"/>
    <a:srgbClr val="FCDCBF"/>
    <a:srgbClr val="FFCFE7"/>
    <a:srgbClr val="FED67F"/>
    <a:srgbClr val="5F5F5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408" y="-3989"/>
      </p:cViewPr>
      <p:guideLst>
        <p:guide orient="horz" pos="10318"/>
        <p:guide pos="6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61362"/>
            <a:ext cx="18359596" cy="11405211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206402"/>
            <a:ext cx="16199644" cy="7909330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9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89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44148"/>
            <a:ext cx="4657398" cy="277622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44148"/>
            <a:ext cx="13702199" cy="277622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32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57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167172"/>
            <a:ext cx="18629590" cy="13627102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923192"/>
            <a:ext cx="18629590" cy="7166171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46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720740"/>
            <a:ext cx="9179798" cy="207856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720740"/>
            <a:ext cx="9179798" cy="207856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10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44155"/>
            <a:ext cx="18629590" cy="63320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8030666"/>
            <a:ext cx="9137610" cy="393570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966372"/>
            <a:ext cx="9137610" cy="176007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8030666"/>
            <a:ext cx="9182611" cy="393570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966372"/>
            <a:ext cx="9182611" cy="176007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71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12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98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83977"/>
            <a:ext cx="6966409" cy="7643918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716790"/>
            <a:ext cx="10934760" cy="23280585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827895"/>
            <a:ext cx="6966409" cy="18207391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79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83977"/>
            <a:ext cx="6966409" cy="7643918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716790"/>
            <a:ext cx="10934760" cy="23280585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827895"/>
            <a:ext cx="6966409" cy="18207391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4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720740"/>
            <a:ext cx="18629590" cy="20785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2DA87-17A3-43A0-B86E-2FCFB6EFBC32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59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968" y="3973226"/>
            <a:ext cx="21571523" cy="6234851"/>
          </a:xfrm>
          <a:prstGeom prst="rect">
            <a:avLst/>
          </a:prstGeom>
          <a:solidFill>
            <a:srgbClr val="FED67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90"/>
          </a:p>
        </p:txBody>
      </p:sp>
      <p:sp>
        <p:nvSpPr>
          <p:cNvPr id="5" name="Rectangle 4"/>
          <p:cNvSpPr/>
          <p:nvPr/>
        </p:nvSpPr>
        <p:spPr>
          <a:xfrm>
            <a:off x="0" y="10183099"/>
            <a:ext cx="21599525" cy="5579323"/>
          </a:xfrm>
          <a:prstGeom prst="rect">
            <a:avLst/>
          </a:prstGeom>
          <a:solidFill>
            <a:srgbClr val="BFE7F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90"/>
          </a:p>
        </p:txBody>
      </p:sp>
      <p:sp>
        <p:nvSpPr>
          <p:cNvPr id="6" name="Rectangle 5"/>
          <p:cNvSpPr/>
          <p:nvPr/>
        </p:nvSpPr>
        <p:spPr>
          <a:xfrm>
            <a:off x="-12911" y="15728296"/>
            <a:ext cx="21709812" cy="6340233"/>
          </a:xfrm>
          <a:prstGeom prst="rect">
            <a:avLst/>
          </a:prstGeom>
          <a:solidFill>
            <a:srgbClr val="FFCFE7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IN" sz="21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42228" y="22068532"/>
            <a:ext cx="21684935" cy="5624027"/>
          </a:xfrm>
          <a:prstGeom prst="rect">
            <a:avLst/>
          </a:prstGeom>
          <a:solidFill>
            <a:srgbClr val="FCDCB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90"/>
          </a:p>
        </p:txBody>
      </p:sp>
      <p:sp>
        <p:nvSpPr>
          <p:cNvPr id="8" name="Rectangle 7"/>
          <p:cNvSpPr/>
          <p:nvPr/>
        </p:nvSpPr>
        <p:spPr>
          <a:xfrm>
            <a:off x="-8251" y="27692561"/>
            <a:ext cx="21670008" cy="5067090"/>
          </a:xfrm>
          <a:prstGeom prst="rect">
            <a:avLst/>
          </a:prstGeom>
          <a:solidFill>
            <a:srgbClr val="D7F5CD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90"/>
          </a:p>
        </p:txBody>
      </p:sp>
      <p:sp>
        <p:nvSpPr>
          <p:cNvPr id="19" name="Rectangle 18"/>
          <p:cNvSpPr/>
          <p:nvPr/>
        </p:nvSpPr>
        <p:spPr>
          <a:xfrm>
            <a:off x="350512" y="4312592"/>
            <a:ext cx="3158532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79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970" y="2522585"/>
            <a:ext cx="21568555" cy="150271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sz="3590" b="1" i="0" u="none" strike="noStrike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590" b="1" i="0" u="none" strike="noStrike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Comparative Analysis of Sword lily Petal Features using  K Nearest Neighbor with K dimensional Tree and Random Forest Algorithms to Improve the Accuracy of Classification.</a:t>
            </a:r>
            <a:endParaRPr lang="en-US" sz="359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5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0512" y="16160983"/>
            <a:ext cx="1834842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79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0512" y="22246071"/>
            <a:ext cx="5757950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CONCLUSION</a:t>
            </a:r>
            <a:endParaRPr lang="en-IN" sz="279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50512" y="27883990"/>
            <a:ext cx="3122122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sz="279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1713" y="10329687"/>
            <a:ext cx="5105409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  <a:endParaRPr lang="en-IN" sz="279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225083" y="1463838"/>
            <a:ext cx="8384766" cy="76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9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Ms. Poorani.S            </a:t>
            </a:r>
            <a:endParaRPr lang="en-US" sz="219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1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Guided by Dr. Mary Valantina. G</a:t>
            </a:r>
            <a:endParaRPr lang="en-IN" sz="219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5921132" y="24475579"/>
            <a:ext cx="15955024" cy="42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190"/>
          </a:p>
        </p:txBody>
      </p:sp>
      <p:sp>
        <p:nvSpPr>
          <p:cNvPr id="49" name="Rectangle 48"/>
          <p:cNvSpPr/>
          <p:nvPr/>
        </p:nvSpPr>
        <p:spPr>
          <a:xfrm>
            <a:off x="16106" y="-50532"/>
            <a:ext cx="21571523" cy="2569325"/>
          </a:xfrm>
          <a:prstGeom prst="rect">
            <a:avLst/>
          </a:prstGeom>
          <a:solidFill>
            <a:srgbClr val="82828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9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13" y="-8622"/>
            <a:ext cx="20939802" cy="2432309"/>
          </a:xfrm>
          <a:prstGeom prst="rect">
            <a:avLst/>
          </a:prstGeom>
        </p:spPr>
      </p:pic>
      <p:sp>
        <p:nvSpPr>
          <p:cNvPr id="50" name="Text Box 41"/>
          <p:cNvSpPr txBox="1"/>
          <p:nvPr/>
        </p:nvSpPr>
        <p:spPr>
          <a:xfrm>
            <a:off x="15639940" y="1419256"/>
            <a:ext cx="5569043" cy="1102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V Anil Kumar Yadav</a:t>
            </a:r>
            <a:br>
              <a:rPr lang="en-US" sz="21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Number: 192110198</a:t>
            </a:r>
          </a:p>
          <a:p>
            <a:pPr algn="r"/>
            <a:r>
              <a:rPr lang="en-US" sz="21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 Dr. M Rajasekar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A0B3EB-A748-85CD-7767-D4D5A58EDCE4}"/>
              </a:ext>
            </a:extLst>
          </p:cNvPr>
          <p:cNvSpPr txBox="1"/>
          <p:nvPr/>
        </p:nvSpPr>
        <p:spPr>
          <a:xfrm>
            <a:off x="1852" y="16750232"/>
            <a:ext cx="16076721" cy="1440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Nearest Neighbor Algorithm has highest accuracy 92.40% when compared with the Accuracy of  Random Forest Algorithm 85.80%.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standard deviation of K Nearest Neighbor Algorithm and Random Forest Algorithm are 3.139 and 3.722 respectively. 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error mean of K Nearest Neighbor Algorithm and Random forest Algorithm are 0.702 and 0.832 respectively.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results that K Nearest Neighbor algorithm is best for these research of classification of Sword lily.</a:t>
            </a:r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96AAF649-86C1-C90E-153C-0FC73C30C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399217"/>
              </p:ext>
            </p:extLst>
          </p:nvPr>
        </p:nvGraphicFramePr>
        <p:xfrm>
          <a:off x="214744" y="18990090"/>
          <a:ext cx="4901589" cy="2817905"/>
        </p:xfrm>
        <a:graphic>
          <a:graphicData uri="http://schemas.openxmlformats.org/drawingml/2006/table">
            <a:tbl>
              <a:tblPr/>
              <a:tblGrid>
                <a:gridCol w="820731">
                  <a:extLst>
                    <a:ext uri="{9D8B030D-6E8A-4147-A177-3AD203B41FA5}">
                      <a16:colId xmlns:a16="http://schemas.microsoft.com/office/drawing/2014/main" val="340123391"/>
                    </a:ext>
                  </a:extLst>
                </a:gridCol>
                <a:gridCol w="1086709">
                  <a:extLst>
                    <a:ext uri="{9D8B030D-6E8A-4147-A177-3AD203B41FA5}">
                      <a16:colId xmlns:a16="http://schemas.microsoft.com/office/drawing/2014/main" val="3747531209"/>
                    </a:ext>
                  </a:extLst>
                </a:gridCol>
                <a:gridCol w="820731">
                  <a:extLst>
                    <a:ext uri="{9D8B030D-6E8A-4147-A177-3AD203B41FA5}">
                      <a16:colId xmlns:a16="http://schemas.microsoft.com/office/drawing/2014/main" val="1743407459"/>
                    </a:ext>
                  </a:extLst>
                </a:gridCol>
                <a:gridCol w="630747">
                  <a:extLst>
                    <a:ext uri="{9D8B030D-6E8A-4147-A177-3AD203B41FA5}">
                      <a16:colId xmlns:a16="http://schemas.microsoft.com/office/drawing/2014/main" val="1670889296"/>
                    </a:ext>
                  </a:extLst>
                </a:gridCol>
                <a:gridCol w="828331">
                  <a:extLst>
                    <a:ext uri="{9D8B030D-6E8A-4147-A177-3AD203B41FA5}">
                      <a16:colId xmlns:a16="http://schemas.microsoft.com/office/drawing/2014/main" val="3545727158"/>
                    </a:ext>
                  </a:extLst>
                </a:gridCol>
                <a:gridCol w="714340">
                  <a:extLst>
                    <a:ext uri="{9D8B030D-6E8A-4147-A177-3AD203B41FA5}">
                      <a16:colId xmlns:a16="http://schemas.microsoft.com/office/drawing/2014/main" val="3940329207"/>
                    </a:ext>
                  </a:extLst>
                </a:gridCol>
              </a:tblGrid>
              <a:tr h="1154393">
                <a:tc>
                  <a:txBody>
                    <a:bodyPr/>
                    <a:lstStyle/>
                    <a:p>
                      <a:pPr fontAlgn="ctr"/>
                      <a:br>
                        <a:rPr lang="en-US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St. Deviation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Std.Error Mean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9179420"/>
                  </a:ext>
                </a:extLst>
              </a:tr>
              <a:tr h="831756">
                <a:tc rowSpan="2"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Nearest Neighbor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92.40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3.139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429695"/>
                  </a:ext>
                </a:extLst>
              </a:tr>
              <a:tr h="8317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85.80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3.722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6073061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36F7E7A1-BAB5-4829-6F16-C422B4691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713783"/>
              </p:ext>
            </p:extLst>
          </p:nvPr>
        </p:nvGraphicFramePr>
        <p:xfrm>
          <a:off x="5255281" y="18367023"/>
          <a:ext cx="10140552" cy="282656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06170">
                  <a:extLst>
                    <a:ext uri="{9D8B030D-6E8A-4147-A177-3AD203B41FA5}">
                      <a16:colId xmlns:a16="http://schemas.microsoft.com/office/drawing/2014/main" val="3406727360"/>
                    </a:ext>
                  </a:extLst>
                </a:gridCol>
                <a:gridCol w="1606170">
                  <a:extLst>
                    <a:ext uri="{9D8B030D-6E8A-4147-A177-3AD203B41FA5}">
                      <a16:colId xmlns:a16="http://schemas.microsoft.com/office/drawing/2014/main" val="3235074155"/>
                    </a:ext>
                  </a:extLst>
                </a:gridCol>
                <a:gridCol w="874028">
                  <a:extLst>
                    <a:ext uri="{9D8B030D-6E8A-4147-A177-3AD203B41FA5}">
                      <a16:colId xmlns:a16="http://schemas.microsoft.com/office/drawing/2014/main" val="2340882236"/>
                    </a:ext>
                  </a:extLst>
                </a:gridCol>
                <a:gridCol w="616361">
                  <a:extLst>
                    <a:ext uri="{9D8B030D-6E8A-4147-A177-3AD203B41FA5}">
                      <a16:colId xmlns:a16="http://schemas.microsoft.com/office/drawing/2014/main" val="2455783189"/>
                    </a:ext>
                  </a:extLst>
                </a:gridCol>
                <a:gridCol w="645874">
                  <a:extLst>
                    <a:ext uri="{9D8B030D-6E8A-4147-A177-3AD203B41FA5}">
                      <a16:colId xmlns:a16="http://schemas.microsoft.com/office/drawing/2014/main" val="2726185503"/>
                    </a:ext>
                  </a:extLst>
                </a:gridCol>
                <a:gridCol w="862678">
                  <a:extLst>
                    <a:ext uri="{9D8B030D-6E8A-4147-A177-3AD203B41FA5}">
                      <a16:colId xmlns:a16="http://schemas.microsoft.com/office/drawing/2014/main" val="1174567541"/>
                    </a:ext>
                  </a:extLst>
                </a:gridCol>
                <a:gridCol w="691558">
                  <a:extLst>
                    <a:ext uri="{9D8B030D-6E8A-4147-A177-3AD203B41FA5}">
                      <a16:colId xmlns:a16="http://schemas.microsoft.com/office/drawing/2014/main" val="3873270984"/>
                    </a:ext>
                  </a:extLst>
                </a:gridCol>
                <a:gridCol w="1231978">
                  <a:extLst>
                    <a:ext uri="{9D8B030D-6E8A-4147-A177-3AD203B41FA5}">
                      <a16:colId xmlns:a16="http://schemas.microsoft.com/office/drawing/2014/main" val="3060591839"/>
                    </a:ext>
                  </a:extLst>
                </a:gridCol>
                <a:gridCol w="815535">
                  <a:extLst>
                    <a:ext uri="{9D8B030D-6E8A-4147-A177-3AD203B41FA5}">
                      <a16:colId xmlns:a16="http://schemas.microsoft.com/office/drawing/2014/main" val="589080911"/>
                    </a:ext>
                  </a:extLst>
                </a:gridCol>
                <a:gridCol w="711424">
                  <a:extLst>
                    <a:ext uri="{9D8B030D-6E8A-4147-A177-3AD203B41FA5}">
                      <a16:colId xmlns:a16="http://schemas.microsoft.com/office/drawing/2014/main" val="2556201655"/>
                    </a:ext>
                  </a:extLst>
                </a:gridCol>
                <a:gridCol w="478776">
                  <a:extLst>
                    <a:ext uri="{9D8B030D-6E8A-4147-A177-3AD203B41FA5}">
                      <a16:colId xmlns:a16="http://schemas.microsoft.com/office/drawing/2014/main" val="2965311700"/>
                    </a:ext>
                  </a:extLst>
                </a:gridCol>
              </a:tblGrid>
              <a:tr h="329381">
                <a:tc rowSpan="3"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1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3500" marR="63500" marT="63500" marB="63500" anchor="ctr"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Levene's test for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equality of variances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T- test for equality of means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029261"/>
                  </a:ext>
                </a:extLst>
              </a:tr>
              <a:tr h="73089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b="1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95% confidence interval of the difference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507847"/>
                  </a:ext>
                </a:extLst>
              </a:tr>
              <a:tr h="58876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Sig.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Sig.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(2-tailed)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difference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 difference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Lower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Upper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13677102"/>
                  </a:ext>
                </a:extLst>
              </a:tr>
              <a:tr h="58876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br>
                        <a:rPr lang="en-US" sz="1100" b="1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100" b="1" kern="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 variances assumed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 variances not assumed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0.319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0.576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7.348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0.032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8.102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1.089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5.796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10.204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37462648"/>
                  </a:ext>
                </a:extLst>
              </a:tr>
              <a:tr h="5887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 variances assumed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 variances not assumed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b="1" kern="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b="1" kern="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7.348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36.948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0.032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8.102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1.089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5.794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10.206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4378425"/>
                  </a:ext>
                </a:extLst>
              </a:tr>
            </a:tbl>
          </a:graphicData>
        </a:graphic>
      </p:graphicFrame>
      <p:pic>
        <p:nvPicPr>
          <p:cNvPr id="48" name="Picture 47">
            <a:extLst>
              <a:ext uri="{FF2B5EF4-FFF2-40B4-BE49-F238E27FC236}">
                <a16:creationId xmlns:a16="http://schemas.microsoft.com/office/drawing/2014/main" id="{A4EDF1C7-8185-C8FA-8E1B-C0F91740D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1156" y="16362421"/>
            <a:ext cx="5193323" cy="3482678"/>
          </a:xfrm>
          <a:prstGeom prst="roundRect">
            <a:avLst>
              <a:gd name="adj" fmla="val 16667"/>
            </a:avLst>
          </a:prstGeom>
          <a:ln w="12700">
            <a:solidFill>
              <a:schemeClr val="tx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418F810-BC20-B123-641C-0DAC322895BB}"/>
              </a:ext>
            </a:extLst>
          </p:cNvPr>
          <p:cNvSpPr txBox="1"/>
          <p:nvPr/>
        </p:nvSpPr>
        <p:spPr>
          <a:xfrm>
            <a:off x="15903959" y="19901347"/>
            <a:ext cx="5652539" cy="1440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190" dirty="0"/>
              <a:t>The shown groups in the X-axis are the K Nearest Neighbor algorithm vs Random Forest  Algorithm and the Y-axis mean accuracy of detection  ± 2 standard deviations.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1A0ECDD-2CDA-A116-3B25-1650A1790BAE}"/>
              </a:ext>
            </a:extLst>
          </p:cNvPr>
          <p:cNvSpPr txBox="1"/>
          <p:nvPr/>
        </p:nvSpPr>
        <p:spPr>
          <a:xfrm>
            <a:off x="16210226" y="15946309"/>
            <a:ext cx="5255106" cy="42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Nearest Neighbor v/s Random Forest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1DA25B-86B5-4CF4-8DA4-2D1BD7A722E6}"/>
              </a:ext>
            </a:extLst>
          </p:cNvPr>
          <p:cNvSpPr txBox="1"/>
          <p:nvPr/>
        </p:nvSpPr>
        <p:spPr>
          <a:xfrm>
            <a:off x="379281" y="22876651"/>
            <a:ext cx="21084058" cy="4473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Nearest Neighbor (KNN) algorithm achieved a higher accuracy of 92.40% compared to Random Forest algorithm's 85.80% in classifying Sword lily species with the training dataset.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observed difference in accuracy between the two algorithms is statistically significant (p&lt;0.05), indicating that KNN outperforms Random Forest according to an independent test.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1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Iwendi</a:t>
            </a: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Boulouard</a:t>
            </a: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1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Kryvinska</a:t>
            </a: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proposed an efficient Neuro-Fuzzy Approach for Sword lily species classification, emphasizing supervised learning methods' performance evaluation.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1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Dwork</a:t>
            </a: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Roth  also contributed to the classification of Sword lily species using machine learning techniques, though specific methodologies were not detailed.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by Prof. </a:t>
            </a:r>
            <a:r>
              <a:rPr lang="en-US" sz="21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Joylin</a:t>
            </a: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Priya Pinto and Prof. Jyothi Shetty  is considered exemplary in the field, employing neural networks for accurate classification of Sword lily species based on various parameters, with no contradictory findings.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 algorithm exhibits limitations such as performance degradation with imbalanced datasets, susceptibility to overfitting with noisy or irrelevant features, computational expense for large datasets, and potential struggle with extrapolation.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Interpreting the decision-making process of Random Forest models can be challenging due to their complexity, contrasting with simpler models like decision trees.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Careful preprocessing and consideration of these limitations are crucial when deploying Random Forest algorithms in real-world applications to ensure optimal performance and interpretability.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A11BA07-2CEA-F99A-EC99-B49730DD760F}"/>
              </a:ext>
            </a:extLst>
          </p:cNvPr>
          <p:cNvSpPr txBox="1"/>
          <p:nvPr/>
        </p:nvSpPr>
        <p:spPr>
          <a:xfrm>
            <a:off x="537106" y="28506786"/>
            <a:ext cx="19979640" cy="444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1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Iwendi</a:t>
            </a: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Celestine, Zakaria </a:t>
            </a:r>
            <a:r>
              <a:rPr lang="en-US" sz="21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Boulouard</a:t>
            </a: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Natalia </a:t>
            </a:r>
            <a:r>
              <a:rPr lang="en-US" sz="21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Kryvinska</a:t>
            </a: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2023. Proceedings of ICACTCE’23 — The International Conference on Advances in Communication Technology and Computer Engineering: New Artificial Intelligence and the Internet of Things Based Perspective and Solutions. Springer Nature.</a:t>
            </a:r>
          </a:p>
          <a:p>
            <a:pPr marL="381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IN" sz="219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Anushee</a:t>
            </a:r>
            <a:r>
              <a:rPr lang="en-IN" sz="219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Jain, Chandrasekharan Rajendran, "A Novel Linear Mathematical Model Based Heuristic for a Class of Classification Problem with Non-linearly Separable Data", Applications of Emerging Technologies and AI/ML Algorithms, pp.247, 2023</a:t>
            </a:r>
            <a:r>
              <a:rPr lang="en-US" sz="219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1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" indent="-342900" algn="just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Abu-Bader, </a:t>
            </a:r>
            <a:r>
              <a:rPr lang="en-US" sz="21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Soleman</a:t>
            </a: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H., and Professor and Chair of Research Sequence at the School of Social Work </a:t>
            </a:r>
            <a:r>
              <a:rPr lang="en-US" sz="21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Soleman</a:t>
            </a: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 Abu-Bader. 2021. Using Statistical Methods in Social       Science Research: With a Complete SPSS Guide. Oxford University Press, USA.</a:t>
            </a:r>
            <a:endParaRPr lang="en-US" sz="219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" indent="-342900" algn="just">
              <a:buFont typeface="Wingdings" panose="05000000000000000000" pitchFamily="2" charset="2"/>
              <a:buChar char="Ø"/>
            </a:pPr>
            <a:r>
              <a:rPr lang="en-US" sz="2190" dirty="0" err="1">
                <a:latin typeface="Times New Roman" panose="02020603050405020304" pitchFamily="18" charset="0"/>
              </a:rPr>
              <a:t>Preisach</a:t>
            </a:r>
            <a:r>
              <a:rPr lang="en-US" sz="2190" dirty="0">
                <a:latin typeface="Times New Roman" panose="02020603050405020304" pitchFamily="18" charset="0"/>
              </a:rPr>
              <a:t>, Christine, Hans Burkhardt, Lars Schmidt-</a:t>
            </a:r>
            <a:r>
              <a:rPr lang="en-US" sz="2190" dirty="0" err="1">
                <a:latin typeface="Times New Roman" panose="02020603050405020304" pitchFamily="18" charset="0"/>
              </a:rPr>
              <a:t>Thieme</a:t>
            </a:r>
            <a:r>
              <a:rPr lang="en-US" sz="2190" dirty="0">
                <a:latin typeface="Times New Roman" panose="02020603050405020304" pitchFamily="18" charset="0"/>
              </a:rPr>
              <a:t>, and Reinhold Decker. 2008. Data Analysis, Machine Learning and Applications: Proceedings of the 31st Annual Conference of the Gesellschaft Für </a:t>
            </a:r>
            <a:r>
              <a:rPr lang="en-US" sz="2190" dirty="0" err="1">
                <a:latin typeface="Times New Roman" panose="02020603050405020304" pitchFamily="18" charset="0"/>
              </a:rPr>
              <a:t>Klassifikation</a:t>
            </a:r>
            <a:endParaRPr lang="en-US" sz="21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" indent="-342900" algn="just"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Goldstein, Diane, Sylvia </a:t>
            </a:r>
            <a:r>
              <a:rPr lang="en-US" sz="21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Grider</a:t>
            </a: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Jeannie Banks Thomas. 2007. Haunting Experiences: Ghosts in Contemporary Folklore. University Press of Colorado.</a:t>
            </a:r>
          </a:p>
          <a:p>
            <a:pPr marL="38100" indent="-342900" algn="just"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Galvin, Kathleen A., Robin S. Reid, Roy H. Behnke Jr, and N. Thompson Hobbs. 2007. Fragmentation in Semi-Arid and Arid Landscapes: Consequences for Human and Natural Systems. Springer Science &amp; Business Media.</a:t>
            </a:r>
            <a:endParaRPr lang="en-US" sz="219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1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Picture 2" descr="Sword Lily Photograph by Tomasz Dziubinski">
            <a:extLst>
              <a:ext uri="{FF2B5EF4-FFF2-40B4-BE49-F238E27FC236}">
                <a16:creationId xmlns:a16="http://schemas.microsoft.com/office/drawing/2014/main" id="{297B7D39-0646-0FD5-9ED4-A1F0FAB24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434" y="4698012"/>
            <a:ext cx="2116027" cy="3097138"/>
          </a:xfrm>
          <a:prstGeom prst="roundRect">
            <a:avLst>
              <a:gd name="adj" fmla="val 16667"/>
            </a:avLst>
          </a:prstGeom>
          <a:ln w="28575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Macro Orchids Tasmania Thelymitra aristata - Great Sun Orchid Very pale ...">
            <a:extLst>
              <a:ext uri="{FF2B5EF4-FFF2-40B4-BE49-F238E27FC236}">
                <a16:creationId xmlns:a16="http://schemas.microsoft.com/office/drawing/2014/main" id="{3C34FC20-22DF-5E8E-40BD-EAD937491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1885" y="4727547"/>
            <a:ext cx="2163868" cy="3061497"/>
          </a:xfrm>
          <a:prstGeom prst="roundRect">
            <a:avLst>
              <a:gd name="adj" fmla="val 16667"/>
            </a:avLst>
          </a:prstGeom>
          <a:ln w="28575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6" descr="PlantFiles Pictures: Gladiolus, Sword Lily 'Stella', 1 by Baa">
            <a:extLst>
              <a:ext uri="{FF2B5EF4-FFF2-40B4-BE49-F238E27FC236}">
                <a16:creationId xmlns:a16="http://schemas.microsoft.com/office/drawing/2014/main" id="{08D86358-C4AD-CD83-1281-542562F42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0226" y="7920873"/>
            <a:ext cx="4565527" cy="2047011"/>
          </a:xfrm>
          <a:prstGeom prst="roundRect">
            <a:avLst>
              <a:gd name="adj" fmla="val 16667"/>
            </a:avLst>
          </a:prstGeom>
          <a:ln w="28575">
            <a:solidFill>
              <a:schemeClr val="tx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2B17D34-DC6C-AF1C-76D5-B36BA0BCDC57}"/>
              </a:ext>
            </a:extLst>
          </p:cNvPr>
          <p:cNvSpPr txBox="1"/>
          <p:nvPr/>
        </p:nvSpPr>
        <p:spPr>
          <a:xfrm>
            <a:off x="17346259" y="4043213"/>
            <a:ext cx="4237160" cy="42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Sword lily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096DA0-0073-3958-40A2-B2FA858FCF5C}"/>
              </a:ext>
            </a:extLst>
          </p:cNvPr>
          <p:cNvSpPr txBox="1"/>
          <p:nvPr/>
        </p:nvSpPr>
        <p:spPr>
          <a:xfrm>
            <a:off x="231713" y="5067090"/>
            <a:ext cx="15408227" cy="4473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 study to classify different species of sword lilies, scientifically known as Gladiolus, and analyze their patterns.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Sword lilies, prized for their aesthetic appeal, economic value, and cultural significance, contribute to industries such as horticulture, floristry, and pharmaceuticals, while also playing a role in ceremonies and biodiversity conservation.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Sword lilies serve as valuable assets in various fields like botany, genetics, and horticulture, with applications spanning research, industry, and cultural practices.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study compares the classification accuracy of sword lily species using the K Nearest Neighbor algorithm with Random Forest over a decade of research, with significant numbers of related papers found in ResearchGate, IEEE Xplore, and Google Scholar.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issues addressed in this research include identifying species parameters like sepal and petal dimensions and classifying the species accurately.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paper proposes the use of the K Nearest Neighbor algorithm with K dimensional tree for species differentiation, offering potential benefits for future researchers as a reference in species classification.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19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overarching goal of the paper is to enhance the accuracy rate in classifying sword lily species, contributing to advancements in botanical research and potentially benefiting various industries and cultural practices.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CBEF4D7-8A0F-0F42-4902-516F3B2EEC44}"/>
              </a:ext>
            </a:extLst>
          </p:cNvPr>
          <p:cNvSpPr/>
          <p:nvPr/>
        </p:nvSpPr>
        <p:spPr>
          <a:xfrm>
            <a:off x="61029" y="11447966"/>
            <a:ext cx="2763065" cy="412213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9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86DEFE-ACE5-B770-7D76-0D88C8665A15}"/>
              </a:ext>
            </a:extLst>
          </p:cNvPr>
          <p:cNvSpPr txBox="1"/>
          <p:nvPr/>
        </p:nvSpPr>
        <p:spPr>
          <a:xfrm>
            <a:off x="418830" y="11018615"/>
            <a:ext cx="2129797" cy="4293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829F37-A967-711B-91DA-72F6A95BCD8E}"/>
              </a:ext>
            </a:extLst>
          </p:cNvPr>
          <p:cNvSpPr txBox="1"/>
          <p:nvPr/>
        </p:nvSpPr>
        <p:spPr>
          <a:xfrm>
            <a:off x="174121" y="11473352"/>
            <a:ext cx="2570657" cy="3799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sword lily petal feature data from reliable sources or through fieldwork.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the dataset includes a variety of sword lily species with labeled petal features  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F916665-72DC-3726-95A0-A9F9761CF4E1}"/>
              </a:ext>
            </a:extLst>
          </p:cNvPr>
          <p:cNvSpPr/>
          <p:nvPr/>
        </p:nvSpPr>
        <p:spPr>
          <a:xfrm>
            <a:off x="2978338" y="13027238"/>
            <a:ext cx="422302" cy="367923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9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0F05C0-F483-74F8-E878-F34BAE6C1AA3}"/>
              </a:ext>
            </a:extLst>
          </p:cNvPr>
          <p:cNvSpPr/>
          <p:nvPr/>
        </p:nvSpPr>
        <p:spPr>
          <a:xfrm>
            <a:off x="3403955" y="11461819"/>
            <a:ext cx="2449367" cy="346701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9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6AEE5E-923F-C1EB-FE87-8000B073DF21}"/>
              </a:ext>
            </a:extLst>
          </p:cNvPr>
          <p:cNvSpPr txBox="1"/>
          <p:nvPr/>
        </p:nvSpPr>
        <p:spPr>
          <a:xfrm>
            <a:off x="3377609" y="11028947"/>
            <a:ext cx="2448498" cy="429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90" b="1" dirty="0"/>
              <a:t>Data Preprocessing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8E049E-02AC-DB49-4391-B186F25261F0}"/>
              </a:ext>
            </a:extLst>
          </p:cNvPr>
          <p:cNvSpPr txBox="1"/>
          <p:nvPr/>
        </p:nvSpPr>
        <p:spPr>
          <a:xfrm>
            <a:off x="3422733" y="11487774"/>
            <a:ext cx="2393601" cy="312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the dataset by handling missing values and outliers.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 or standardize the data to ensure fair comparisons between feature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587664D-9E73-EAC0-E134-DC9293869D3F}"/>
              </a:ext>
            </a:extLst>
          </p:cNvPr>
          <p:cNvSpPr/>
          <p:nvPr/>
        </p:nvSpPr>
        <p:spPr>
          <a:xfrm>
            <a:off x="6278939" y="11563365"/>
            <a:ext cx="2494340" cy="28688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9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70FED1-03B6-9CDB-77B6-A3DD2216C196}"/>
              </a:ext>
            </a:extLst>
          </p:cNvPr>
          <p:cNvSpPr txBox="1"/>
          <p:nvPr/>
        </p:nvSpPr>
        <p:spPr>
          <a:xfrm>
            <a:off x="6305080" y="11058426"/>
            <a:ext cx="2381811" cy="4293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C3E0C9-E80C-8B16-8439-869954B5457C}"/>
              </a:ext>
            </a:extLst>
          </p:cNvPr>
          <p:cNvSpPr txBox="1"/>
          <p:nvPr/>
        </p:nvSpPr>
        <p:spPr>
          <a:xfrm>
            <a:off x="6126168" y="11742466"/>
            <a:ext cx="2734694" cy="2451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 techniques such as correlation analysis or domain knowledge to select relevant petal features for classification.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2924F82-BA4A-4EEE-AC1F-2DEAAA30C747}"/>
              </a:ext>
            </a:extLst>
          </p:cNvPr>
          <p:cNvSpPr/>
          <p:nvPr/>
        </p:nvSpPr>
        <p:spPr>
          <a:xfrm>
            <a:off x="5835112" y="13073948"/>
            <a:ext cx="496769" cy="321214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9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4FF11BC-DB7A-DE05-0E43-CE30426CBEC4}"/>
              </a:ext>
            </a:extLst>
          </p:cNvPr>
          <p:cNvSpPr/>
          <p:nvPr/>
        </p:nvSpPr>
        <p:spPr>
          <a:xfrm>
            <a:off x="8851337" y="12922174"/>
            <a:ext cx="399531" cy="229433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9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83451AD-7D28-69FC-3573-4C97D974E650}"/>
              </a:ext>
            </a:extLst>
          </p:cNvPr>
          <p:cNvSpPr/>
          <p:nvPr/>
        </p:nvSpPr>
        <p:spPr>
          <a:xfrm>
            <a:off x="9281450" y="11472229"/>
            <a:ext cx="2798308" cy="326825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9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2E940C-D0B3-2AF1-0783-28846CE32787}"/>
              </a:ext>
            </a:extLst>
          </p:cNvPr>
          <p:cNvSpPr txBox="1"/>
          <p:nvPr/>
        </p:nvSpPr>
        <p:spPr>
          <a:xfrm>
            <a:off x="9492427" y="11042880"/>
            <a:ext cx="2241197" cy="4293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1DAA58-69CD-FEB5-3939-451CD0E17B82}"/>
              </a:ext>
            </a:extLst>
          </p:cNvPr>
          <p:cNvSpPr txBox="1"/>
          <p:nvPr/>
        </p:nvSpPr>
        <p:spPr>
          <a:xfrm>
            <a:off x="9303209" y="11747389"/>
            <a:ext cx="2757645" cy="2788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K Nearest Neighbor (KNN) algorithm, K-dimensional Tree, and Random Forest for comparative analysis.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4E05182-F3EE-95D4-B1EE-67EE8C86F6D5}"/>
              </a:ext>
            </a:extLst>
          </p:cNvPr>
          <p:cNvSpPr/>
          <p:nvPr/>
        </p:nvSpPr>
        <p:spPr>
          <a:xfrm>
            <a:off x="12809235" y="11028947"/>
            <a:ext cx="3234389" cy="176511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9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2FC582B-5618-090F-8ACF-09A55DD7B883}"/>
              </a:ext>
            </a:extLst>
          </p:cNvPr>
          <p:cNvSpPr/>
          <p:nvPr/>
        </p:nvSpPr>
        <p:spPr>
          <a:xfrm>
            <a:off x="12809235" y="13892780"/>
            <a:ext cx="3479176" cy="175601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9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AA5D99-1282-E06E-509A-E3430BF41FD7}"/>
              </a:ext>
            </a:extLst>
          </p:cNvPr>
          <p:cNvSpPr txBox="1"/>
          <p:nvPr/>
        </p:nvSpPr>
        <p:spPr>
          <a:xfrm>
            <a:off x="12885293" y="10466001"/>
            <a:ext cx="3162427" cy="429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KNN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3177AC-A977-F5F2-44FA-7084480813D3}"/>
              </a:ext>
            </a:extLst>
          </p:cNvPr>
          <p:cNvSpPr txBox="1"/>
          <p:nvPr/>
        </p:nvSpPr>
        <p:spPr>
          <a:xfrm>
            <a:off x="12952417" y="11208614"/>
            <a:ext cx="3202763" cy="1440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KNN algorithm using appropriate libraries or code frameworks.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9946D6-A5CC-651B-8135-46B92F0C42C0}"/>
              </a:ext>
            </a:extLst>
          </p:cNvPr>
          <p:cNvSpPr txBox="1"/>
          <p:nvPr/>
        </p:nvSpPr>
        <p:spPr>
          <a:xfrm>
            <a:off x="12978700" y="13127522"/>
            <a:ext cx="2575314" cy="7663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Random Forest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FF8A05-3762-D72C-4B0C-5FD238C4C67F}"/>
              </a:ext>
            </a:extLst>
          </p:cNvPr>
          <p:cNvSpPr txBox="1"/>
          <p:nvPr/>
        </p:nvSpPr>
        <p:spPr>
          <a:xfrm>
            <a:off x="12934536" y="14186985"/>
            <a:ext cx="3314836" cy="1440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Random Forest algorithm using ensemble learning techniques.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76728782-C847-9149-E54D-3FE463963F31}"/>
              </a:ext>
            </a:extLst>
          </p:cNvPr>
          <p:cNvSpPr/>
          <p:nvPr/>
        </p:nvSpPr>
        <p:spPr>
          <a:xfrm rot="19813725">
            <a:off x="12113818" y="12067452"/>
            <a:ext cx="817802" cy="265354"/>
          </a:xfrm>
          <a:prstGeom prst="rightArrow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90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905C5B85-AD22-CF8A-8D95-8BAC441AC50F}"/>
              </a:ext>
            </a:extLst>
          </p:cNvPr>
          <p:cNvSpPr/>
          <p:nvPr/>
        </p:nvSpPr>
        <p:spPr>
          <a:xfrm rot="1382299">
            <a:off x="12163081" y="13708406"/>
            <a:ext cx="723009" cy="266481"/>
          </a:xfrm>
          <a:prstGeom prst="rightArrow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9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F053050-BA2B-9B85-A44A-3D85C627B6CE}"/>
              </a:ext>
            </a:extLst>
          </p:cNvPr>
          <p:cNvSpPr/>
          <p:nvPr/>
        </p:nvSpPr>
        <p:spPr>
          <a:xfrm>
            <a:off x="17221200" y="10287331"/>
            <a:ext cx="4211902" cy="280172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9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49700B-D385-F422-A528-F0D6568335BA}"/>
              </a:ext>
            </a:extLst>
          </p:cNvPr>
          <p:cNvSpPr txBox="1"/>
          <p:nvPr/>
        </p:nvSpPr>
        <p:spPr>
          <a:xfrm>
            <a:off x="17170006" y="10797891"/>
            <a:ext cx="4244820" cy="211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performance of both KNN with K Dimensional Tree and Random Forest models using metrics such as accuracy, precision, recall, F1-score, and confusion matrix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983D1A-5E9F-B2C6-8B6E-7A8A227524FB}"/>
              </a:ext>
            </a:extLst>
          </p:cNvPr>
          <p:cNvSpPr txBox="1"/>
          <p:nvPr/>
        </p:nvSpPr>
        <p:spPr>
          <a:xfrm>
            <a:off x="18319071" y="10442250"/>
            <a:ext cx="2742609" cy="4293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F5C342B5-BDF6-E84D-F962-BCAE25F895D2}"/>
              </a:ext>
            </a:extLst>
          </p:cNvPr>
          <p:cNvSpPr/>
          <p:nvPr/>
        </p:nvSpPr>
        <p:spPr>
          <a:xfrm rot="19813725">
            <a:off x="16228970" y="11133140"/>
            <a:ext cx="817802" cy="265354"/>
          </a:xfrm>
          <a:prstGeom prst="rightArrow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9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16D261A7-CF7A-6D26-3A7C-76F5D3E98B64}"/>
              </a:ext>
            </a:extLst>
          </p:cNvPr>
          <p:cNvSpPr/>
          <p:nvPr/>
        </p:nvSpPr>
        <p:spPr>
          <a:xfrm rot="19813725">
            <a:off x="16154930" y="12671553"/>
            <a:ext cx="1061561" cy="265346"/>
          </a:xfrm>
          <a:prstGeom prst="rightArrow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9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876A038-F2CA-3CCC-C570-A4DB49ACFB06}"/>
              </a:ext>
            </a:extLst>
          </p:cNvPr>
          <p:cNvSpPr/>
          <p:nvPr/>
        </p:nvSpPr>
        <p:spPr>
          <a:xfrm>
            <a:off x="16513794" y="13623368"/>
            <a:ext cx="4884485" cy="193004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9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220A09D-20DA-0563-9C8C-AE8A16AAC43C}"/>
              </a:ext>
            </a:extLst>
          </p:cNvPr>
          <p:cNvSpPr txBox="1"/>
          <p:nvPr/>
        </p:nvSpPr>
        <p:spPr>
          <a:xfrm>
            <a:off x="18872742" y="13214570"/>
            <a:ext cx="2487761" cy="4293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Analysis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42628B-0338-7752-27E3-B65229A79D86}"/>
              </a:ext>
            </a:extLst>
          </p:cNvPr>
          <p:cNvSpPr txBox="1"/>
          <p:nvPr/>
        </p:nvSpPr>
        <p:spPr>
          <a:xfrm>
            <a:off x="16374673" y="13776010"/>
            <a:ext cx="4884485" cy="177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conclusions regarding the effectiveness of the KNN with K Dimensional Tree and Naive Bayes techniques in accurately classifying sword lily petal features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AABB7529-4E6E-BE16-3029-28FB119956D0}"/>
              </a:ext>
            </a:extLst>
          </p:cNvPr>
          <p:cNvSpPr/>
          <p:nvPr/>
        </p:nvSpPr>
        <p:spPr>
          <a:xfrm rot="5400000">
            <a:off x="18459948" y="13201819"/>
            <a:ext cx="539618" cy="335686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9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D514DA-64F2-27CB-C4B8-5DD46F28F2D2}"/>
              </a:ext>
            </a:extLst>
          </p:cNvPr>
          <p:cNvSpPr txBox="1"/>
          <p:nvPr/>
        </p:nvSpPr>
        <p:spPr>
          <a:xfrm>
            <a:off x="5255281" y="21292089"/>
            <a:ext cx="15916234" cy="76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accuracy of the two algorithms, the mean accuracy of K Nearest Neighbor   is 92.05% better than the Random Forest 85.80% and St. Deviation is slightly lower than the Random Forest.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256535-AA2C-24F3-89FE-F43D0ED620DC}"/>
              </a:ext>
            </a:extLst>
          </p:cNvPr>
          <p:cNvSpPr txBox="1"/>
          <p:nvPr/>
        </p:nvSpPr>
        <p:spPr>
          <a:xfrm>
            <a:off x="537106" y="18402546"/>
            <a:ext cx="3863871" cy="42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Statistics table 1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89313A-F892-F814-68FA-1F605F1A7F7C}"/>
              </a:ext>
            </a:extLst>
          </p:cNvPr>
          <p:cNvSpPr txBox="1"/>
          <p:nvPr/>
        </p:nvSpPr>
        <p:spPr>
          <a:xfrm>
            <a:off x="5116333" y="19060619"/>
            <a:ext cx="3442057" cy="42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90" b="1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Independent sample table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1204</Words>
  <Application>Microsoft Office PowerPoint</Application>
  <PresentationFormat>Custom</PresentationFormat>
  <Paragraphs>124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Moorthy</dc:creator>
  <cp:lastModifiedBy>vankam tejaswini</cp:lastModifiedBy>
  <cp:revision>73</cp:revision>
  <dcterms:created xsi:type="dcterms:W3CDTF">2023-04-19T08:35:00Z</dcterms:created>
  <dcterms:modified xsi:type="dcterms:W3CDTF">2024-04-22T09:58:15Z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653EA4DDE9264B7BBFB9647507C2B0E8</vt:lpwstr>
  </property>
  <property fmtid="{D5CDD505-2E9C-101B-9397-08002B2CF9AE}" pid="3" name="KSOProductBuildVer">
    <vt:lpwstr>1033-11.2.0.11536</vt:lpwstr>
  </property>
</Properties>
</file>