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7FF"/>
    <a:srgbClr val="828282"/>
    <a:srgbClr val="D7F5CD"/>
    <a:srgbClr val="FCDCB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08" y="-6816"/>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22-04-2024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2911" y="10017450"/>
            <a:ext cx="21599525" cy="5883314"/>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6" name="Rectangle 5"/>
          <p:cNvSpPr/>
          <p:nvPr/>
        </p:nvSpPr>
        <p:spPr>
          <a:xfrm>
            <a:off x="-12911" y="15879623"/>
            <a:ext cx="21612436" cy="6730146"/>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1" y="22401982"/>
            <a:ext cx="21606736" cy="55328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934795"/>
            <a:ext cx="21594865" cy="4990422"/>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428010" y="4191887"/>
            <a:ext cx="301998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457200" algn="ctr" rtl="0">
              <a:spcBef>
                <a:spcPts val="1000"/>
              </a:spcBef>
              <a:spcAft>
                <a:spcPts val="300"/>
              </a:spcAft>
            </a:pPr>
            <a:endParaRPr lang="en-US" sz="2900" b="1" i="0" u="none" strike="noStrike" dirty="0">
              <a:solidFill>
                <a:srgbClr val="1F1F1F"/>
              </a:solidFill>
              <a:effectLst/>
              <a:latin typeface="Times New Roman" panose="02020603050405020304" pitchFamily="18" charset="0"/>
              <a:cs typeface="Times New Roman" panose="02020603050405020304" pitchFamily="18" charset="0"/>
            </a:endParaRPr>
          </a:p>
          <a:p>
            <a:pPr marL="457200" algn="ctr" rtl="0">
              <a:spcBef>
                <a:spcPts val="1000"/>
              </a:spcBef>
              <a:spcAft>
                <a:spcPts val="300"/>
              </a:spcAft>
            </a:pPr>
            <a:r>
              <a:rPr lang="en-US" sz="3200" b="1" i="0" u="none" strike="noStrike" dirty="0">
                <a:solidFill>
                  <a:srgbClr val="1F1F1F"/>
                </a:solidFill>
                <a:effectLst/>
                <a:latin typeface="Times New Roman" panose="02020603050405020304" pitchFamily="18" charset="0"/>
                <a:cs typeface="Times New Roman" panose="02020603050405020304" pitchFamily="18" charset="0"/>
              </a:rPr>
              <a:t>Improved Accuracy Classification of  Sword Lily Petal Features using K Nearest Neighbor with K dimensional tree and Naive Bayes Techniques</a:t>
            </a:r>
            <a:endParaRPr lang="en-US" sz="3200" b="1" dirty="0">
              <a:effectLst/>
              <a:latin typeface="Times New Roman" panose="02020603050405020304" pitchFamily="18" charset="0"/>
              <a:cs typeface="Times New Roman" panose="02020603050405020304" pitchFamily="18" charset="0"/>
            </a:endParaRPr>
          </a:p>
          <a:p>
            <a:br>
              <a:rPr lang="en-US" sz="1600" dirty="0"/>
            </a:br>
            <a:endParaRPr lang="en-IN" sz="1791" dirty="0"/>
          </a:p>
        </p:txBody>
      </p:sp>
      <p:sp>
        <p:nvSpPr>
          <p:cNvPr id="22" name="Rectangle 21"/>
          <p:cNvSpPr/>
          <p:nvPr/>
        </p:nvSpPr>
        <p:spPr>
          <a:xfrm>
            <a:off x="428010" y="16063432"/>
            <a:ext cx="184650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09617" y="22777251"/>
            <a:ext cx="5731366"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428010" y="28238719"/>
            <a:ext cx="3003406"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403265" y="10234567"/>
            <a:ext cx="50376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V. Anil  Kumar Yadav</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192110198</a:t>
            </a:r>
          </a:p>
          <a:p>
            <a:pPr algn="r"/>
            <a:r>
              <a:rPr lang="en-US" sz="2189" b="1" dirty="0">
                <a:solidFill>
                  <a:schemeClr val="bg1"/>
                </a:solidFill>
                <a:latin typeface="Times New Roman" panose="02020603050405020304" pitchFamily="18" charset="0"/>
                <a:cs typeface="Times New Roman" panose="02020603050405020304" pitchFamily="18" charset="0"/>
              </a:rPr>
              <a:t>Guided by Dr M Rajasekar </a:t>
            </a:r>
          </a:p>
        </p:txBody>
      </p:sp>
      <p:pic>
        <p:nvPicPr>
          <p:cNvPr id="2" name="Picture 1">
            <a:extLst>
              <a:ext uri="{FF2B5EF4-FFF2-40B4-BE49-F238E27FC236}">
                <a16:creationId xmlns:a16="http://schemas.microsoft.com/office/drawing/2014/main" id="{3BF5E04C-F60D-138E-8661-4F3024EE3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852" y="16434530"/>
            <a:ext cx="4755663" cy="3258032"/>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6BB19D-224D-3EC0-BEEE-07E9F540D870}"/>
              </a:ext>
            </a:extLst>
          </p:cNvPr>
          <p:cNvSpPr txBox="1"/>
          <p:nvPr/>
        </p:nvSpPr>
        <p:spPr>
          <a:xfrm>
            <a:off x="16601490" y="15902370"/>
            <a:ext cx="440394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 Nearest Neighbor v/s Naïve Bayes</a:t>
            </a:r>
          </a:p>
        </p:txBody>
      </p:sp>
      <p:sp>
        <p:nvSpPr>
          <p:cNvPr id="14" name="TextBox 13">
            <a:extLst>
              <a:ext uri="{FF2B5EF4-FFF2-40B4-BE49-F238E27FC236}">
                <a16:creationId xmlns:a16="http://schemas.microsoft.com/office/drawing/2014/main" id="{541F8A05-E066-2E94-598C-9D0EEC36BBED}"/>
              </a:ext>
            </a:extLst>
          </p:cNvPr>
          <p:cNvSpPr txBox="1"/>
          <p:nvPr/>
        </p:nvSpPr>
        <p:spPr>
          <a:xfrm>
            <a:off x="-20122" y="16648066"/>
            <a:ext cx="15660062" cy="1717393"/>
          </a:xfrm>
          <a:prstGeom prst="rect">
            <a:avLst/>
          </a:prstGeom>
          <a:noFill/>
        </p:spPr>
        <p:txBody>
          <a:bodyPr wrap="square" rtlCol="0">
            <a:spAutoFit/>
          </a:bodyPr>
          <a:lstStyle/>
          <a:p>
            <a:pPr marL="742950" lvl="1"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K Nearest Neighbor Algorithm has highest accuracy 92.05% when compared with the Accuracy of Naïve Bayes Algorithm 87.25%.</a:t>
            </a:r>
          </a:p>
          <a:p>
            <a:pPr marL="742950" lvl="1"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 The standard deviation of K Nearest Neighbor Algorithm and Naïve Bayes Algorithm are  3.220 and 3.740 respectively. </a:t>
            </a:r>
          </a:p>
          <a:p>
            <a:pPr marL="742950" lvl="1"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standard error mean of K Nearest Neighbor Algorithm and Naïve Bayes Algorithm are 0.720 and 0.836 respectively.</a:t>
            </a:r>
          </a:p>
          <a:p>
            <a:pPr marL="742950" lvl="1"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These results that K Nearest Neighbor algorithm is best for these research of classification of Sword lily.</a:t>
            </a:r>
          </a:p>
          <a:p>
            <a:pPr algn="just"/>
            <a:endParaRPr lang="en-US" dirty="0"/>
          </a:p>
        </p:txBody>
      </p:sp>
      <p:sp>
        <p:nvSpPr>
          <p:cNvPr id="9" name="TextBox 8">
            <a:extLst>
              <a:ext uri="{FF2B5EF4-FFF2-40B4-BE49-F238E27FC236}">
                <a16:creationId xmlns:a16="http://schemas.microsoft.com/office/drawing/2014/main" id="{E2686FBA-884D-9F26-C252-EF4428BD9104}"/>
              </a:ext>
            </a:extLst>
          </p:cNvPr>
          <p:cNvSpPr txBox="1"/>
          <p:nvPr/>
        </p:nvSpPr>
        <p:spPr>
          <a:xfrm>
            <a:off x="28002" y="22940558"/>
            <a:ext cx="21143513" cy="429348"/>
          </a:xfrm>
          <a:prstGeom prst="rect">
            <a:avLst/>
          </a:prstGeom>
          <a:noFill/>
        </p:spPr>
        <p:txBody>
          <a:bodyPr wrap="square" rtlCol="0">
            <a:spAutoFit/>
          </a:bodyPr>
          <a:lstStyle/>
          <a:p>
            <a:pPr marL="800100" lvl="1" indent="-342900" algn="just">
              <a:buFont typeface="Wingdings" panose="05000000000000000000" pitchFamily="2" charset="2"/>
              <a:buChar char="Ø"/>
            </a:pPr>
            <a:endParaRPr lang="en-US" sz="219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45536EE-4DE3-4A6F-186D-677E11675F10}"/>
              </a:ext>
            </a:extLst>
          </p:cNvPr>
          <p:cNvSpPr txBox="1"/>
          <p:nvPr/>
        </p:nvSpPr>
        <p:spPr>
          <a:xfrm>
            <a:off x="-20122" y="28890722"/>
            <a:ext cx="20819086" cy="4136517"/>
          </a:xfrm>
          <a:prstGeom prst="rect">
            <a:avLst/>
          </a:prstGeom>
          <a:noFill/>
        </p:spPr>
        <p:txBody>
          <a:bodyPr wrap="square" rtlCol="0">
            <a:spAutoFit/>
          </a:bodyPr>
          <a:lstStyle/>
          <a:p>
            <a:pPr marL="800100" lvl="1" indent="-342900" algn="just">
              <a:buFont typeface="Wingdings" panose="05000000000000000000" pitchFamily="2" charset="2"/>
              <a:buChar char="Ø"/>
            </a:pPr>
            <a:r>
              <a:rPr lang="en-IN" sz="2190" dirty="0">
                <a:effectLst/>
                <a:latin typeface="Times New Roman" panose="02020603050405020304" pitchFamily="18" charset="0"/>
                <a:cs typeface="Times New Roman" panose="02020603050405020304" pitchFamily="18" charset="0"/>
              </a:rPr>
              <a:t>Shilpa Sethi, Mamta Kathuria, "Ensemble Feature Reduction Technique for Flower Species Identification", 2023 International Conference on Advanced Computing &amp; Communication Technologies (ICACCTech), pp.721-728, 2023.</a:t>
            </a:r>
          </a:p>
          <a:p>
            <a:pPr marL="800100" lvl="1" indent="-342900" algn="just">
              <a:buFont typeface="Wingdings" panose="05000000000000000000" pitchFamily="2" charset="2"/>
              <a:buChar char="Ø"/>
            </a:pPr>
            <a:r>
              <a:rPr lang="en-IN" sz="2190" dirty="0" err="1">
                <a:effectLst/>
                <a:latin typeface="Times New Roman" panose="02020603050405020304" pitchFamily="18" charset="0"/>
                <a:cs typeface="Times New Roman" panose="02020603050405020304" pitchFamily="18" charset="0"/>
              </a:rPr>
              <a:t>Anushee</a:t>
            </a:r>
            <a:r>
              <a:rPr lang="en-IN" sz="2190" dirty="0">
                <a:effectLst/>
                <a:latin typeface="Times New Roman" panose="02020603050405020304" pitchFamily="18" charset="0"/>
                <a:cs typeface="Times New Roman" panose="02020603050405020304" pitchFamily="18" charset="0"/>
              </a:rPr>
              <a:t> Jain, Chandrasekharan Rajendran, "A Novel Linear Mathematical Model Based Heuristic for a Class of Classification Problem with Non-linearly Separable Data", Applications of Emerging Technologies and AI/ML Algorithms, pp.247, 2023.</a:t>
            </a:r>
            <a:endParaRPr lang="en-IN" sz="219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IN" sz="2190" dirty="0">
                <a:effectLst/>
                <a:latin typeface="Times New Roman" panose="02020603050405020304" pitchFamily="18" charset="0"/>
                <a:cs typeface="Times New Roman" panose="02020603050405020304" pitchFamily="18" charset="0"/>
              </a:rPr>
              <a:t>N. J. Anasuya, B. N. Yashasvi, P. Puneeth Kumar, B. S. Medha, "Classification of Flower Species Using Machine Learning Algorithm", Proceedings of the International Conference on Cognitive and Intelligent Computing, pp.699, 2022.</a:t>
            </a:r>
            <a:endParaRPr lang="en-IN" sz="219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IN" sz="2190" dirty="0">
                <a:effectLst/>
                <a:latin typeface="Times New Roman" panose="02020603050405020304" pitchFamily="18" charset="0"/>
                <a:cs typeface="Times New Roman" panose="02020603050405020304" pitchFamily="18" charset="0"/>
              </a:rPr>
              <a:t>Abdullah Albadrani, Faisal Alghayadh, Mohamed A. Zohdy, Esam Aloufi, Richard Olawoyin, "Performance and Predicting of Inbound Logistics Processes Using Machine Learning", 2021 IEEE 11th Annual Computing and Communication Workshop and Conference (CCWC), pp.0790-0795, 2021.</a:t>
            </a:r>
          </a:p>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Mohri, Hideo. 2019. Imperial Biologists: The Imperial Family of Japan and Their Contributions to Biological Research. Springer.</a:t>
            </a:r>
            <a:endParaRPr lang="en-IN" sz="219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190" dirty="0">
                <a:latin typeface="Times New Roman" panose="02020603050405020304" pitchFamily="18" charset="0"/>
              </a:rPr>
              <a:t>Galvin, Kathleen A., Robin S. Reid, Roy H. Behnke Jr, and N. Thompson Hobbs. 2007. Fragmentation in Semi-Arid and Arid Landscapes: Consequences for Human and Natural Systems. Springer Science &amp; Business Media.</a:t>
            </a:r>
            <a:br>
              <a:rPr lang="en-US" sz="2190" dirty="0">
                <a:latin typeface="Times New Roman" panose="02020603050405020304" pitchFamily="18" charset="0"/>
                <a:cs typeface="Times New Roman" panose="02020603050405020304" pitchFamily="18" charset="0"/>
              </a:rPr>
            </a:br>
            <a:endParaRPr lang="en-US" sz="2190" dirty="0">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AD64208-47D9-E677-7641-FD2676B65AF6}"/>
              </a:ext>
            </a:extLst>
          </p:cNvPr>
          <p:cNvSpPr txBox="1"/>
          <p:nvPr/>
        </p:nvSpPr>
        <p:spPr>
          <a:xfrm>
            <a:off x="28002" y="4824855"/>
            <a:ext cx="14663358" cy="429348"/>
          </a:xfrm>
          <a:prstGeom prst="rect">
            <a:avLst/>
          </a:prstGeom>
          <a:noFill/>
        </p:spPr>
        <p:txBody>
          <a:bodyPr wrap="square" rtlCol="0">
            <a:spAutoFit/>
          </a:bodyPr>
          <a:lstStyle/>
          <a:p>
            <a:pPr marL="800100" lvl="1" indent="-342900" algn="just">
              <a:buFont typeface="Wingdings" panose="05000000000000000000" pitchFamily="2" charset="2"/>
              <a:buChar char="Ø"/>
            </a:pPr>
            <a:endParaRPr lang="en-US" sz="219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A988C8BD-082A-05A1-8F25-07FF7764D1BF}"/>
              </a:ext>
            </a:extLst>
          </p:cNvPr>
          <p:cNvSpPr txBox="1"/>
          <p:nvPr/>
        </p:nvSpPr>
        <p:spPr>
          <a:xfrm>
            <a:off x="19093196" y="14653501"/>
            <a:ext cx="1239443" cy="400110"/>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p:txBody>
      </p:sp>
      <p:graphicFrame>
        <p:nvGraphicFramePr>
          <p:cNvPr id="44" name="Table 43">
            <a:extLst>
              <a:ext uri="{FF2B5EF4-FFF2-40B4-BE49-F238E27FC236}">
                <a16:creationId xmlns:a16="http://schemas.microsoft.com/office/drawing/2014/main" id="{13B724F2-C456-32A9-4B2F-B3B643412771}"/>
              </a:ext>
            </a:extLst>
          </p:cNvPr>
          <p:cNvGraphicFramePr>
            <a:graphicFrameLocks noGrp="1"/>
          </p:cNvGraphicFramePr>
          <p:nvPr>
            <p:extLst>
              <p:ext uri="{D42A27DB-BD31-4B8C-83A1-F6EECF244321}">
                <p14:modId xmlns:p14="http://schemas.microsoft.com/office/powerpoint/2010/main" val="2826692016"/>
              </p:ext>
            </p:extLst>
          </p:nvPr>
        </p:nvGraphicFramePr>
        <p:xfrm>
          <a:off x="5694514" y="18293464"/>
          <a:ext cx="10393573" cy="3048786"/>
        </p:xfrm>
        <a:graphic>
          <a:graphicData uri="http://schemas.openxmlformats.org/drawingml/2006/table">
            <a:tbl>
              <a:tblPr firstRow="1" firstCol="1" bandRow="1">
                <a:tableStyleId>{5940675A-B579-460E-94D1-54222C63F5DA}</a:tableStyleId>
              </a:tblPr>
              <a:tblGrid>
                <a:gridCol w="1646246">
                  <a:extLst>
                    <a:ext uri="{9D8B030D-6E8A-4147-A177-3AD203B41FA5}">
                      <a16:colId xmlns:a16="http://schemas.microsoft.com/office/drawing/2014/main" val="3406727360"/>
                    </a:ext>
                  </a:extLst>
                </a:gridCol>
                <a:gridCol w="1646246">
                  <a:extLst>
                    <a:ext uri="{9D8B030D-6E8A-4147-A177-3AD203B41FA5}">
                      <a16:colId xmlns:a16="http://schemas.microsoft.com/office/drawing/2014/main" val="3235074155"/>
                    </a:ext>
                  </a:extLst>
                </a:gridCol>
                <a:gridCol w="895836">
                  <a:extLst>
                    <a:ext uri="{9D8B030D-6E8A-4147-A177-3AD203B41FA5}">
                      <a16:colId xmlns:a16="http://schemas.microsoft.com/office/drawing/2014/main" val="2340882236"/>
                    </a:ext>
                  </a:extLst>
                </a:gridCol>
                <a:gridCol w="631740">
                  <a:extLst>
                    <a:ext uri="{9D8B030D-6E8A-4147-A177-3AD203B41FA5}">
                      <a16:colId xmlns:a16="http://schemas.microsoft.com/office/drawing/2014/main" val="2455783189"/>
                    </a:ext>
                  </a:extLst>
                </a:gridCol>
                <a:gridCol w="661990">
                  <a:extLst>
                    <a:ext uri="{9D8B030D-6E8A-4147-A177-3AD203B41FA5}">
                      <a16:colId xmlns:a16="http://schemas.microsoft.com/office/drawing/2014/main" val="2726185503"/>
                    </a:ext>
                  </a:extLst>
                </a:gridCol>
                <a:gridCol w="884203">
                  <a:extLst>
                    <a:ext uri="{9D8B030D-6E8A-4147-A177-3AD203B41FA5}">
                      <a16:colId xmlns:a16="http://schemas.microsoft.com/office/drawing/2014/main" val="1174567541"/>
                    </a:ext>
                  </a:extLst>
                </a:gridCol>
                <a:gridCol w="708813">
                  <a:extLst>
                    <a:ext uri="{9D8B030D-6E8A-4147-A177-3AD203B41FA5}">
                      <a16:colId xmlns:a16="http://schemas.microsoft.com/office/drawing/2014/main" val="3873270984"/>
                    </a:ext>
                  </a:extLst>
                </a:gridCol>
                <a:gridCol w="1262718">
                  <a:extLst>
                    <a:ext uri="{9D8B030D-6E8A-4147-A177-3AD203B41FA5}">
                      <a16:colId xmlns:a16="http://schemas.microsoft.com/office/drawing/2014/main" val="3060591839"/>
                    </a:ext>
                  </a:extLst>
                </a:gridCol>
                <a:gridCol w="835884">
                  <a:extLst>
                    <a:ext uri="{9D8B030D-6E8A-4147-A177-3AD203B41FA5}">
                      <a16:colId xmlns:a16="http://schemas.microsoft.com/office/drawing/2014/main" val="589080911"/>
                    </a:ext>
                  </a:extLst>
                </a:gridCol>
                <a:gridCol w="729175">
                  <a:extLst>
                    <a:ext uri="{9D8B030D-6E8A-4147-A177-3AD203B41FA5}">
                      <a16:colId xmlns:a16="http://schemas.microsoft.com/office/drawing/2014/main" val="2556201655"/>
                    </a:ext>
                  </a:extLst>
                </a:gridCol>
                <a:gridCol w="490722">
                  <a:extLst>
                    <a:ext uri="{9D8B030D-6E8A-4147-A177-3AD203B41FA5}">
                      <a16:colId xmlns:a16="http://schemas.microsoft.com/office/drawing/2014/main" val="2965311700"/>
                    </a:ext>
                  </a:extLst>
                </a:gridCol>
              </a:tblGrid>
              <a:tr h="355277">
                <a:tc rowSpan="3" gridSpan="2">
                  <a:txBody>
                    <a:bodyPr/>
                    <a:lstStyle/>
                    <a:p>
                      <a:pPr>
                        <a:lnSpc>
                          <a:spcPct val="107000"/>
                        </a:lnSpc>
                      </a:pPr>
                      <a:r>
                        <a:rPr lang="en-US" sz="1100" b="1" kern="100" dirty="0">
                          <a:effectLst/>
                          <a:latin typeface="Times New Roman" panose="02020603050405020304" pitchFamily="18" charset="0"/>
                          <a:cs typeface="Times New Roman" panose="02020603050405020304" pitchFamily="18" charset="0"/>
                        </a:rPr>
                        <a:t> </a:t>
                      </a:r>
                    </a:p>
                  </a:txBody>
                  <a:tcPr marL="63500" marR="63500" marT="63500" marB="63500" anchor="ctr"/>
                </a:tc>
                <a:tc rowSpan="3" hMerge="1">
                  <a:txBody>
                    <a:bodyPr/>
                    <a:lstStyle/>
                    <a:p>
                      <a:endParaRPr lang="en-US"/>
                    </a:p>
                  </a:txBody>
                  <a:tcPr/>
                </a:tc>
                <a:tc rowSpan="2">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Levene's test for</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equality of variances</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tc>
                <a:tc gridSpan="8">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T- test for equality of means</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1029261"/>
                  </a:ext>
                </a:extLst>
              </a:tr>
              <a:tr h="788353">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6">
                  <a:txBody>
                    <a:bodyPr/>
                    <a:lstStyle/>
                    <a:p>
                      <a:pPr>
                        <a:lnSpc>
                          <a:spcPct val="107000"/>
                        </a:lnSpc>
                      </a:pPr>
                      <a:endParaRPr lang="en-US" sz="1100" b="1" kern="100" dirty="0">
                        <a:effectLst/>
                        <a:latin typeface="Times New Roman" panose="02020603050405020304" pitchFamily="18" charset="0"/>
                        <a:cs typeface="Times New Roman" panose="02020603050405020304" pitchFamily="18" charset="0"/>
                      </a:endParaRPr>
                    </a:p>
                  </a:txBody>
                  <a:tcPr marL="63500" marR="63500" marT="63500" marB="6350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95% confidence interval of the difference</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tc>
                <a:tc hMerge="1">
                  <a:txBody>
                    <a:bodyPr/>
                    <a:lstStyle/>
                    <a:p>
                      <a:endParaRPr lang="en-US"/>
                    </a:p>
                  </a:txBody>
                  <a:tcPr/>
                </a:tc>
                <a:extLst>
                  <a:ext uri="{0D108BD9-81ED-4DB2-BD59-A6C34878D82A}">
                    <a16:rowId xmlns:a16="http://schemas.microsoft.com/office/drawing/2014/main" val="2564507847"/>
                  </a:ext>
                </a:extLst>
              </a:tr>
              <a:tr h="635052">
                <a:tc gridSpan="2" vMerge="1">
                  <a:txBody>
                    <a:bodyPr/>
                    <a:lstStyle/>
                    <a:p>
                      <a:endParaRPr lang="en-US"/>
                    </a:p>
                  </a:txBody>
                  <a:tcPr/>
                </a:tc>
                <a:tc hMerge="1" vMerge="1">
                  <a:txBody>
                    <a:bodyPr/>
                    <a:lstStyle/>
                    <a:p>
                      <a:endParaRPr lang="en-US"/>
                    </a:p>
                  </a:txBody>
                  <a:tcP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F</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Sig.</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t</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df</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Sig.</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(2-tailed)</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Mean difference</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Std.</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Error difference</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Lower</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Upper</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13677102"/>
                  </a:ext>
                </a:extLst>
              </a:tr>
              <a:tr h="635052">
                <a:tc rowSpan="2">
                  <a:txBody>
                    <a:bodyPr/>
                    <a:lstStyle/>
                    <a:p>
                      <a:pPr marL="0" marR="0">
                        <a:lnSpc>
                          <a:spcPct val="107000"/>
                        </a:lnSpc>
                        <a:spcBef>
                          <a:spcPts val="0"/>
                        </a:spcBef>
                        <a:spcAft>
                          <a:spcPts val="1200"/>
                        </a:spcAft>
                      </a:pPr>
                      <a:br>
                        <a:rPr lang="en-US" sz="1100" b="1" kern="0">
                          <a:effectLst/>
                          <a:latin typeface="Times New Roman" panose="02020603050405020304" pitchFamily="18" charset="0"/>
                          <a:cs typeface="Times New Roman" panose="02020603050405020304" pitchFamily="18" charset="0"/>
                        </a:rPr>
                      </a:b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Accuracy</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 variances assumed</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 variances not assumed</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0.031</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0.862</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6.162</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38</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0.032</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6.800</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1.103</a:t>
                      </a:r>
                    </a:p>
                  </a:txBody>
                  <a:tcPr marL="0" marR="0" marT="0" marB="0" anchor="ctr"/>
                </a:tc>
                <a:tc>
                  <a:txBody>
                    <a:bodyPr/>
                    <a:lstStyle/>
                    <a:p>
                      <a:pPr marL="0" marR="0">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4.566</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9.034</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37462648"/>
                  </a:ext>
                </a:extLst>
              </a:tr>
              <a:tr h="635052">
                <a:tc vMerge="1">
                  <a:txBody>
                    <a:bodyPr/>
                    <a:lstStyle/>
                    <a:p>
                      <a:endParaRPr lang="en-US"/>
                    </a:p>
                  </a:txBody>
                  <a:tcP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 variances assumed</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 variances not assumed</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pPr>
                      <a:endParaRPr lang="en-US" sz="1100" b="1" kern="100">
                        <a:effectLst/>
                        <a:latin typeface="Times New Roman" panose="02020603050405020304" pitchFamily="18" charset="0"/>
                        <a:cs typeface="Times New Roman" panose="02020603050405020304" pitchFamily="18" charset="0"/>
                      </a:endParaRPr>
                    </a:p>
                  </a:txBody>
                  <a:tcPr marL="0" marR="0" marT="0" marB="0" anchor="ctr"/>
                </a:tc>
                <a:tc>
                  <a:txBody>
                    <a:bodyPr/>
                    <a:lstStyle/>
                    <a:p>
                      <a:pPr>
                        <a:lnSpc>
                          <a:spcPct val="107000"/>
                        </a:lnSpc>
                      </a:pPr>
                      <a:endParaRPr lang="en-US" sz="1100" b="1" kern="1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6.162</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37.178</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0.032</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6.800</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1.103</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4.565</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9.035</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4378425"/>
                  </a:ext>
                </a:extLst>
              </a:tr>
            </a:tbl>
          </a:graphicData>
        </a:graphic>
      </p:graphicFrame>
      <p:sp>
        <p:nvSpPr>
          <p:cNvPr id="11" name="TextBox 10">
            <a:extLst>
              <a:ext uri="{FF2B5EF4-FFF2-40B4-BE49-F238E27FC236}">
                <a16:creationId xmlns:a16="http://schemas.microsoft.com/office/drawing/2014/main" id="{BD8F2150-833C-B55E-D454-B094727ECE28}"/>
              </a:ext>
            </a:extLst>
          </p:cNvPr>
          <p:cNvSpPr txBox="1"/>
          <p:nvPr/>
        </p:nvSpPr>
        <p:spPr>
          <a:xfrm>
            <a:off x="16645344" y="19838199"/>
            <a:ext cx="4644564" cy="1777410"/>
          </a:xfrm>
          <a:prstGeom prst="rect">
            <a:avLst/>
          </a:prstGeom>
          <a:noFill/>
        </p:spPr>
        <p:txBody>
          <a:bodyPr wrap="square" rtlCol="0">
            <a:spAutoFit/>
          </a:bodyPr>
          <a:lstStyle/>
          <a:p>
            <a:pPr algn="just"/>
            <a:r>
              <a:rPr lang="en-US" sz="2190" dirty="0">
                <a:latin typeface="Times New Roman" panose="02020603050405020304" pitchFamily="18" charset="0"/>
                <a:cs typeface="Times New Roman" panose="02020603050405020304" pitchFamily="18" charset="0"/>
              </a:rPr>
              <a:t>Figure 1. The shown groups in the X-axis are the K Nearest Neighbor algorithm vs Naive Bayes Algorithm and the Y-axis mean accuracy of detection  ± 2 standard deviations.</a:t>
            </a:r>
          </a:p>
        </p:txBody>
      </p:sp>
      <p:graphicFrame>
        <p:nvGraphicFramePr>
          <p:cNvPr id="57" name="Table 56">
            <a:extLst>
              <a:ext uri="{FF2B5EF4-FFF2-40B4-BE49-F238E27FC236}">
                <a16:creationId xmlns:a16="http://schemas.microsoft.com/office/drawing/2014/main" id="{7E074F0A-C06C-8001-8182-434AA9AB01DA}"/>
              </a:ext>
            </a:extLst>
          </p:cNvPr>
          <p:cNvGraphicFramePr>
            <a:graphicFrameLocks noGrp="1"/>
          </p:cNvGraphicFramePr>
          <p:nvPr>
            <p:extLst>
              <p:ext uri="{D42A27DB-BD31-4B8C-83A1-F6EECF244321}">
                <p14:modId xmlns:p14="http://schemas.microsoft.com/office/powerpoint/2010/main" val="2343837573"/>
              </p:ext>
            </p:extLst>
          </p:nvPr>
        </p:nvGraphicFramePr>
        <p:xfrm>
          <a:off x="309617" y="19052001"/>
          <a:ext cx="5261236" cy="3089983"/>
        </p:xfrm>
        <a:graphic>
          <a:graphicData uri="http://schemas.openxmlformats.org/drawingml/2006/table">
            <a:tbl>
              <a:tblPr/>
              <a:tblGrid>
                <a:gridCol w="880951">
                  <a:extLst>
                    <a:ext uri="{9D8B030D-6E8A-4147-A177-3AD203B41FA5}">
                      <a16:colId xmlns:a16="http://schemas.microsoft.com/office/drawing/2014/main" val="2998363565"/>
                    </a:ext>
                  </a:extLst>
                </a:gridCol>
                <a:gridCol w="1166445">
                  <a:extLst>
                    <a:ext uri="{9D8B030D-6E8A-4147-A177-3AD203B41FA5}">
                      <a16:colId xmlns:a16="http://schemas.microsoft.com/office/drawing/2014/main" val="3243738713"/>
                    </a:ext>
                  </a:extLst>
                </a:gridCol>
                <a:gridCol w="880951">
                  <a:extLst>
                    <a:ext uri="{9D8B030D-6E8A-4147-A177-3AD203B41FA5}">
                      <a16:colId xmlns:a16="http://schemas.microsoft.com/office/drawing/2014/main" val="3193678226"/>
                    </a:ext>
                  </a:extLst>
                </a:gridCol>
                <a:gridCol w="677027">
                  <a:extLst>
                    <a:ext uri="{9D8B030D-6E8A-4147-A177-3AD203B41FA5}">
                      <a16:colId xmlns:a16="http://schemas.microsoft.com/office/drawing/2014/main" val="1405810503"/>
                    </a:ext>
                  </a:extLst>
                </a:gridCol>
                <a:gridCol w="889108">
                  <a:extLst>
                    <a:ext uri="{9D8B030D-6E8A-4147-A177-3AD203B41FA5}">
                      <a16:colId xmlns:a16="http://schemas.microsoft.com/office/drawing/2014/main" val="148367165"/>
                    </a:ext>
                  </a:extLst>
                </a:gridCol>
                <a:gridCol w="766754">
                  <a:extLst>
                    <a:ext uri="{9D8B030D-6E8A-4147-A177-3AD203B41FA5}">
                      <a16:colId xmlns:a16="http://schemas.microsoft.com/office/drawing/2014/main" val="2320665677"/>
                    </a:ext>
                  </a:extLst>
                </a:gridCol>
              </a:tblGrid>
              <a:tr h="1265853">
                <a:tc>
                  <a:txBody>
                    <a:bodyPr/>
                    <a:lstStyle/>
                    <a:p>
                      <a:pPr fontAlgn="ctr"/>
                      <a:br>
                        <a:rPr lang="en-US" sz="1200" b="1">
                          <a:latin typeface="Times New Roman" panose="02020603050405020304" pitchFamily="18" charset="0"/>
                          <a:cs typeface="Times New Roman" panose="02020603050405020304" pitchFamily="18" charset="0"/>
                        </a:rPr>
                      </a:br>
                      <a:endParaRPr lang="en-US" sz="1200" b="1">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Algorithm</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Mean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St. Deviation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Std.Error Mean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6157327"/>
                  </a:ext>
                </a:extLst>
              </a:tr>
              <a:tr h="912065">
                <a:tc rowSpan="2">
                  <a:txBody>
                    <a:bodyPr/>
                    <a:lstStyle/>
                    <a:p>
                      <a:pPr rtl="0" fontAlgn="ctr">
                        <a:spcBef>
                          <a:spcPts val="0"/>
                        </a:spcBef>
                        <a:spcAft>
                          <a:spcPts val="0"/>
                        </a:spcAft>
                      </a:pPr>
                      <a:r>
                        <a:rPr lang="en-US" sz="1200" b="1">
                          <a:latin typeface="Times New Roman" panose="02020603050405020304" pitchFamily="18" charset="0"/>
                          <a:cs typeface="Times New Roman" panose="02020603050405020304" pitchFamily="18" charset="0"/>
                        </a:rPr>
                        <a:t>Accuracy</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K Nearest Neighbor</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20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92.50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3.220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0.720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9992753"/>
                  </a:ext>
                </a:extLst>
              </a:tr>
              <a:tr h="912065">
                <a:tc vMerge="1">
                  <a:txBody>
                    <a:bodyPr/>
                    <a:lstStyle/>
                    <a:p>
                      <a:endParaRPr lang="en-US"/>
                    </a:p>
                  </a:txBody>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Logistic Regression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20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87.25</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3.740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0.836</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2936030"/>
                  </a:ext>
                </a:extLst>
              </a:tr>
            </a:tbl>
          </a:graphicData>
        </a:graphic>
      </p:graphicFrame>
      <p:pic>
        <p:nvPicPr>
          <p:cNvPr id="1026" name="Picture 2" descr="How to Grow Gladiolus (Sword Lilies) - Dengarden">
            <a:extLst>
              <a:ext uri="{FF2B5EF4-FFF2-40B4-BE49-F238E27FC236}">
                <a16:creationId xmlns:a16="http://schemas.microsoft.com/office/drawing/2014/main" id="{2D448D18-5FA0-7F6A-EC56-D8A88EEBB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7860" y="4550964"/>
            <a:ext cx="2479954" cy="2657782"/>
          </a:xfrm>
          <a:prstGeom prst="roundRect">
            <a:avLst>
              <a:gd name="adj" fmla="val 16667"/>
            </a:avLst>
          </a:prstGeom>
          <a:ln w="19050">
            <a:solidFill>
              <a:schemeClr val="tx1"/>
            </a:solidFill>
          </a:ln>
          <a:effectLst>
            <a:glow rad="63500">
              <a:schemeClr val="accent1">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Gladiolus Large Flowering Isabella &amp; My Love - 30 corms - Longfield Gardens">
            <a:extLst>
              <a:ext uri="{FF2B5EF4-FFF2-40B4-BE49-F238E27FC236}">
                <a16:creationId xmlns:a16="http://schemas.microsoft.com/office/drawing/2014/main" id="{E256E43A-4370-2B41-089C-9711CEA916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94361" y="4538641"/>
            <a:ext cx="2479954" cy="2726167"/>
          </a:xfrm>
          <a:prstGeom prst="roundRect">
            <a:avLst>
              <a:gd name="adj" fmla="val 16667"/>
            </a:avLst>
          </a:prstGeom>
          <a:ln w="28575">
            <a:solidFill>
              <a:schemeClr val="tx1"/>
            </a:solidFill>
          </a:ln>
          <a:effectLst>
            <a:glow rad="63500">
              <a:schemeClr val="accent1">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2" name="Picture 8" descr="Flower Sword Lily Blue - Free photo on Pixabay - Pixabay">
            <a:extLst>
              <a:ext uri="{FF2B5EF4-FFF2-40B4-BE49-F238E27FC236}">
                <a16:creationId xmlns:a16="http://schemas.microsoft.com/office/drawing/2014/main" id="{6BB76977-E6EB-246F-0A23-DC357702B5F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759753" y="7412450"/>
            <a:ext cx="4812291" cy="2149522"/>
          </a:xfrm>
          <a:prstGeom prst="roundRect">
            <a:avLst>
              <a:gd name="adj" fmla="val 16667"/>
            </a:avLst>
          </a:prstGeom>
          <a:ln w="28575">
            <a:solidFill>
              <a:schemeClr val="tx1"/>
            </a:solidFill>
          </a:ln>
          <a:effectLst>
            <a:glow rad="63500">
              <a:schemeClr val="accent1">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A851251-7AD8-BA14-D6F2-1D026BA3DC02}"/>
              </a:ext>
            </a:extLst>
          </p:cNvPr>
          <p:cNvSpPr txBox="1"/>
          <p:nvPr/>
        </p:nvSpPr>
        <p:spPr>
          <a:xfrm>
            <a:off x="403265" y="4739907"/>
            <a:ext cx="14329007" cy="5147563"/>
          </a:xfrm>
          <a:prstGeom prst="rect">
            <a:avLst/>
          </a:prstGeom>
          <a:noFill/>
        </p:spPr>
        <p:txBody>
          <a:bodyPr wrap="square" rtlCol="0">
            <a:spAutoFit/>
          </a:bodyPr>
          <a:lstStyle/>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study aims to assess the classification accuracy of sword lily species and explore their diverse floral patterns, scientifically known as Gladiolus, renowned for their vibrant hues and seasonal blooms.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 Sword lilies hold significant importance in various industries such as cosmetics and medicine, making the classification of their species crucial both scientifically and practically.</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Classification efforts not only enhance our understanding of the natural world but also contribute to biodiversity conservation and sustainable utilization amid environmental challenges.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In contemporary contexts, classification plays a vital role in biodiversity preservation, ecological balance, and the exploration of medical and economic potentials, fostering scientific inquiry.</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Sword lilies, like many medicinal plants, find application in pharmaceutical preparations, boasting substantial economic value in cultivation and trade, while also symbolizing cultural significance in ceremonies and rituals across diverse cultures.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paper focuses on sword lily classification using Machine Learning with scikit tools, addressing the problem statement of identifying sword lily species based on flower attribute measurements.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study aims to determine which algorithm provides the best accuracy rate in the classification of sword lily species, contributing to advancements in botanical research and classification methodologies.</a:t>
            </a:r>
          </a:p>
        </p:txBody>
      </p:sp>
      <p:sp>
        <p:nvSpPr>
          <p:cNvPr id="21" name="TextBox 20">
            <a:extLst>
              <a:ext uri="{FF2B5EF4-FFF2-40B4-BE49-F238E27FC236}">
                <a16:creationId xmlns:a16="http://schemas.microsoft.com/office/drawing/2014/main" id="{3E055800-36AB-4E08-C5E2-04681CFCDB15}"/>
              </a:ext>
            </a:extLst>
          </p:cNvPr>
          <p:cNvSpPr txBox="1"/>
          <p:nvPr/>
        </p:nvSpPr>
        <p:spPr>
          <a:xfrm>
            <a:off x="309617" y="23452028"/>
            <a:ext cx="20546675" cy="4473532"/>
          </a:xfrm>
          <a:prstGeom prst="rect">
            <a:avLst/>
          </a:prstGeom>
          <a:noFill/>
        </p:spPr>
        <p:txBody>
          <a:bodyPr wrap="square" rtlCol="0">
            <a:spAutoFit/>
          </a:bodyPr>
          <a:lstStyle/>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K Nearest Neighbor algorithm achieves a higher accuracy of 92.05% compared to the Naive Bayes algorithm's 87.25% in classifying Sword lily species with the training dataset, as observed in a study by De Smedt .</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 A statistically significant difference in accuracy (p&lt;0.05) between the two algorithms is noted through an independent test.</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 Various studies have explored supervised learning approaches for sword lily species prediction, including an efficient Neuro-Fuzzy Approach by Iwendi, Boulouard, and Kryvinska  and classification using machine learning methods by Dwork and Roth .</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Prof. Joylin Priya Pinto and Prof. Jyothi Shetty's paper  is highlighted as exemplary in the classification of Sword lily species, utilizing neural networks and demonstrating superior accuracy compared to other approaches.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Naive Bayes creates a margin of separation between data points for classification, but it may not perform as well with large datasets despite computational efficiency.</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Kernel trick can be used to handle large datasets, but it may still have limitations, especially with very large datasets, as noted by Iwendi, Boulouard, and Kryvinska (2023).</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K Nearest Neighbor algorithm is distinguished by its characteristic of not requiring a training phase on data, unlike eager learning approaches, and relies on observable data similarities for predictions.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8. K Nearest Neighbor is considered sophisticated and suitable for small to medium-sized datasets, offering a different approach to classification compared to traditional eager learning algorithms.</a:t>
            </a:r>
          </a:p>
        </p:txBody>
      </p:sp>
      <p:sp>
        <p:nvSpPr>
          <p:cNvPr id="26" name="TextBox 25">
            <a:extLst>
              <a:ext uri="{FF2B5EF4-FFF2-40B4-BE49-F238E27FC236}">
                <a16:creationId xmlns:a16="http://schemas.microsoft.com/office/drawing/2014/main" id="{6751BFA4-D45B-E33A-B525-2062D0BCF42D}"/>
              </a:ext>
            </a:extLst>
          </p:cNvPr>
          <p:cNvSpPr txBox="1"/>
          <p:nvPr/>
        </p:nvSpPr>
        <p:spPr>
          <a:xfrm>
            <a:off x="168218" y="11596547"/>
            <a:ext cx="3044737" cy="3462486"/>
          </a:xfrm>
          <a:prstGeom prst="rect">
            <a:avLst/>
          </a:prstGeom>
          <a:noFill/>
          <a:ln w="12700">
            <a:solidFill>
              <a:schemeClr val="tx1"/>
            </a:solidFill>
            <a:prstDash val="lgDashDot"/>
          </a:ln>
        </p:spPr>
        <p:txBody>
          <a:bodyPr wrap="square" rtlCol="0">
            <a:spAutoFit/>
          </a:bodyPr>
          <a:lstStyle/>
          <a:p>
            <a:pPr algn="just"/>
            <a:r>
              <a:rPr lang="en-US" sz="2190" dirty="0">
                <a:latin typeface="Times New Roman" panose="02020603050405020304" pitchFamily="18" charset="0"/>
                <a:cs typeface="Times New Roman" panose="02020603050405020304" pitchFamily="18" charset="0"/>
              </a:rPr>
              <a:t>Obtain a comprehensive dataset containing sword lily petal features, including measurements such as petal length, width, color, etc. Ensure that the dataset also includes corresponding labels indicating the species of the sword lily</a:t>
            </a:r>
          </a:p>
        </p:txBody>
      </p:sp>
      <p:sp>
        <p:nvSpPr>
          <p:cNvPr id="29" name="TextBox 28">
            <a:extLst>
              <a:ext uri="{FF2B5EF4-FFF2-40B4-BE49-F238E27FC236}">
                <a16:creationId xmlns:a16="http://schemas.microsoft.com/office/drawing/2014/main" id="{76A1C755-2F12-6445-F941-388E9D917AF1}"/>
              </a:ext>
            </a:extLst>
          </p:cNvPr>
          <p:cNvSpPr txBox="1"/>
          <p:nvPr/>
        </p:nvSpPr>
        <p:spPr>
          <a:xfrm>
            <a:off x="501296" y="11141283"/>
            <a:ext cx="2158385"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Data Collection</a:t>
            </a:r>
          </a:p>
        </p:txBody>
      </p:sp>
      <p:sp>
        <p:nvSpPr>
          <p:cNvPr id="31" name="Arrow: Right 30">
            <a:extLst>
              <a:ext uri="{FF2B5EF4-FFF2-40B4-BE49-F238E27FC236}">
                <a16:creationId xmlns:a16="http://schemas.microsoft.com/office/drawing/2014/main" id="{6A1F6477-780A-B9A0-85B6-B214A68604EA}"/>
              </a:ext>
            </a:extLst>
          </p:cNvPr>
          <p:cNvSpPr/>
          <p:nvPr/>
        </p:nvSpPr>
        <p:spPr>
          <a:xfrm>
            <a:off x="3287302" y="12702425"/>
            <a:ext cx="431257" cy="338008"/>
          </a:xfrm>
          <a:prstGeom prst="rightArrow">
            <a:avLst/>
          </a:prstGeom>
          <a:solidFill>
            <a:schemeClr val="accent2">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CCA1AEB-FC75-A844-B415-2B4F60793358}"/>
              </a:ext>
            </a:extLst>
          </p:cNvPr>
          <p:cNvSpPr txBox="1"/>
          <p:nvPr/>
        </p:nvSpPr>
        <p:spPr>
          <a:xfrm>
            <a:off x="3825124" y="11078044"/>
            <a:ext cx="2587576"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Data Preprocessing</a:t>
            </a:r>
          </a:p>
        </p:txBody>
      </p:sp>
      <p:sp>
        <p:nvSpPr>
          <p:cNvPr id="33" name="TextBox 32">
            <a:extLst>
              <a:ext uri="{FF2B5EF4-FFF2-40B4-BE49-F238E27FC236}">
                <a16:creationId xmlns:a16="http://schemas.microsoft.com/office/drawing/2014/main" id="{883D4925-98AA-DCF5-FA60-BACF1CE74409}"/>
              </a:ext>
            </a:extLst>
          </p:cNvPr>
          <p:cNvSpPr txBox="1"/>
          <p:nvPr/>
        </p:nvSpPr>
        <p:spPr>
          <a:xfrm>
            <a:off x="3748756" y="11556139"/>
            <a:ext cx="2698048" cy="2788456"/>
          </a:xfrm>
          <a:prstGeom prst="rect">
            <a:avLst/>
          </a:prstGeom>
          <a:noFill/>
          <a:ln w="19050">
            <a:solidFill>
              <a:schemeClr val="tx1"/>
            </a:solidFill>
            <a:prstDash val="lgDashDot"/>
          </a:ln>
        </p:spPr>
        <p:txBody>
          <a:bodyPr wrap="square" rtlCol="0">
            <a:spAutoFit/>
          </a:bodyPr>
          <a:lstStyle/>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Clean the dataset by removing any outliers, missing values, or irrelevant features that could negatively impact the classification accuracy.</a:t>
            </a:r>
          </a:p>
        </p:txBody>
      </p:sp>
      <p:sp>
        <p:nvSpPr>
          <p:cNvPr id="34" name="Arrow: Right 33">
            <a:extLst>
              <a:ext uri="{FF2B5EF4-FFF2-40B4-BE49-F238E27FC236}">
                <a16:creationId xmlns:a16="http://schemas.microsoft.com/office/drawing/2014/main" id="{82ED20CC-1D87-B867-8A58-80C39D797A93}"/>
              </a:ext>
            </a:extLst>
          </p:cNvPr>
          <p:cNvSpPr/>
          <p:nvPr/>
        </p:nvSpPr>
        <p:spPr>
          <a:xfrm>
            <a:off x="6547461" y="12723856"/>
            <a:ext cx="526801" cy="482087"/>
          </a:xfrm>
          <a:prstGeom prst="rightArrow">
            <a:avLst/>
          </a:prstGeom>
          <a:solidFill>
            <a:schemeClr val="accent2">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255009-4AE6-FA71-96CC-7BC8836554D9}"/>
              </a:ext>
            </a:extLst>
          </p:cNvPr>
          <p:cNvSpPr txBox="1"/>
          <p:nvPr/>
        </p:nvSpPr>
        <p:spPr>
          <a:xfrm>
            <a:off x="7126597" y="10720790"/>
            <a:ext cx="2451655"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Feature Selection</a:t>
            </a:r>
          </a:p>
        </p:txBody>
      </p:sp>
      <p:sp>
        <p:nvSpPr>
          <p:cNvPr id="37" name="TextBox 36">
            <a:extLst>
              <a:ext uri="{FF2B5EF4-FFF2-40B4-BE49-F238E27FC236}">
                <a16:creationId xmlns:a16="http://schemas.microsoft.com/office/drawing/2014/main" id="{092B36E8-DB20-96B8-3955-C537FDB5EBAC}"/>
              </a:ext>
            </a:extLst>
          </p:cNvPr>
          <p:cNvSpPr txBox="1"/>
          <p:nvPr/>
        </p:nvSpPr>
        <p:spPr>
          <a:xfrm>
            <a:off x="7018384" y="11151606"/>
            <a:ext cx="2843685" cy="4136517"/>
          </a:xfrm>
          <a:prstGeom prst="rect">
            <a:avLst/>
          </a:prstGeom>
          <a:noFill/>
          <a:ln w="19050">
            <a:solidFill>
              <a:schemeClr val="tx1"/>
            </a:solidFill>
            <a:prstDash val="lgDashDot"/>
          </a:ln>
        </p:spPr>
        <p:txBody>
          <a:bodyPr wrap="square" rtlCol="0">
            <a:spAutoFit/>
          </a:bodyPr>
          <a:lstStyle/>
          <a:p>
            <a:pPr algn="just"/>
            <a:r>
              <a:rPr lang="en-US" sz="2190" dirty="0">
                <a:latin typeface="Times New Roman" panose="02020603050405020304" pitchFamily="18" charset="0"/>
                <a:cs typeface="Times New Roman" panose="02020603050405020304" pitchFamily="18" charset="0"/>
              </a:rPr>
              <a:t>Employ feature selection techniques such as correlation analysis or recursive feature elimination to identify the most relevant features for classification. This step helps in improving computational efficiency and reducing overfitting</a:t>
            </a:r>
          </a:p>
        </p:txBody>
      </p:sp>
      <p:sp>
        <p:nvSpPr>
          <p:cNvPr id="38" name="TextBox 37">
            <a:extLst>
              <a:ext uri="{FF2B5EF4-FFF2-40B4-BE49-F238E27FC236}">
                <a16:creationId xmlns:a16="http://schemas.microsoft.com/office/drawing/2014/main" id="{9F938410-D56F-8D0B-B130-4A67C55D152F}"/>
              </a:ext>
            </a:extLst>
          </p:cNvPr>
          <p:cNvSpPr txBox="1"/>
          <p:nvPr/>
        </p:nvSpPr>
        <p:spPr>
          <a:xfrm>
            <a:off x="11469787" y="10132610"/>
            <a:ext cx="3262485"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Implementation of KNN</a:t>
            </a:r>
          </a:p>
        </p:txBody>
      </p:sp>
      <p:sp>
        <p:nvSpPr>
          <p:cNvPr id="39" name="TextBox 38">
            <a:extLst>
              <a:ext uri="{FF2B5EF4-FFF2-40B4-BE49-F238E27FC236}">
                <a16:creationId xmlns:a16="http://schemas.microsoft.com/office/drawing/2014/main" id="{DD09F7F1-1ADA-A16E-0C91-3D5762EB4FEC}"/>
              </a:ext>
            </a:extLst>
          </p:cNvPr>
          <p:cNvSpPr txBox="1"/>
          <p:nvPr/>
        </p:nvSpPr>
        <p:spPr>
          <a:xfrm>
            <a:off x="10794062" y="10613961"/>
            <a:ext cx="5037667" cy="2114425"/>
          </a:xfrm>
          <a:prstGeom prst="rect">
            <a:avLst/>
          </a:prstGeom>
          <a:noFill/>
          <a:ln w="19050">
            <a:solidFill>
              <a:schemeClr val="tx1"/>
            </a:solidFill>
            <a:prstDash val="lgDashDot"/>
          </a:ln>
        </p:spPr>
        <p:txBody>
          <a:bodyPr wrap="square" rtlCol="0">
            <a:spAutoFit/>
          </a:bodyPr>
          <a:lstStyle/>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Implement the (KNN) algorithm, which classifies a sample based on the majority class of its k nearest neighbors.</a:t>
            </a:r>
          </a:p>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Utilize a K Dimensional Tree data structure to efficiently search for the nearest neighbors in the feature space.</a:t>
            </a:r>
          </a:p>
        </p:txBody>
      </p:sp>
      <p:sp>
        <p:nvSpPr>
          <p:cNvPr id="40" name="TextBox 39">
            <a:extLst>
              <a:ext uri="{FF2B5EF4-FFF2-40B4-BE49-F238E27FC236}">
                <a16:creationId xmlns:a16="http://schemas.microsoft.com/office/drawing/2014/main" id="{E783337B-86EF-4245-EF3C-9707335CD65E}"/>
              </a:ext>
            </a:extLst>
          </p:cNvPr>
          <p:cNvSpPr txBox="1"/>
          <p:nvPr/>
        </p:nvSpPr>
        <p:spPr>
          <a:xfrm>
            <a:off x="10891301" y="13249822"/>
            <a:ext cx="3937153"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Implementation of Naive Bayes</a:t>
            </a:r>
          </a:p>
        </p:txBody>
      </p:sp>
      <p:sp>
        <p:nvSpPr>
          <p:cNvPr id="41" name="TextBox 40">
            <a:extLst>
              <a:ext uri="{FF2B5EF4-FFF2-40B4-BE49-F238E27FC236}">
                <a16:creationId xmlns:a16="http://schemas.microsoft.com/office/drawing/2014/main" id="{D8E5189F-FF00-D07A-A286-1820A4960B0B}"/>
              </a:ext>
            </a:extLst>
          </p:cNvPr>
          <p:cNvSpPr txBox="1"/>
          <p:nvPr/>
        </p:nvSpPr>
        <p:spPr>
          <a:xfrm>
            <a:off x="10593549" y="13687016"/>
            <a:ext cx="4511229" cy="2114425"/>
          </a:xfrm>
          <a:prstGeom prst="rect">
            <a:avLst/>
          </a:prstGeom>
          <a:noFill/>
          <a:ln w="19050">
            <a:solidFill>
              <a:schemeClr val="tx1"/>
            </a:solidFill>
            <a:prstDash val="lgDashDot"/>
          </a:ln>
        </p:spPr>
        <p:txBody>
          <a:bodyPr wrap="square" rtlCol="0">
            <a:spAutoFit/>
          </a:bodyPr>
          <a:lstStyle/>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Implement the Naive Bayes algorithm, a probabilistic classifier based on Bayes' theorem, assuming independence between features.</a:t>
            </a:r>
          </a:p>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Train the Naive Bayes model on the preprocessed dataset</a:t>
            </a:r>
          </a:p>
        </p:txBody>
      </p:sp>
      <p:sp>
        <p:nvSpPr>
          <p:cNvPr id="42" name="Arrow: Right 41">
            <a:extLst>
              <a:ext uri="{FF2B5EF4-FFF2-40B4-BE49-F238E27FC236}">
                <a16:creationId xmlns:a16="http://schemas.microsoft.com/office/drawing/2014/main" id="{BD3FEA10-4599-852D-BFC4-528F9AF0E1EC}"/>
              </a:ext>
            </a:extLst>
          </p:cNvPr>
          <p:cNvSpPr/>
          <p:nvPr/>
        </p:nvSpPr>
        <p:spPr>
          <a:xfrm rot="19560867">
            <a:off x="9931851" y="11945770"/>
            <a:ext cx="624798" cy="396857"/>
          </a:xfrm>
          <a:prstGeom prst="rightArrow">
            <a:avLst/>
          </a:prstGeom>
          <a:solidFill>
            <a:schemeClr val="accent2">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Right 42">
            <a:extLst>
              <a:ext uri="{FF2B5EF4-FFF2-40B4-BE49-F238E27FC236}">
                <a16:creationId xmlns:a16="http://schemas.microsoft.com/office/drawing/2014/main" id="{5507DDB5-366A-439A-AC54-7D9698756485}"/>
              </a:ext>
            </a:extLst>
          </p:cNvPr>
          <p:cNvSpPr/>
          <p:nvPr/>
        </p:nvSpPr>
        <p:spPr>
          <a:xfrm rot="1931014">
            <a:off x="9931717" y="13901325"/>
            <a:ext cx="624798" cy="396857"/>
          </a:xfrm>
          <a:prstGeom prst="rightArrow">
            <a:avLst/>
          </a:prstGeom>
          <a:solidFill>
            <a:schemeClr val="accent2">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6487511A-D63D-1BEB-29CF-B3F020D1241C}"/>
              </a:ext>
            </a:extLst>
          </p:cNvPr>
          <p:cNvSpPr/>
          <p:nvPr/>
        </p:nvSpPr>
        <p:spPr>
          <a:xfrm rot="1931014">
            <a:off x="15184654" y="13199979"/>
            <a:ext cx="1022398" cy="311857"/>
          </a:xfrm>
          <a:prstGeom prst="rightArrow">
            <a:avLst/>
          </a:prstGeom>
          <a:solidFill>
            <a:schemeClr val="accent2">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71366E03-CDF4-8641-3D0F-ABB9A4C47FDB}"/>
              </a:ext>
            </a:extLst>
          </p:cNvPr>
          <p:cNvSpPr/>
          <p:nvPr/>
        </p:nvSpPr>
        <p:spPr>
          <a:xfrm rot="21276619">
            <a:off x="15711662" y="14214335"/>
            <a:ext cx="524378" cy="393046"/>
          </a:xfrm>
          <a:prstGeom prst="rightArrow">
            <a:avLst/>
          </a:prstGeom>
          <a:solidFill>
            <a:schemeClr val="accent2">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F2B8B6B0-A0AE-A7D1-1AE1-4B91D121DD2D}"/>
              </a:ext>
            </a:extLst>
          </p:cNvPr>
          <p:cNvSpPr txBox="1"/>
          <p:nvPr/>
        </p:nvSpPr>
        <p:spPr>
          <a:xfrm>
            <a:off x="16286928" y="13712515"/>
            <a:ext cx="5140512" cy="1777410"/>
          </a:xfrm>
          <a:prstGeom prst="rect">
            <a:avLst/>
          </a:prstGeom>
          <a:noFill/>
          <a:ln w="12700">
            <a:solidFill>
              <a:schemeClr val="tx1"/>
            </a:solidFill>
            <a:prstDash val="lgDashDot"/>
          </a:ln>
        </p:spPr>
        <p:txBody>
          <a:bodyPr wrap="square" rtlCol="0">
            <a:spAutoFit/>
          </a:bodyPr>
          <a:lstStyle/>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Evaluate the performance of both KNN with K Dimensional Tree and Naive Bayes models using metrics such as accuracy, precision, recall, F1-score, and confusion matrix</a:t>
            </a:r>
          </a:p>
        </p:txBody>
      </p:sp>
      <p:sp>
        <p:nvSpPr>
          <p:cNvPr id="51" name="TextBox 50">
            <a:extLst>
              <a:ext uri="{FF2B5EF4-FFF2-40B4-BE49-F238E27FC236}">
                <a16:creationId xmlns:a16="http://schemas.microsoft.com/office/drawing/2014/main" id="{06E7A748-A98B-2C82-65D6-D57350E0B084}"/>
              </a:ext>
            </a:extLst>
          </p:cNvPr>
          <p:cNvSpPr txBox="1"/>
          <p:nvPr/>
        </p:nvSpPr>
        <p:spPr>
          <a:xfrm>
            <a:off x="16291530" y="13063782"/>
            <a:ext cx="2468892" cy="429348"/>
          </a:xfrm>
          <a:prstGeom prst="rect">
            <a:avLst/>
          </a:prstGeom>
          <a:noFill/>
          <a:ln w="1270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Model Evaluation</a:t>
            </a:r>
          </a:p>
        </p:txBody>
      </p:sp>
      <p:sp>
        <p:nvSpPr>
          <p:cNvPr id="52" name="Arrow: Right 51">
            <a:extLst>
              <a:ext uri="{FF2B5EF4-FFF2-40B4-BE49-F238E27FC236}">
                <a16:creationId xmlns:a16="http://schemas.microsoft.com/office/drawing/2014/main" id="{027C364E-1B4E-5A78-64F7-4E421A7BC1DB}"/>
              </a:ext>
            </a:extLst>
          </p:cNvPr>
          <p:cNvSpPr/>
          <p:nvPr/>
        </p:nvSpPr>
        <p:spPr>
          <a:xfrm rot="16200000">
            <a:off x="19246670" y="12869187"/>
            <a:ext cx="932495" cy="353048"/>
          </a:xfrm>
          <a:prstGeom prst="rightArrow">
            <a:avLst/>
          </a:prstGeom>
          <a:solidFill>
            <a:schemeClr val="accent2">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C6781DF-9970-F896-9607-CE99676A6E7E}"/>
              </a:ext>
            </a:extLst>
          </p:cNvPr>
          <p:cNvSpPr txBox="1"/>
          <p:nvPr/>
        </p:nvSpPr>
        <p:spPr>
          <a:xfrm>
            <a:off x="16424815" y="10711397"/>
            <a:ext cx="4673414" cy="1440394"/>
          </a:xfrm>
          <a:prstGeom prst="rect">
            <a:avLst/>
          </a:prstGeom>
          <a:noFill/>
          <a:ln w="12700">
            <a:solidFill>
              <a:schemeClr val="tx1"/>
            </a:solidFill>
            <a:prstDash val="lgDashDot"/>
          </a:ln>
        </p:spPr>
        <p:txBody>
          <a:bodyPr wrap="square" rtlCol="0">
            <a:spAutoFit/>
          </a:bodyPr>
          <a:lstStyle/>
          <a:p>
            <a:pPr marL="285750" indent="-285750" algn="l">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Analyze the results obtained from both models and techniques.</a:t>
            </a:r>
          </a:p>
          <a:p>
            <a:pPr marL="285750" indent="-285750" algn="l">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Identify strengths and weaknesses of each approach.</a:t>
            </a:r>
          </a:p>
        </p:txBody>
      </p:sp>
      <p:sp>
        <p:nvSpPr>
          <p:cNvPr id="54" name="TextBox 53">
            <a:extLst>
              <a:ext uri="{FF2B5EF4-FFF2-40B4-BE49-F238E27FC236}">
                <a16:creationId xmlns:a16="http://schemas.microsoft.com/office/drawing/2014/main" id="{81B8401A-968B-987C-48F8-FBD2F9E9AE79}"/>
              </a:ext>
            </a:extLst>
          </p:cNvPr>
          <p:cNvSpPr txBox="1"/>
          <p:nvPr/>
        </p:nvSpPr>
        <p:spPr>
          <a:xfrm>
            <a:off x="17194750" y="10196596"/>
            <a:ext cx="2415100" cy="429348"/>
          </a:xfrm>
          <a:prstGeom prst="rect">
            <a:avLst/>
          </a:prstGeom>
          <a:noFill/>
          <a:ln w="1270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Result of Analysis</a:t>
            </a:r>
          </a:p>
        </p:txBody>
      </p:sp>
      <p:sp>
        <p:nvSpPr>
          <p:cNvPr id="25" name="TextBox 24">
            <a:extLst>
              <a:ext uri="{FF2B5EF4-FFF2-40B4-BE49-F238E27FC236}">
                <a16:creationId xmlns:a16="http://schemas.microsoft.com/office/drawing/2014/main" id="{59753885-0B1F-47E7-AF26-880663D1410B}"/>
              </a:ext>
            </a:extLst>
          </p:cNvPr>
          <p:cNvSpPr txBox="1"/>
          <p:nvPr/>
        </p:nvSpPr>
        <p:spPr>
          <a:xfrm>
            <a:off x="5742938" y="21449672"/>
            <a:ext cx="11264902" cy="766364"/>
          </a:xfrm>
          <a:prstGeom prst="rect">
            <a:avLst/>
          </a:prstGeom>
          <a:noFill/>
        </p:spPr>
        <p:txBody>
          <a:bodyPr wrap="square" rtlCol="0">
            <a:spAutoFit/>
          </a:bodyPr>
          <a:lstStyle/>
          <a:p>
            <a:r>
              <a:rPr lang="en-US" sz="2190" dirty="0">
                <a:latin typeface="Times New Roman" panose="02020603050405020304" pitchFamily="18" charset="0"/>
                <a:cs typeface="Times New Roman" panose="02020603050405020304" pitchFamily="18" charset="0"/>
              </a:rPr>
              <a:t>finding the accuracy of the two algorithms, the mean accuracy of K Nearest Neighbor   is 92.05% better than the Naive Bayes 87.25% and St. Deviation is slightly lower than the Naive Bayes.</a:t>
            </a:r>
            <a:endParaRPr lang="en-US" sz="2190" dirty="0"/>
          </a:p>
        </p:txBody>
      </p:sp>
      <p:sp>
        <p:nvSpPr>
          <p:cNvPr id="27" name="TextBox 26">
            <a:extLst>
              <a:ext uri="{FF2B5EF4-FFF2-40B4-BE49-F238E27FC236}">
                <a16:creationId xmlns:a16="http://schemas.microsoft.com/office/drawing/2014/main" id="{C369638B-5206-7572-4916-3CA9F0BBC259}"/>
              </a:ext>
            </a:extLst>
          </p:cNvPr>
          <p:cNvSpPr txBox="1"/>
          <p:nvPr/>
        </p:nvSpPr>
        <p:spPr>
          <a:xfrm>
            <a:off x="839941" y="18485241"/>
            <a:ext cx="3581400"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Group Statistics table 1 </a:t>
            </a:r>
          </a:p>
        </p:txBody>
      </p:sp>
      <p:sp>
        <p:nvSpPr>
          <p:cNvPr id="28" name="TextBox 27">
            <a:extLst>
              <a:ext uri="{FF2B5EF4-FFF2-40B4-BE49-F238E27FC236}">
                <a16:creationId xmlns:a16="http://schemas.microsoft.com/office/drawing/2014/main" id="{750517C4-4825-E3BF-2C04-D8A6B7FE76E2}"/>
              </a:ext>
            </a:extLst>
          </p:cNvPr>
          <p:cNvSpPr txBox="1"/>
          <p:nvPr/>
        </p:nvSpPr>
        <p:spPr>
          <a:xfrm>
            <a:off x="5742938" y="18926129"/>
            <a:ext cx="3035302" cy="766364"/>
          </a:xfrm>
          <a:prstGeom prst="rect">
            <a:avLst/>
          </a:prstGeom>
          <a:noFill/>
        </p:spPr>
        <p:txBody>
          <a:bodyPr wrap="square" rtlCol="0">
            <a:spAutoFit/>
          </a:bodyPr>
          <a:lstStyle/>
          <a:p>
            <a:r>
              <a:rPr lang="en-US" sz="2190" b="1" kern="100" dirty="0">
                <a:effectLst/>
                <a:latin typeface="Times New Roman" panose="02020603050405020304" pitchFamily="18" charset="0"/>
                <a:cs typeface="Times New Roman" panose="02020603050405020304" pitchFamily="18" charset="0"/>
              </a:rPr>
              <a:t> Independent sample table</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1383</TotalTime>
  <Words>1260</Words>
  <Application>Microsoft Office PowerPoint</Application>
  <PresentationFormat>Custom</PresentationFormat>
  <Paragraphs>123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vankam tejaswini</cp:lastModifiedBy>
  <cp:revision>88</cp:revision>
  <dcterms:created xsi:type="dcterms:W3CDTF">2023-04-19T08:35:00Z</dcterms:created>
  <dcterms:modified xsi:type="dcterms:W3CDTF">2024-04-22T09:58:11Z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