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64" r:id="rId4"/>
    <p:sldId id="265" r:id="rId5"/>
    <p:sldId id="269" r:id="rId6"/>
    <p:sldId id="271" r:id="rId7"/>
    <p:sldId id="273" r:id="rId8"/>
    <p:sldId id="267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AD49D-EE6A-4809-874F-213F30098E43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ACFB-E781-4191-957A-D8488820E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задача из домашки. Давайте более внимательно посмотрим на данные. Весь столбец </a:t>
            </a:r>
            <a:r>
              <a:rPr lang="en-US" dirty="0"/>
              <a:t>U1=0 </a:t>
            </a:r>
            <a:r>
              <a:rPr lang="ru-RU" dirty="0"/>
              <a:t>является результатом </a:t>
            </a:r>
            <a:r>
              <a:rPr lang="en-US" dirty="0"/>
              <a:t>f(x)* </a:t>
            </a:r>
            <a:r>
              <a:rPr lang="ru-RU" dirty="0"/>
              <a:t>с предыдущего шага, в столбце </a:t>
            </a:r>
            <a:r>
              <a:rPr lang="en-US" dirty="0"/>
              <a:t>u1=1 </a:t>
            </a:r>
            <a:r>
              <a:rPr lang="ru-RU" dirty="0"/>
              <a:t>мы прибавляем всё тот же столбец, но со сдвигом. Если подумать, нам нужны только последние 2 столбца, поэтому нужно хранить табличку гораздо меньшего размера, а так же отсюда следует, что выгоднее проводить расчёт по строкам, а не столбцам.</a:t>
            </a:r>
            <a:r>
              <a:rPr lang="en-US" dirty="0"/>
              <a:t> </a:t>
            </a:r>
            <a:r>
              <a:rPr lang="ru-RU" dirty="0"/>
              <a:t>Все значения, где стоят прочерки, даже не будут вычисляться, это выход из цикла. Я добавил некоторые дополнительные данные и у меня получилось это: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ACFB-E781-4191-957A-D8488820E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31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следующем примере объясню более подробно, зачем это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ACFB-E781-4191-957A-D8488820E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69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Столбец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– это целые числа и нужен чтобы удобно обращаться к индексам других таблиц и при некоторых расчётах. </a:t>
            </a:r>
            <a:r>
              <a:rPr lang="en-US" dirty="0"/>
              <a:t>Pi* </a:t>
            </a:r>
            <a:r>
              <a:rPr lang="ru-RU" dirty="0"/>
              <a:t>нужен, чтобы не производить перерасчёт при выводе ответа, а сразу переходить к нужным строкам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ACFB-E781-4191-957A-D8488820E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344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Допустим, у нас 3 предмета, каждый из которых можно либо взять, либо не взять. Исходя из приведённых таблиц, решение будет такое: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ACFB-E781-4191-957A-D8488820E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Допустим, у нас 3 предмета, каждый из которых можно либо взять, либо не взять. Исходя из приведённых таблиц, решение будет такое: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8ACFB-E781-4191-957A-D8488820E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4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3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9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2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0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8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9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4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9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6A7F8-CF91-4A68-A76B-7DD9176C2634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9595E7-C1D9-40FB-B618-BB7B62AA6E9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F4F244-5C8C-4EB9-9472-874469D1CA27}"/>
              </a:ext>
            </a:extLst>
          </p:cNvPr>
          <p:cNvSpPr txBox="1"/>
          <p:nvPr/>
        </p:nvSpPr>
        <p:spPr>
          <a:xfrm>
            <a:off x="2417779" y="3601617"/>
            <a:ext cx="240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Донской Иван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811D0-0D94-4FB9-98C7-B31107ED4B84}"/>
              </a:ext>
            </a:extLst>
          </p:cNvPr>
          <p:cNvSpPr txBox="1"/>
          <p:nvPr/>
        </p:nvSpPr>
        <p:spPr>
          <a:xfrm>
            <a:off x="2417779" y="2044005"/>
            <a:ext cx="7006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Задача о рюкзаке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Knapsack problem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53248-30ED-4471-B40B-8411F29A325A}"/>
              </a:ext>
            </a:extLst>
          </p:cNvPr>
          <p:cNvSpPr txBox="1"/>
          <p:nvPr/>
        </p:nvSpPr>
        <p:spPr>
          <a:xfrm>
            <a:off x="10338319" y="6120882"/>
            <a:ext cx="174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Чёртов рюкзак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64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Расчёт шага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AB6D71-5F13-434E-8786-B43E1B34953D}"/>
              </a:ext>
            </a:extLst>
          </p:cNvPr>
          <p:cNvSpPr txBox="1"/>
          <p:nvPr/>
        </p:nvSpPr>
        <p:spPr>
          <a:xfrm>
            <a:off x="1556892" y="821095"/>
            <a:ext cx="9078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 что если предметы имеют вес 0.0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0.0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0.08 кг, а вместимость рюкзака 0.1 кг? Подгоняем к тому, что умеем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Находим множитель, при умножении на который все числа станут целыми: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 = 100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же находим НОД: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НОД(10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НОД(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НОД(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4, 8) ) ) = 2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результат делим на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2/ratio = 0.02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2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Вывод всех решений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AB6D71-5F13-434E-8786-B43E1B34953D}"/>
              </a:ext>
            </a:extLst>
          </p:cNvPr>
          <p:cNvSpPr txBox="1"/>
          <p:nvPr/>
        </p:nvSpPr>
        <p:spPr>
          <a:xfrm>
            <a:off x="1556892" y="821095"/>
            <a:ext cx="907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E5CF077-BCE1-4852-885D-4176E17D2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634157"/>
              </p:ext>
            </p:extLst>
          </p:nvPr>
        </p:nvGraphicFramePr>
        <p:xfrm>
          <a:off x="2050661" y="1051927"/>
          <a:ext cx="203199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195855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792434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1175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8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880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D788137-94C4-4F7E-AF91-2B8B3A0C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53329"/>
              </p:ext>
            </p:extLst>
          </p:nvPr>
        </p:nvGraphicFramePr>
        <p:xfrm>
          <a:off x="5002244" y="1051927"/>
          <a:ext cx="203199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195855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792434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1175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U2*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8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880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D12717F-A38C-4458-B94B-2C5927F13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02711"/>
              </p:ext>
            </p:extLst>
          </p:nvPr>
        </p:nvGraphicFramePr>
        <p:xfrm>
          <a:off x="7866743" y="1051927"/>
          <a:ext cx="203199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1958555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792434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1175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8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88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C171F08-070C-468B-8EB7-6BBDF2B9F858}"/>
              </a:ext>
            </a:extLst>
          </p:cNvPr>
          <p:cNvSpPr txBox="1"/>
          <p:nvPr/>
        </p:nvSpPr>
        <p:spPr>
          <a:xfrm>
            <a:off x="6018243" y="3111783"/>
            <a:ext cx="3700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Ответ: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011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C695C5AA-8570-4ECF-AD84-170AC04B0A83}"/>
              </a:ext>
            </a:extLst>
          </p:cNvPr>
          <p:cNvGrpSpPr/>
          <p:nvPr/>
        </p:nvGrpSpPr>
        <p:grpSpPr>
          <a:xfrm>
            <a:off x="2473128" y="3210042"/>
            <a:ext cx="2369976" cy="1959114"/>
            <a:chOff x="2473128" y="3210042"/>
            <a:chExt cx="2369976" cy="1959114"/>
          </a:xfrm>
        </p:grpSpPr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2A954049-5B53-4FAD-A921-546A16FDE625}"/>
                </a:ext>
              </a:extLst>
            </p:cNvPr>
            <p:cNvGrpSpPr/>
            <p:nvPr/>
          </p:nvGrpSpPr>
          <p:grpSpPr>
            <a:xfrm>
              <a:off x="2473128" y="3210042"/>
              <a:ext cx="2369976" cy="1959114"/>
              <a:chOff x="2118565" y="2782669"/>
              <a:chExt cx="2369976" cy="19591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B4357D-8986-4F0F-8620-ADB287BE1970}"/>
                  </a:ext>
                </a:extLst>
              </p:cNvPr>
              <p:cNvSpPr txBox="1"/>
              <p:nvPr/>
            </p:nvSpPr>
            <p:spPr>
              <a:xfrm>
                <a:off x="2118565" y="3561574"/>
                <a:ext cx="7464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789AA-17A2-4DDC-A2D1-16BF16079D9B}"/>
                  </a:ext>
                </a:extLst>
              </p:cNvPr>
              <p:cNvSpPr txBox="1"/>
              <p:nvPr/>
            </p:nvSpPr>
            <p:spPr>
              <a:xfrm>
                <a:off x="2865014" y="3053972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D6264C-8727-4653-B3D4-0BF15C20FC6C}"/>
                  </a:ext>
                </a:extLst>
              </p:cNvPr>
              <p:cNvSpPr txBox="1"/>
              <p:nvPr/>
            </p:nvSpPr>
            <p:spPr>
              <a:xfrm>
                <a:off x="2865014" y="4135921"/>
                <a:ext cx="811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B950E2-7EEE-4543-8365-917550E8D43D}"/>
                  </a:ext>
                </a:extLst>
              </p:cNvPr>
              <p:cNvSpPr txBox="1"/>
              <p:nvPr/>
            </p:nvSpPr>
            <p:spPr>
              <a:xfrm>
                <a:off x="3676778" y="2782669"/>
                <a:ext cx="811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830768-3019-42DE-90D0-64D6538E5CB5}"/>
                  </a:ext>
                </a:extLst>
              </p:cNvPr>
              <p:cNvSpPr txBox="1"/>
              <p:nvPr/>
            </p:nvSpPr>
            <p:spPr>
              <a:xfrm>
                <a:off x="3676778" y="3264454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9104B7-B6AE-455D-A2F3-75817007214E}"/>
                  </a:ext>
                </a:extLst>
              </p:cNvPr>
              <p:cNvSpPr txBox="1"/>
              <p:nvPr/>
            </p:nvSpPr>
            <p:spPr>
              <a:xfrm>
                <a:off x="3676777" y="4095452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85D784C2-C69F-48EE-A796-80020F6EF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3910" y="3264454"/>
                <a:ext cx="559837" cy="43584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28C988FF-90EC-410B-A04F-AB71B16E5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910" y="4013998"/>
                <a:ext cx="559837" cy="2601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1B443CBA-FB59-4A4A-8087-04082FB52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4180" y="4274191"/>
                <a:ext cx="531331" cy="7768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19EFA259-1D87-4561-9D7E-DD5317BB0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359" y="3517222"/>
                <a:ext cx="625152" cy="18308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2C09C1EC-1EB9-4A03-B670-729F487A7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351" y="3035437"/>
                <a:ext cx="578498" cy="22901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2006C0FF-DE75-419C-9B5C-58D40395C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180" y="4351872"/>
                <a:ext cx="512669" cy="15338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1CE4A0EB-A950-4015-B6B5-5B47F4813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351" y="3469240"/>
                <a:ext cx="620743" cy="4798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4B43F944-F87D-48BB-8749-E76C47EB6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473" y="3988947"/>
              <a:ext cx="559837" cy="1387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827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Вывод всех решений</a:t>
            </a:r>
          </a:p>
        </p:txBody>
      </p: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FF63339B-5D1E-48E7-BFCA-F72ABB699E9B}"/>
              </a:ext>
            </a:extLst>
          </p:cNvPr>
          <p:cNvGrpSpPr/>
          <p:nvPr/>
        </p:nvGrpSpPr>
        <p:grpSpPr>
          <a:xfrm>
            <a:off x="446646" y="949149"/>
            <a:ext cx="2369976" cy="1959114"/>
            <a:chOff x="2473128" y="3210042"/>
            <a:chExt cx="2369976" cy="1959114"/>
          </a:xfrm>
        </p:grpSpPr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4D63EDDB-C16D-489F-8447-318B00D70831}"/>
                </a:ext>
              </a:extLst>
            </p:cNvPr>
            <p:cNvGrpSpPr/>
            <p:nvPr/>
          </p:nvGrpSpPr>
          <p:grpSpPr>
            <a:xfrm>
              <a:off x="2473128" y="3210042"/>
              <a:ext cx="2369976" cy="1959114"/>
              <a:chOff x="2118565" y="2782669"/>
              <a:chExt cx="2369976" cy="1959114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75CE74-6BEB-4EAB-AB7D-FFD7142AB19F}"/>
                  </a:ext>
                </a:extLst>
              </p:cNvPr>
              <p:cNvSpPr txBox="1"/>
              <p:nvPr/>
            </p:nvSpPr>
            <p:spPr>
              <a:xfrm>
                <a:off x="2118565" y="3561574"/>
                <a:ext cx="7464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1EE3C07-F460-4DD4-98B2-2FDDA2475A2D}"/>
                  </a:ext>
                </a:extLst>
              </p:cNvPr>
              <p:cNvSpPr txBox="1"/>
              <p:nvPr/>
            </p:nvSpPr>
            <p:spPr>
              <a:xfrm>
                <a:off x="2865014" y="3053972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EBB8A4-F9ED-4AA5-9D98-6491F897EDB1}"/>
                  </a:ext>
                </a:extLst>
              </p:cNvPr>
              <p:cNvSpPr txBox="1"/>
              <p:nvPr/>
            </p:nvSpPr>
            <p:spPr>
              <a:xfrm>
                <a:off x="2865014" y="4135921"/>
                <a:ext cx="811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E8F07ED-DF59-44AF-8610-F7ED25EE2BDF}"/>
                  </a:ext>
                </a:extLst>
              </p:cNvPr>
              <p:cNvSpPr txBox="1"/>
              <p:nvPr/>
            </p:nvSpPr>
            <p:spPr>
              <a:xfrm>
                <a:off x="3676778" y="2782669"/>
                <a:ext cx="811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C763E6F-6F4E-41AF-A34F-52CC17478479}"/>
                  </a:ext>
                </a:extLst>
              </p:cNvPr>
              <p:cNvSpPr txBox="1"/>
              <p:nvPr/>
            </p:nvSpPr>
            <p:spPr>
              <a:xfrm>
                <a:off x="3676778" y="3264454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AE19153-76B0-4958-A46D-14B8FB598248}"/>
                  </a:ext>
                </a:extLst>
              </p:cNvPr>
              <p:cNvSpPr txBox="1"/>
              <p:nvPr/>
            </p:nvSpPr>
            <p:spPr>
              <a:xfrm>
                <a:off x="3676777" y="4095452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4" name="Прямая соединительная линия 103">
                <a:extLst>
                  <a:ext uri="{FF2B5EF4-FFF2-40B4-BE49-F238E27FC236}">
                    <a16:creationId xmlns:a16="http://schemas.microsoft.com/office/drawing/2014/main" id="{B3F9F19E-C830-4C76-8953-F002CAAD8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3910" y="3264454"/>
                <a:ext cx="559837" cy="43584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единительная линия 104">
                <a:extLst>
                  <a:ext uri="{FF2B5EF4-FFF2-40B4-BE49-F238E27FC236}">
                    <a16:creationId xmlns:a16="http://schemas.microsoft.com/office/drawing/2014/main" id="{591E6A53-E07C-4A5A-8038-D000DEF3C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910" y="4013998"/>
                <a:ext cx="559837" cy="2601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единительная линия 105">
                <a:extLst>
                  <a:ext uri="{FF2B5EF4-FFF2-40B4-BE49-F238E27FC236}">
                    <a16:creationId xmlns:a16="http://schemas.microsoft.com/office/drawing/2014/main" id="{59AA3B1B-FC5F-402C-8B82-18E2017D4B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4180" y="4274191"/>
                <a:ext cx="531331" cy="7768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>
                <a:extLst>
                  <a:ext uri="{FF2B5EF4-FFF2-40B4-BE49-F238E27FC236}">
                    <a16:creationId xmlns:a16="http://schemas.microsoft.com/office/drawing/2014/main" id="{3D2ACAED-391C-4FFF-B433-A256ABD3D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359" y="3517222"/>
                <a:ext cx="625152" cy="18308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Прямая соединительная линия 107">
                <a:extLst>
                  <a:ext uri="{FF2B5EF4-FFF2-40B4-BE49-F238E27FC236}">
                    <a16:creationId xmlns:a16="http://schemas.microsoft.com/office/drawing/2014/main" id="{3AFA1076-B117-4E62-9615-8E85F83CC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351" y="3035437"/>
                <a:ext cx="578498" cy="22901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>
                <a:extLst>
                  <a:ext uri="{FF2B5EF4-FFF2-40B4-BE49-F238E27FC236}">
                    <a16:creationId xmlns:a16="http://schemas.microsoft.com/office/drawing/2014/main" id="{30BC5F59-54FF-4913-AD89-8B2824381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180" y="4351872"/>
                <a:ext cx="512669" cy="15338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Прямая соединительная линия 109">
                <a:extLst>
                  <a:ext uri="{FF2B5EF4-FFF2-40B4-BE49-F238E27FC236}">
                    <a16:creationId xmlns:a16="http://schemas.microsoft.com/office/drawing/2014/main" id="{355842F4-0040-4A27-9343-CA016C8C3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351" y="3469240"/>
                <a:ext cx="620743" cy="4798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3EEFEF9-F1DC-4045-A08C-AEF444B13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473" y="3988947"/>
              <a:ext cx="559837" cy="1387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682EC93B-568F-4ACE-934C-F18CAA38E45C}"/>
              </a:ext>
            </a:extLst>
          </p:cNvPr>
          <p:cNvGrpSpPr/>
          <p:nvPr/>
        </p:nvGrpSpPr>
        <p:grpSpPr>
          <a:xfrm>
            <a:off x="5392122" y="887498"/>
            <a:ext cx="2766854" cy="1959114"/>
            <a:chOff x="2076250" y="3210042"/>
            <a:chExt cx="2766854" cy="1959114"/>
          </a:xfrm>
        </p:grpSpPr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7756151C-ADFA-4063-BD16-8380757737BF}"/>
                </a:ext>
              </a:extLst>
            </p:cNvPr>
            <p:cNvGrpSpPr/>
            <p:nvPr/>
          </p:nvGrpSpPr>
          <p:grpSpPr>
            <a:xfrm>
              <a:off x="2076250" y="3210042"/>
              <a:ext cx="2766854" cy="1959114"/>
              <a:chOff x="1721687" y="2782669"/>
              <a:chExt cx="2766854" cy="1959114"/>
            </a:xfrm>
          </p:grpSpPr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92E100-54AB-4A11-8D72-3A3BC40F92BE}"/>
                  </a:ext>
                </a:extLst>
              </p:cNvPr>
              <p:cNvSpPr txBox="1"/>
              <p:nvPr/>
            </p:nvSpPr>
            <p:spPr>
              <a:xfrm>
                <a:off x="1721687" y="3510732"/>
                <a:ext cx="7464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6CE1C5C-71A8-4563-BB94-778C4B4AC65B}"/>
                  </a:ext>
                </a:extLst>
              </p:cNvPr>
              <p:cNvSpPr txBox="1"/>
              <p:nvPr/>
            </p:nvSpPr>
            <p:spPr>
              <a:xfrm>
                <a:off x="2625812" y="3003211"/>
                <a:ext cx="81176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[0,0]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[1,0]</a:t>
                </a:r>
              </a:p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[1,1]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A3882B9-53D6-4808-A406-FC3C2A7C297A}"/>
                  </a:ext>
                </a:extLst>
              </p:cNvPr>
              <p:cNvSpPr txBox="1"/>
              <p:nvPr/>
            </p:nvSpPr>
            <p:spPr>
              <a:xfrm>
                <a:off x="2625811" y="4012948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[1,0]</a:t>
                </a:r>
              </a:p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[1,1]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358EF52-1ADE-4E49-B937-474DDFA46021}"/>
                  </a:ext>
                </a:extLst>
              </p:cNvPr>
              <p:cNvSpPr txBox="1"/>
              <p:nvPr/>
            </p:nvSpPr>
            <p:spPr>
              <a:xfrm>
                <a:off x="3676778" y="2782669"/>
                <a:ext cx="811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[0]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A3BF97F-0257-4E9C-9252-45D32E451EE4}"/>
                  </a:ext>
                </a:extLst>
              </p:cNvPr>
              <p:cNvSpPr txBox="1"/>
              <p:nvPr/>
            </p:nvSpPr>
            <p:spPr>
              <a:xfrm>
                <a:off x="3676778" y="3264454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[0]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[1]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6CE71C3-36C3-4363-8BDC-A7D2F239BA3D}"/>
                  </a:ext>
                </a:extLst>
              </p:cNvPr>
              <p:cNvSpPr txBox="1"/>
              <p:nvPr/>
            </p:nvSpPr>
            <p:spPr>
              <a:xfrm>
                <a:off x="3676777" y="4095452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[0]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[1]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Прямая соединительная линия 119">
                <a:extLst>
                  <a:ext uri="{FF2B5EF4-FFF2-40B4-BE49-F238E27FC236}">
                    <a16:creationId xmlns:a16="http://schemas.microsoft.com/office/drawing/2014/main" id="{8DE7BF50-B463-4305-8DB6-708DF4F223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7032" y="3213612"/>
                <a:ext cx="559837" cy="43584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Прямая соединительная линия 120">
                <a:extLst>
                  <a:ext uri="{FF2B5EF4-FFF2-40B4-BE49-F238E27FC236}">
                    <a16:creationId xmlns:a16="http://schemas.microsoft.com/office/drawing/2014/main" id="{B1FCCF36-7667-409F-9199-A947B1543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7032" y="3963156"/>
                <a:ext cx="559837" cy="2601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>
                <a:extLst>
                  <a:ext uri="{FF2B5EF4-FFF2-40B4-BE49-F238E27FC236}">
                    <a16:creationId xmlns:a16="http://schemas.microsoft.com/office/drawing/2014/main" id="{73BA3341-43DE-4E66-84DB-05293A675D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5214" y="4274193"/>
                <a:ext cx="620297" cy="8800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>
                <a:extLst>
                  <a:ext uri="{FF2B5EF4-FFF2-40B4-BE49-F238E27FC236}">
                    <a16:creationId xmlns:a16="http://schemas.microsoft.com/office/drawing/2014/main" id="{2028A021-37EC-44D0-BB7F-D7C582F1B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5214" y="3643903"/>
                <a:ext cx="620297" cy="5640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>
                <a:extLst>
                  <a:ext uri="{FF2B5EF4-FFF2-40B4-BE49-F238E27FC236}">
                    <a16:creationId xmlns:a16="http://schemas.microsoft.com/office/drawing/2014/main" id="{495F2E60-C7BA-4F1A-933E-7FA7E943EB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5214" y="3035438"/>
                <a:ext cx="601635" cy="16264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>
                <a:extLst>
                  <a:ext uri="{FF2B5EF4-FFF2-40B4-BE49-F238E27FC236}">
                    <a16:creationId xmlns:a16="http://schemas.microsoft.com/office/drawing/2014/main" id="{094DC08B-C116-4ED6-BD79-98C50AD6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5214" y="4382510"/>
                <a:ext cx="601635" cy="12274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>
                <a:extLst>
                  <a:ext uri="{FF2B5EF4-FFF2-40B4-BE49-F238E27FC236}">
                    <a16:creationId xmlns:a16="http://schemas.microsoft.com/office/drawing/2014/main" id="{EC942224-7982-4212-9A17-733037222A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5214" y="3469241"/>
                <a:ext cx="643880" cy="13456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0C07DC58-C3A5-4288-A35A-D9F20CF1E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1595" y="3938105"/>
              <a:ext cx="559837" cy="1387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2AC820E4-0D19-4894-8BAA-1BA3771F6BE1}"/>
              </a:ext>
            </a:extLst>
          </p:cNvPr>
          <p:cNvGrpSpPr/>
          <p:nvPr/>
        </p:nvGrpSpPr>
        <p:grpSpPr>
          <a:xfrm>
            <a:off x="2982099" y="887498"/>
            <a:ext cx="2369976" cy="1959114"/>
            <a:chOff x="2473128" y="3210042"/>
            <a:chExt cx="2369976" cy="1959114"/>
          </a:xfrm>
        </p:grpSpPr>
        <p:grpSp>
          <p:nvGrpSpPr>
            <p:cNvPr id="128" name="Группа 127">
              <a:extLst>
                <a:ext uri="{FF2B5EF4-FFF2-40B4-BE49-F238E27FC236}">
                  <a16:creationId xmlns:a16="http://schemas.microsoft.com/office/drawing/2014/main" id="{6D257094-C3CC-4357-A116-720B7E3D208C}"/>
                </a:ext>
              </a:extLst>
            </p:cNvPr>
            <p:cNvGrpSpPr/>
            <p:nvPr/>
          </p:nvGrpSpPr>
          <p:grpSpPr>
            <a:xfrm>
              <a:off x="2473128" y="3210042"/>
              <a:ext cx="2369976" cy="1959114"/>
              <a:chOff x="2118565" y="2782669"/>
              <a:chExt cx="2369976" cy="1959114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D9CC7CC-58BD-4964-B040-5FD5F9B2916D}"/>
                  </a:ext>
                </a:extLst>
              </p:cNvPr>
              <p:cNvSpPr txBox="1"/>
              <p:nvPr/>
            </p:nvSpPr>
            <p:spPr>
              <a:xfrm>
                <a:off x="2118565" y="3561574"/>
                <a:ext cx="74644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AAB9D7D-01FC-4AA5-B344-6014171D1499}"/>
                  </a:ext>
                </a:extLst>
              </p:cNvPr>
              <p:cNvSpPr txBox="1"/>
              <p:nvPr/>
            </p:nvSpPr>
            <p:spPr>
              <a:xfrm>
                <a:off x="2865014" y="3053972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C448900-895E-4959-B80F-B49FB2253F17}"/>
                  </a:ext>
                </a:extLst>
              </p:cNvPr>
              <p:cNvSpPr txBox="1"/>
              <p:nvPr/>
            </p:nvSpPr>
            <p:spPr>
              <a:xfrm>
                <a:off x="2865014" y="4135921"/>
                <a:ext cx="811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AEEA802-E47D-412A-B6D4-5E22630E3530}"/>
                  </a:ext>
                </a:extLst>
              </p:cNvPr>
              <p:cNvSpPr txBox="1"/>
              <p:nvPr/>
            </p:nvSpPr>
            <p:spPr>
              <a:xfrm>
                <a:off x="3676778" y="2782669"/>
                <a:ext cx="811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[0]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6AA93BE-81AB-4455-BCFD-2203D5640541}"/>
                  </a:ext>
                </a:extLst>
              </p:cNvPr>
              <p:cNvSpPr txBox="1"/>
              <p:nvPr/>
            </p:nvSpPr>
            <p:spPr>
              <a:xfrm>
                <a:off x="3676778" y="3264454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[0]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[1]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20201BE-D6DF-4241-81A3-880CEB83D205}"/>
                  </a:ext>
                </a:extLst>
              </p:cNvPr>
              <p:cNvSpPr txBox="1"/>
              <p:nvPr/>
            </p:nvSpPr>
            <p:spPr>
              <a:xfrm>
                <a:off x="3676777" y="4095452"/>
                <a:ext cx="8117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[0]</a:t>
                </a:r>
              </a:p>
              <a:p>
                <a:pPr algn="ctr"/>
                <a:r>
                  <a:rPr lang="en-US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[1]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6" name="Прямая соединительная линия 135">
                <a:extLst>
                  <a:ext uri="{FF2B5EF4-FFF2-40B4-BE49-F238E27FC236}">
                    <a16:creationId xmlns:a16="http://schemas.microsoft.com/office/drawing/2014/main" id="{BE4B24E7-EEFB-4145-B020-17617122A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3910" y="3264454"/>
                <a:ext cx="559837" cy="43584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единительная линия 136">
                <a:extLst>
                  <a:ext uri="{FF2B5EF4-FFF2-40B4-BE49-F238E27FC236}">
                    <a16:creationId xmlns:a16="http://schemas.microsoft.com/office/drawing/2014/main" id="{865FC0FF-DF87-4A7C-998F-365DF072A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910" y="4013998"/>
                <a:ext cx="559837" cy="26019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>
                <a:extLst>
                  <a:ext uri="{FF2B5EF4-FFF2-40B4-BE49-F238E27FC236}">
                    <a16:creationId xmlns:a16="http://schemas.microsoft.com/office/drawing/2014/main" id="{95511BE0-A322-49D3-8546-DB4FD9D250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4180" y="4274191"/>
                <a:ext cx="531331" cy="7768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>
                <a:extLst>
                  <a:ext uri="{FF2B5EF4-FFF2-40B4-BE49-F238E27FC236}">
                    <a16:creationId xmlns:a16="http://schemas.microsoft.com/office/drawing/2014/main" id="{1161672F-79C6-4585-B708-C2046F7C8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359" y="3517222"/>
                <a:ext cx="625152" cy="18308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>
                <a:extLst>
                  <a:ext uri="{FF2B5EF4-FFF2-40B4-BE49-F238E27FC236}">
                    <a16:creationId xmlns:a16="http://schemas.microsoft.com/office/drawing/2014/main" id="{0BE266EE-C339-4335-B66A-0943D184A0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351" y="3035437"/>
                <a:ext cx="578498" cy="229017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>
                <a:extLst>
                  <a:ext uri="{FF2B5EF4-FFF2-40B4-BE49-F238E27FC236}">
                    <a16:creationId xmlns:a16="http://schemas.microsoft.com/office/drawing/2014/main" id="{A47E0B99-FF4F-4A3B-B5C9-946578211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180" y="4351872"/>
                <a:ext cx="512669" cy="15338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Прямая соединительная линия 141">
                <a:extLst>
                  <a:ext uri="{FF2B5EF4-FFF2-40B4-BE49-F238E27FC236}">
                    <a16:creationId xmlns:a16="http://schemas.microsoft.com/office/drawing/2014/main" id="{00494318-F770-4B7A-85E2-227AD3A1E7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8351" y="3469240"/>
                <a:ext cx="620743" cy="4798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FA553936-79EA-4F5B-94E9-6D68E7DB4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473" y="3988947"/>
              <a:ext cx="559837" cy="1387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Группа 202">
            <a:extLst>
              <a:ext uri="{FF2B5EF4-FFF2-40B4-BE49-F238E27FC236}">
                <a16:creationId xmlns:a16="http://schemas.microsoft.com/office/drawing/2014/main" id="{82743C75-9187-4866-B578-AAEBBBFE8ECD}"/>
              </a:ext>
            </a:extLst>
          </p:cNvPr>
          <p:cNvGrpSpPr/>
          <p:nvPr/>
        </p:nvGrpSpPr>
        <p:grpSpPr>
          <a:xfrm>
            <a:off x="8388823" y="949149"/>
            <a:ext cx="3103159" cy="1959114"/>
            <a:chOff x="8752014" y="804994"/>
            <a:chExt cx="3103159" cy="1959114"/>
          </a:xfrm>
        </p:grpSpPr>
        <p:grpSp>
          <p:nvGrpSpPr>
            <p:cNvPr id="168" name="Группа 167">
              <a:extLst>
                <a:ext uri="{FF2B5EF4-FFF2-40B4-BE49-F238E27FC236}">
                  <a16:creationId xmlns:a16="http://schemas.microsoft.com/office/drawing/2014/main" id="{79C0A533-0759-4527-8BFF-477DF6507622}"/>
                </a:ext>
              </a:extLst>
            </p:cNvPr>
            <p:cNvGrpSpPr/>
            <p:nvPr/>
          </p:nvGrpSpPr>
          <p:grpSpPr>
            <a:xfrm>
              <a:off x="9553506" y="804994"/>
              <a:ext cx="2301667" cy="1959114"/>
              <a:chOff x="2541437" y="3210042"/>
              <a:chExt cx="2301667" cy="1959114"/>
            </a:xfrm>
          </p:grpSpPr>
          <p:grpSp>
            <p:nvGrpSpPr>
              <p:cNvPr id="169" name="Группа 168">
                <a:extLst>
                  <a:ext uri="{FF2B5EF4-FFF2-40B4-BE49-F238E27FC236}">
                    <a16:creationId xmlns:a16="http://schemas.microsoft.com/office/drawing/2014/main" id="{0FB0F56F-4D89-4B5E-9B4F-62B90F1C918C}"/>
                  </a:ext>
                </a:extLst>
              </p:cNvPr>
              <p:cNvGrpSpPr/>
              <p:nvPr/>
            </p:nvGrpSpPr>
            <p:grpSpPr>
              <a:xfrm>
                <a:off x="2541437" y="3210042"/>
                <a:ext cx="2301667" cy="1959114"/>
                <a:chOff x="2186874" y="2782669"/>
                <a:chExt cx="2301667" cy="1959114"/>
              </a:xfrm>
            </p:grpSpPr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3BBDCA9-EF6D-4135-A612-AB1DB1FBCF96}"/>
                    </a:ext>
                  </a:extLst>
                </p:cNvPr>
                <p:cNvSpPr txBox="1"/>
                <p:nvPr/>
              </p:nvSpPr>
              <p:spPr>
                <a:xfrm>
                  <a:off x="2625812" y="3003211"/>
                  <a:ext cx="811763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[0,0]</a:t>
                  </a:r>
                </a:p>
                <a:p>
                  <a:pPr algn="ctr"/>
                  <a:r>
                    <a:rPr lang="en-US" dirty="0"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[1,0]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[1,1]</a:t>
                  </a:r>
                  <a:endParaRPr lang="ru-RU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FFC9C03-9234-4284-A4AE-B83F6920A39D}"/>
                    </a:ext>
                  </a:extLst>
                </p:cNvPr>
                <p:cNvSpPr txBox="1"/>
                <p:nvPr/>
              </p:nvSpPr>
              <p:spPr>
                <a:xfrm>
                  <a:off x="2625811" y="4012948"/>
                  <a:ext cx="81176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[1,0]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[1,1]</a:t>
                  </a:r>
                  <a:endParaRPr lang="ru-RU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733A31BE-B46D-484C-BBE3-545F822096DD}"/>
                    </a:ext>
                  </a:extLst>
                </p:cNvPr>
                <p:cNvSpPr txBox="1"/>
                <p:nvPr/>
              </p:nvSpPr>
              <p:spPr>
                <a:xfrm>
                  <a:off x="3676778" y="2782669"/>
                  <a:ext cx="8117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[0]</a:t>
                  </a:r>
                  <a:endParaRPr lang="ru-RU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A0DA2CA-D63C-4E01-BB2A-7B225E0C3F10}"/>
                    </a:ext>
                  </a:extLst>
                </p:cNvPr>
                <p:cNvSpPr txBox="1"/>
                <p:nvPr/>
              </p:nvSpPr>
              <p:spPr>
                <a:xfrm>
                  <a:off x="3676778" y="3264454"/>
                  <a:ext cx="81176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[0]</a:t>
                  </a:r>
                </a:p>
                <a:p>
                  <a:pPr algn="ctr"/>
                  <a:r>
                    <a:rPr lang="en-US" dirty="0"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[1]</a:t>
                  </a:r>
                  <a:endParaRPr lang="ru-RU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A18B381-12B6-4433-AD5B-789646FD3230}"/>
                    </a:ext>
                  </a:extLst>
                </p:cNvPr>
                <p:cNvSpPr txBox="1"/>
                <p:nvPr/>
              </p:nvSpPr>
              <p:spPr>
                <a:xfrm>
                  <a:off x="3676777" y="4095452"/>
                  <a:ext cx="81176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[0]</a:t>
                  </a:r>
                </a:p>
                <a:p>
                  <a:pPr algn="ctr"/>
                  <a:r>
                    <a:rPr lang="en-US" dirty="0"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[1]</a:t>
                  </a:r>
                  <a:endParaRPr lang="ru-RU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77" name="Прямая соединительная линия 176">
                  <a:extLst>
                    <a:ext uri="{FF2B5EF4-FFF2-40B4-BE49-F238E27FC236}">
                      <a16:creationId xmlns:a16="http://schemas.microsoft.com/office/drawing/2014/main" id="{622AD98B-9349-4B3B-969E-3B8628E71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6874" y="3213614"/>
                  <a:ext cx="569995" cy="25126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Прямая соединительная линия 177">
                  <a:extLst>
                    <a:ext uri="{FF2B5EF4-FFF2-40B4-BE49-F238E27FC236}">
                      <a16:creationId xmlns:a16="http://schemas.microsoft.com/office/drawing/2014/main" id="{33C484E0-AD22-44D5-AB62-F17071764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0792" y="4264592"/>
                  <a:ext cx="556077" cy="499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Прямая соединительная линия 178">
                  <a:extLst>
                    <a:ext uri="{FF2B5EF4-FFF2-40B4-BE49-F238E27FC236}">
                      <a16:creationId xmlns:a16="http://schemas.microsoft.com/office/drawing/2014/main" id="{BF2E59FA-3480-4024-8685-EBBACD48E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5214" y="4274193"/>
                  <a:ext cx="620297" cy="8800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Прямая соединительная линия 179">
                  <a:extLst>
                    <a:ext uri="{FF2B5EF4-FFF2-40B4-BE49-F238E27FC236}">
                      <a16:creationId xmlns:a16="http://schemas.microsoft.com/office/drawing/2014/main" id="{9BDD1CAA-FAE1-44FE-A5CA-2E6BF18FA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214" y="3643903"/>
                  <a:ext cx="620297" cy="564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Прямая соединительная линия 180">
                  <a:extLst>
                    <a:ext uri="{FF2B5EF4-FFF2-40B4-BE49-F238E27FC236}">
                      <a16:creationId xmlns:a16="http://schemas.microsoft.com/office/drawing/2014/main" id="{6E3C17D6-D2AC-4C07-826C-9E9370D95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5214" y="3035438"/>
                  <a:ext cx="601635" cy="16264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Прямая соединительная линия 181">
                  <a:extLst>
                    <a:ext uri="{FF2B5EF4-FFF2-40B4-BE49-F238E27FC236}">
                      <a16:creationId xmlns:a16="http://schemas.microsoft.com/office/drawing/2014/main" id="{B7757936-7918-4A54-AB27-521DDC77C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214" y="4382510"/>
                  <a:ext cx="601635" cy="1227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Прямая соединительная линия 182">
                  <a:extLst>
                    <a:ext uri="{FF2B5EF4-FFF2-40B4-BE49-F238E27FC236}">
                      <a16:creationId xmlns:a16="http://schemas.microsoft.com/office/drawing/2014/main" id="{7823407E-0502-4594-9354-939E06E9B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5214" y="3469241"/>
                  <a:ext cx="643880" cy="13456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Прямая соединительная линия 169">
                <a:extLst>
                  <a:ext uri="{FF2B5EF4-FFF2-40B4-BE49-F238E27FC236}">
                    <a16:creationId xmlns:a16="http://schemas.microsoft.com/office/drawing/2014/main" id="{5957F56C-6A59-44AD-93D8-26AECCBC5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168" y="3892249"/>
                <a:ext cx="537264" cy="16002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339E84-B682-4B40-9BF8-1636578CBBE9}"/>
                </a:ext>
              </a:extLst>
            </p:cNvPr>
            <p:cNvSpPr txBox="1"/>
            <p:nvPr/>
          </p:nvSpPr>
          <p:spPr>
            <a:xfrm>
              <a:off x="8752014" y="1009780"/>
              <a:ext cx="94625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[0,0,0]</a:t>
              </a:r>
            </a:p>
            <a:p>
              <a:pPr algn="ctr"/>
              <a:r>
                <a:rPr lang="en-US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[0,1,0]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[0,1,1]</a:t>
              </a:r>
              <a:endPara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B29D0DB-F108-4219-8CAA-2FD2BDC15721}"/>
                </a:ext>
              </a:extLst>
            </p:cNvPr>
            <p:cNvSpPr txBox="1"/>
            <p:nvPr/>
          </p:nvSpPr>
          <p:spPr>
            <a:xfrm>
              <a:off x="8771302" y="1963751"/>
              <a:ext cx="86143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[1,1,0]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[1,1,1]</a:t>
              </a:r>
              <a:endPara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6E419389-29C2-437A-930E-8DC301136375}"/>
              </a:ext>
            </a:extLst>
          </p:cNvPr>
          <p:cNvSpPr txBox="1"/>
          <p:nvPr/>
        </p:nvSpPr>
        <p:spPr>
          <a:xfrm>
            <a:off x="5292217" y="3765111"/>
            <a:ext cx="9462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[0,0,0]</a:t>
            </a:r>
          </a:p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[0,1,0]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[0,1,1]</a:t>
            </a:r>
          </a:p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[1,1,0]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[1,1,1]</a:t>
            </a:r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5474979-C833-495A-86A0-56F8429017BD}"/>
              </a:ext>
            </a:extLst>
          </p:cNvPr>
          <p:cNvSpPr txBox="1"/>
          <p:nvPr/>
        </p:nvSpPr>
        <p:spPr>
          <a:xfrm>
            <a:off x="4134429" y="4272942"/>
            <a:ext cx="1756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Ответ:</a:t>
            </a:r>
          </a:p>
        </p:txBody>
      </p:sp>
    </p:spTree>
    <p:extLst>
      <p:ext uri="{BB962C8B-B14F-4D97-AF65-F5344CB8AC3E}">
        <p14:creationId xmlns:p14="http://schemas.microsoft.com/office/powerpoint/2010/main" val="53506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Мин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 мак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ограничение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AB6D71-5F13-434E-8786-B43E1B34953D}"/>
              </a:ext>
            </a:extLst>
          </p:cNvPr>
          <p:cNvSpPr txBox="1"/>
          <p:nvPr/>
        </p:nvSpPr>
        <p:spPr>
          <a:xfrm>
            <a:off x="1567543" y="3354211"/>
            <a:ext cx="93381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Макс ограничение – значит раньше выходить из цикла.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Мин ограничение – вычесть предмет, как будто его взяли, а в конце добавить.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Допустим, в рюкзак помещается 5 кг, нам нужно взять минимум 1 аптечку по 2 кг и 2 носка по 0.1 кг. Мы считаем, что их уже положили и 5-1*2+2*0.1 = 2.8 кг в рюкзаке свободно. Решаем задачу и в конце учитываем, что эти предметы лежат.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FE3749D-DD70-48B1-9DE0-F48D611D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02285"/>
              </p:ext>
            </p:extLst>
          </p:nvPr>
        </p:nvGraphicFramePr>
        <p:xfrm>
          <a:off x="2031999" y="722353"/>
          <a:ext cx="8128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95855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9895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50630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23811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53076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16413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01654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75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8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7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5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72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2430625" y="2052735"/>
            <a:ext cx="7330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Не желаю вам тяжёлых рюкзаков на физкультуре</a:t>
            </a:r>
          </a:p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318268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Математическая модель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BAB6D71-5F13-434E-8786-B43E1B34953D}"/>
                  </a:ext>
                </a:extLst>
              </p:cNvPr>
              <p:cNvSpPr txBox="1"/>
              <p:nvPr/>
            </p:nvSpPr>
            <p:spPr>
              <a:xfrm>
                <a:off x="1398351" y="791315"/>
                <a:ext cx="99441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Пусть задано конечное множество предметов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для каждого предмета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=1..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известна его стоимость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(price)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и вес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(weight)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Имеется рюкзак максимальной грузоподъемности W. Требуется упаковать рюкзак так, чтобы общая ценность упакованных предметов была наибольшей, и их общий вес не превосходил W.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количество предметов, которое возьмём в рюкзак - целые неотрицательные числа,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неотрицательные числа.</a:t>
                </a: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Тогда в общем виде задача выглядит так:</a:t>
                </a:r>
              </a:p>
              <a:p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BAB6D71-5F13-434E-8786-B43E1B34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51" y="791315"/>
                <a:ext cx="9944100" cy="3785652"/>
              </a:xfrm>
              <a:prstGeom prst="rect">
                <a:avLst/>
              </a:prstGeom>
              <a:blipFill>
                <a:blip r:embed="rId2"/>
                <a:stretch>
                  <a:fillRect l="-919" t="-1127" r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9108A2-6ED9-4EBD-ACE5-443068C798AF}"/>
                  </a:ext>
                </a:extLst>
              </p:cNvPr>
              <p:cNvSpPr txBox="1"/>
              <p:nvPr/>
            </p:nvSpPr>
            <p:spPr>
              <a:xfrm>
                <a:off x="1398351" y="4410826"/>
                <a:ext cx="3912951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ru-R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9108A2-6ED9-4EBD-ACE5-443068C7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51" y="4410826"/>
                <a:ext cx="3912951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6ED214-6261-43EA-9638-98F54D7DE045}"/>
                  </a:ext>
                </a:extLst>
              </p:cNvPr>
              <p:cNvSpPr txBox="1"/>
              <p:nvPr/>
            </p:nvSpPr>
            <p:spPr>
              <a:xfrm>
                <a:off x="3498074" y="4410826"/>
                <a:ext cx="6104106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ru-R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6ED214-6261-43EA-9638-98F54D7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74" y="4410826"/>
                <a:ext cx="6104106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1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14929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Метод решения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AB6D71-5F13-434E-8786-B43E1B34953D}"/>
              </a:ext>
            </a:extLst>
          </p:cNvPr>
          <p:cNvSpPr txBox="1"/>
          <p:nvPr/>
        </p:nvSpPr>
        <p:spPr>
          <a:xfrm>
            <a:off x="1456047" y="1091682"/>
            <a:ext cx="9442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 использовал алгоритм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динамического программирования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 обратным ходом. Он учитывает все возможные комбинации предметов и выбирает наилучшую из них. Но учёт всех комбинаций – затратная штука.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Другой вариант -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жадный алгоритм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Он может использоваться для поиска приближенного решения, которое может быть достаточно близко к оптимальному решению, но более эффективно в вычислительном плане.</a:t>
            </a:r>
          </a:p>
        </p:txBody>
      </p:sp>
    </p:spTree>
    <p:extLst>
      <p:ext uri="{BB962C8B-B14F-4D97-AF65-F5344CB8AC3E}">
        <p14:creationId xmlns:p14="http://schemas.microsoft.com/office/powerpoint/2010/main" val="397684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Виды рюкзаков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EBE82A9C-A5AA-49C3-A1F2-C2CFA5A55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3791"/>
              </p:ext>
            </p:extLst>
          </p:nvPr>
        </p:nvGraphicFramePr>
        <p:xfrm>
          <a:off x="2031999" y="971592"/>
          <a:ext cx="8128000" cy="2763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271814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519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Рюкзак 0-1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Каждая вещь по одной штуке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52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Ограниченный рюкзак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Каждой вещи несколько штук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61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Неограниченный рюкзак</a:t>
                      </a:r>
                      <a:endParaRPr lang="ru-RU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Каждой вещи неограниченно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004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Рюкзак с мульти-выбором</a:t>
                      </a:r>
                      <a:endParaRPr lang="ru-RU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зависимости от того, сколько мы взяли, будет зависеть цена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8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Мультипликативный рюкзак</a:t>
                      </a:r>
                      <a:endParaRPr lang="ru-RU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Когда рюкзаков несколько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723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Многомерный рюкзак</a:t>
                      </a:r>
                      <a:endParaRPr lang="ru-RU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Когда есть не только вес, но и, например, объём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53429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280504-15ED-4BEE-8464-0A23DD998986}"/>
              </a:ext>
            </a:extLst>
          </p:cNvPr>
          <p:cNvSpPr txBox="1"/>
          <p:nvPr/>
        </p:nvSpPr>
        <p:spPr>
          <a:xfrm>
            <a:off x="1256994" y="4196574"/>
            <a:ext cx="907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Моя программа решает первые 3</a:t>
            </a:r>
          </a:p>
        </p:txBody>
      </p:sp>
    </p:spTree>
    <p:extLst>
      <p:ext uri="{BB962C8B-B14F-4D97-AF65-F5344CB8AC3E}">
        <p14:creationId xmlns:p14="http://schemas.microsoft.com/office/powerpoint/2010/main" val="35612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Мои изменения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AB6D71-5F13-434E-8786-B43E1B34953D}"/>
              </a:ext>
            </a:extLst>
          </p:cNvPr>
          <p:cNvSpPr txBox="1"/>
          <p:nvPr/>
        </p:nvSpPr>
        <p:spPr>
          <a:xfrm>
            <a:off x="1679509" y="818040"/>
            <a:ext cx="907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было: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9809C9F5-2C09-4042-8FD0-4AB7D3F0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02283"/>
              </p:ext>
            </p:extLst>
          </p:nvPr>
        </p:nvGraphicFramePr>
        <p:xfrm>
          <a:off x="2031998" y="1754466"/>
          <a:ext cx="81280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798954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50630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23811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853076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16413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60165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8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31+0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31+14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7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31+28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62+0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5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8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Мои изменения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AB6D71-5F13-434E-8786-B43E1B34953D}"/>
              </a:ext>
            </a:extLst>
          </p:cNvPr>
          <p:cNvSpPr txBox="1"/>
          <p:nvPr/>
        </p:nvSpPr>
        <p:spPr>
          <a:xfrm>
            <a:off x="1679509" y="818040"/>
            <a:ext cx="907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стало: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9809C9F5-2C09-4042-8FD0-4AB7D3F0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79929"/>
              </p:ext>
            </p:extLst>
          </p:nvPr>
        </p:nvGraphicFramePr>
        <p:xfrm>
          <a:off x="2031998" y="1754466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95855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9895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50630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23811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53076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16413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01654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75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8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31+0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31+14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7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31+28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62+0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58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2BE3C5-F8D0-4FCD-9E35-D174307F83EB}"/>
              </a:ext>
            </a:extLst>
          </p:cNvPr>
          <p:cNvSpPr txBox="1"/>
          <p:nvPr/>
        </p:nvSpPr>
        <p:spPr>
          <a:xfrm>
            <a:off x="1679509" y="4572057"/>
            <a:ext cx="907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X1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* step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index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– это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предыдущего этапа, где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равен остатку на этом этапе.</a:t>
            </a:r>
          </a:p>
        </p:txBody>
      </p:sp>
    </p:spTree>
    <p:extLst>
      <p:ext uri="{BB962C8B-B14F-4D97-AF65-F5344CB8AC3E}">
        <p14:creationId xmlns:p14="http://schemas.microsoft.com/office/powerpoint/2010/main" val="163748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Мои изменения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AB6D71-5F13-434E-8786-B43E1B34953D}"/>
              </a:ext>
            </a:extLst>
          </p:cNvPr>
          <p:cNvSpPr txBox="1"/>
          <p:nvPr/>
        </p:nvSpPr>
        <p:spPr>
          <a:xfrm>
            <a:off x="1716833" y="818040"/>
            <a:ext cx="904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Более сложный пример: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9809C9F5-2C09-4042-8FD0-4AB7D3F0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44937"/>
              </p:ext>
            </p:extLst>
          </p:nvPr>
        </p:nvGraphicFramePr>
        <p:xfrm>
          <a:off x="2031999" y="1543447"/>
          <a:ext cx="8128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95855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79895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50630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23811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53076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916413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01654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75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U1=0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U1=1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U1=2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U1*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  <a:endParaRPr lang="ru-RU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2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82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6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37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58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2BE3C5-F8D0-4FCD-9E35-D174307F83EB}"/>
              </a:ext>
            </a:extLst>
          </p:cNvPr>
          <p:cNvSpPr txBox="1"/>
          <p:nvPr/>
        </p:nvSpPr>
        <p:spPr>
          <a:xfrm>
            <a:off x="1679509" y="4301469"/>
            <a:ext cx="9078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= 0.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X1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* step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previous index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 – это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предыдущего этапа, где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равен остатку на этом этапе.</a:t>
            </a:r>
          </a:p>
        </p:txBody>
      </p:sp>
    </p:spTree>
    <p:extLst>
      <p:ext uri="{BB962C8B-B14F-4D97-AF65-F5344CB8AC3E}">
        <p14:creationId xmlns:p14="http://schemas.microsoft.com/office/powerpoint/2010/main" val="247201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Возникшие сложности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AB6D71-5F13-434E-8786-B43E1B34953D}"/>
              </a:ext>
            </a:extLst>
          </p:cNvPr>
          <p:cNvSpPr txBox="1"/>
          <p:nvPr/>
        </p:nvSpPr>
        <p:spPr>
          <a:xfrm>
            <a:off x="1959900" y="1586205"/>
            <a:ext cx="9078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Расчёт шага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Вывод всех решений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выставлять минимальное и максимальное ограничение по количеству для каждого предмета</a:t>
            </a:r>
          </a:p>
        </p:txBody>
      </p:sp>
    </p:spTree>
    <p:extLst>
      <p:ext uri="{BB962C8B-B14F-4D97-AF65-F5344CB8AC3E}">
        <p14:creationId xmlns:p14="http://schemas.microsoft.com/office/powerpoint/2010/main" val="330881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EC4BF-132A-4866-BEE1-DCE168F577D0}"/>
              </a:ext>
            </a:extLst>
          </p:cNvPr>
          <p:cNvSpPr txBox="1"/>
          <p:nvPr/>
        </p:nvSpPr>
        <p:spPr>
          <a:xfrm>
            <a:off x="1856791" y="0"/>
            <a:ext cx="847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Расчёт шага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AB6D71-5F13-434E-8786-B43E1B34953D}"/>
              </a:ext>
            </a:extLst>
          </p:cNvPr>
          <p:cNvSpPr txBox="1"/>
          <p:nvPr/>
        </p:nvSpPr>
        <p:spPr>
          <a:xfrm>
            <a:off x="1959900" y="1586205"/>
            <a:ext cx="9078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Допустим, у нас есть 3 предмета весом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2, 4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8 кг, а вместимость рюкзака 10 кг. Лучше всего взять шаг 2 кг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НОД – наибольший общий делитель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НОД(10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НОД(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НОД(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4, 8) ) ) = 2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0842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1761</TotalTime>
  <Words>1127</Words>
  <Application>Microsoft Office PowerPoint</Application>
  <PresentationFormat>Широкоэкранный</PresentationFormat>
  <Paragraphs>362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Галерея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Vanya</dc:creator>
  <cp:lastModifiedBy>Vanya</cp:lastModifiedBy>
  <cp:revision>58</cp:revision>
  <dcterms:created xsi:type="dcterms:W3CDTF">2023-03-03T10:45:24Z</dcterms:created>
  <dcterms:modified xsi:type="dcterms:W3CDTF">2023-05-11T10:58:24Z</dcterms:modified>
</cp:coreProperties>
</file>