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1" r:id="rId2"/>
    <p:sldId id="256" r:id="rId3"/>
    <p:sldId id="257" r:id="rId4"/>
    <p:sldId id="262"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58" d="100"/>
          <a:sy n="58" d="100"/>
        </p:scale>
        <p:origin x="9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31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412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7714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9086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1760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73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20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7717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35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24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357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32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211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05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62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589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274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365310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exels.com/photo/blue-background-thank-you-1887992/"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E8063C8D-935E-F93E-A7C0-2DB2D0C88960}"/>
              </a:ext>
            </a:extLst>
          </p:cNvPr>
          <p:cNvSpPr>
            <a:spLocks noGrp="1"/>
          </p:cNvSpPr>
          <p:nvPr>
            <p:ph type="subTitle" idx="1"/>
          </p:nvPr>
        </p:nvSpPr>
        <p:spPr/>
        <p:txBody>
          <a:bodyPr>
            <a:normAutofit/>
          </a:bodyPr>
          <a:lstStyle/>
          <a:p>
            <a:pPr algn="ctr"/>
            <a:r>
              <a:rPr lang="en-US" sz="4000" dirty="0">
                <a:solidFill>
                  <a:schemeClr val="tx1"/>
                </a:solidFill>
              </a:rPr>
              <a:t>Aditya surampalem </a:t>
            </a:r>
          </a:p>
          <a:p>
            <a:pPr algn="ctr"/>
            <a:r>
              <a:rPr lang="en-US" sz="4000" dirty="0">
                <a:solidFill>
                  <a:schemeClr val="tx1"/>
                </a:solidFill>
              </a:rPr>
              <a:t>Aditya global business school</a:t>
            </a:r>
            <a:endParaRPr lang="en-IN" sz="4000" dirty="0">
              <a:solidFill>
                <a:schemeClr val="tx1"/>
              </a:solidFill>
            </a:endParaRPr>
          </a:p>
        </p:txBody>
      </p:sp>
      <p:pic>
        <p:nvPicPr>
          <p:cNvPr id="8" name="Picture 7">
            <a:extLst>
              <a:ext uri="{FF2B5EF4-FFF2-40B4-BE49-F238E27FC236}">
                <a16:creationId xmlns:a16="http://schemas.microsoft.com/office/drawing/2014/main" id="{8B564546-1F52-CAD8-DE60-7C3E4098F940}"/>
              </a:ext>
            </a:extLst>
          </p:cNvPr>
          <p:cNvPicPr>
            <a:picLocks noChangeAspect="1"/>
          </p:cNvPicPr>
          <p:nvPr/>
        </p:nvPicPr>
        <p:blipFill>
          <a:blip r:embed="rId2"/>
          <a:stretch>
            <a:fillRect/>
          </a:stretch>
        </p:blipFill>
        <p:spPr>
          <a:xfrm>
            <a:off x="5200648" y="770311"/>
            <a:ext cx="2143125" cy="2143125"/>
          </a:xfrm>
          <a:prstGeom prst="rect">
            <a:avLst/>
          </a:prstGeom>
        </p:spPr>
      </p:pic>
    </p:spTree>
    <p:extLst>
      <p:ext uri="{BB962C8B-B14F-4D97-AF65-F5344CB8AC3E}">
        <p14:creationId xmlns:p14="http://schemas.microsoft.com/office/powerpoint/2010/main" val="367339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2F9C35-FFD3-09CA-0F77-4F77C25F917B}"/>
              </a:ext>
            </a:extLst>
          </p:cNvPr>
          <p:cNvSpPr>
            <a:spLocks noGrp="1"/>
          </p:cNvSpPr>
          <p:nvPr>
            <p:ph type="title"/>
          </p:nvPr>
        </p:nvSpPr>
        <p:spPr>
          <a:xfrm>
            <a:off x="1141413" y="523515"/>
            <a:ext cx="9905998" cy="1478570"/>
          </a:xfrm>
        </p:spPr>
        <p:txBody>
          <a:bodyPr/>
          <a:lstStyle/>
          <a:p>
            <a:r>
              <a:rPr lang="en-US" b="1" u="sng" dirty="0">
                <a:latin typeface="Times New Roman" panose="02020603050405020304" pitchFamily="18" charset="0"/>
                <a:cs typeface="Times New Roman" panose="02020603050405020304" pitchFamily="18" charset="0"/>
              </a:rPr>
              <a:t>financial BUDGETING</a:t>
            </a:r>
            <a:endParaRPr lang="en-IN" b="1" u="sng"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2C1F6AAE-DB82-C2B5-95BC-7FA6BC12F886}"/>
              </a:ext>
            </a:extLst>
          </p:cNvPr>
          <p:cNvSpPr>
            <a:spLocks noGrp="1"/>
          </p:cNvSpPr>
          <p:nvPr>
            <p:ph idx="1"/>
          </p:nvPr>
        </p:nvSpPr>
        <p:spPr>
          <a:xfrm>
            <a:off x="961902" y="1662544"/>
            <a:ext cx="10569038" cy="4524499"/>
          </a:xfrm>
        </p:spPr>
        <p:txBody>
          <a:bodyPr>
            <a:noAutofit/>
          </a:bodyPr>
          <a:lstStyle/>
          <a:p>
            <a:r>
              <a:rPr lang="en-US" sz="2000" dirty="0">
                <a:latin typeface="Times New Roman" panose="02020603050405020304" pitchFamily="18" charset="0"/>
                <a:cs typeface="Times New Roman" panose="02020603050405020304" pitchFamily="18" charset="0"/>
              </a:rPr>
              <a:t>Based on the features same as the mobile phone but can provide various other advantages like smart touch scree, also the components that are used in the pager we want to develop consists of color display, and an antenna which provides uninterrupted signals in distant areas, and also provide shortcuts in sending via voice messages, and able to connect to all the other devices which provides two way communication and its looks may matter, and browsing features.  the budget for releasing it in public would be 7000 because it should be cheap and reliable and in upcoming year we might wants to add a new software for all people which help them use voice commands which is most helpful for older people and people with disabilities</a:t>
            </a:r>
          </a:p>
          <a:p>
            <a:r>
              <a:rPr lang="en-US" sz="2000" dirty="0">
                <a:latin typeface="Times New Roman" panose="02020603050405020304" pitchFamily="18" charset="0"/>
                <a:cs typeface="Times New Roman" panose="02020603050405020304" pitchFamily="18" charset="0"/>
              </a:rPr>
              <a:t>Where as it can become an mini laptops in hands of students and can also used for professional uses like office preposes etc.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50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D1A2-3588-BE5D-2BAF-0EE94FCB0531}"/>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Conclusion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878158-4335-698B-89A1-53A1AB696F74}"/>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this conclusion I tell you that in this 21th centaury the pager can get into demand with right features for right persons. But the companies does not want to go with the old technology.</a:t>
            </a:r>
          </a:p>
          <a:p>
            <a:pPr algn="just"/>
            <a:r>
              <a:rPr lang="en-US" dirty="0">
                <a:latin typeface="Times New Roman" panose="02020603050405020304" pitchFamily="18" charset="0"/>
                <a:cs typeface="Times New Roman" panose="02020603050405020304" pitchFamily="18" charset="0"/>
              </a:rPr>
              <a:t> but I can say that with the right mind with right plan a pager can be upgraded to the latest technology and it can become the competitor  for other communicative devices and become one of the emergency gadget for many professional. Like in hospitals, army forces and in times trekking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21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0498D-C635-C02B-DC5D-C7D58CAECA6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21186" y="0"/>
            <a:ext cx="12313186" cy="6858000"/>
          </a:xfrm>
          <a:prstGeom prst="rect">
            <a:avLst/>
          </a:prstGeom>
        </p:spPr>
      </p:pic>
    </p:spTree>
    <p:extLst>
      <p:ext uri="{BB962C8B-B14F-4D97-AF65-F5344CB8AC3E}">
        <p14:creationId xmlns:p14="http://schemas.microsoft.com/office/powerpoint/2010/main" val="392869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C3BC-F1DD-C3D8-21E3-EB03193215BE}"/>
              </a:ext>
            </a:extLst>
          </p:cNvPr>
          <p:cNvSpPr>
            <a:spLocks noGrp="1"/>
          </p:cNvSpPr>
          <p:nvPr>
            <p:ph type="ctrTitle"/>
          </p:nvPr>
        </p:nvSpPr>
        <p:spPr>
          <a:xfrm>
            <a:off x="1876424" y="334537"/>
            <a:ext cx="8791575" cy="1182029"/>
          </a:xfrm>
        </p:spPr>
        <p:txBody>
          <a:bodyPr/>
          <a:lstStyle/>
          <a:p>
            <a:pPr algn="ctr"/>
            <a:r>
              <a:rPr lang="en-US" b="1" dirty="0">
                <a:latin typeface="Times New Roman" panose="02020603050405020304" pitchFamily="18" charset="0"/>
                <a:cs typeface="Times New Roman" panose="02020603050405020304" pitchFamily="18" charset="0"/>
              </a:rPr>
              <a:t>Motorola PAGER</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33AC9E-9C6B-4AB5-0E70-5313228ECAFD}"/>
              </a:ext>
            </a:extLst>
          </p:cNvPr>
          <p:cNvSpPr>
            <a:spLocks noGrp="1"/>
          </p:cNvSpPr>
          <p:nvPr>
            <p:ph type="subTitle" idx="1"/>
          </p:nvPr>
        </p:nvSpPr>
        <p:spPr>
          <a:xfrm>
            <a:off x="1876424" y="1516566"/>
            <a:ext cx="8791575" cy="5341434"/>
          </a:xfrm>
        </p:spPr>
        <p:txBody>
          <a:bodyPr>
            <a:normAutofit/>
          </a:bodyPr>
          <a:lstStyle/>
          <a:p>
            <a:r>
              <a:rPr lang="en-US" sz="3600" dirty="0"/>
              <a:t>                          </a:t>
            </a:r>
            <a:r>
              <a:rPr lang="en-US" sz="3600" dirty="0">
                <a:solidFill>
                  <a:schemeClr val="tx1"/>
                </a:solidFill>
                <a:latin typeface="Times New Roman" panose="02020603050405020304" pitchFamily="18" charset="0"/>
                <a:cs typeface="Times New Roman" panose="02020603050405020304" pitchFamily="18" charset="0"/>
              </a:rPr>
              <a:t>THE TITANS</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Nikhil                  10. Navya</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Soma Raju</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Lokesh</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Vijay</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Veerababu</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AAsritha</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Deena</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Geetha</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KiranmaYi</a:t>
            </a:r>
          </a:p>
          <a:p>
            <a:endParaRPr lang="en-US" dirty="0">
              <a:latin typeface="Times New Roman" panose="02020603050405020304" pitchFamily="18" charset="0"/>
              <a:cs typeface="Times New Roman" panose="02020603050405020304" pitchFamily="18" charset="0"/>
            </a:endParaRPr>
          </a:p>
          <a:p>
            <a:pPr marL="457200" indent="-457200">
              <a:buAutoNum type="arabicPeriod"/>
            </a:pPr>
            <a:endParaRPr lang="en-US" dirty="0"/>
          </a:p>
          <a:p>
            <a:pPr marL="457200" indent="-457200">
              <a:buAutoNum type="arabicPeriod"/>
            </a:pPr>
            <a:endParaRPr lang="en-IN" dirty="0"/>
          </a:p>
        </p:txBody>
      </p:sp>
    </p:spTree>
    <p:extLst>
      <p:ext uri="{BB962C8B-B14F-4D97-AF65-F5344CB8AC3E}">
        <p14:creationId xmlns:p14="http://schemas.microsoft.com/office/powerpoint/2010/main" val="38812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C3C8-459C-80D7-0A51-EFBA31E26F99}"/>
              </a:ext>
            </a:extLst>
          </p:cNvPr>
          <p:cNvSpPr>
            <a:spLocks noGrp="1"/>
          </p:cNvSpPr>
          <p:nvPr>
            <p:ph type="title"/>
          </p:nvPr>
        </p:nvSpPr>
        <p:spPr>
          <a:xfrm>
            <a:off x="1141413" y="278780"/>
            <a:ext cx="9905998" cy="925552"/>
          </a:xfrm>
        </p:spPr>
        <p:txBody>
          <a:bodyPr/>
          <a:lstStyle/>
          <a:p>
            <a:r>
              <a:rPr lang="en-US" b="1" u="sng" dirty="0">
                <a:latin typeface="Times New Roman" panose="02020603050405020304" pitchFamily="18" charset="0"/>
                <a:cs typeface="Times New Roman" panose="02020603050405020304" pitchFamily="18" charset="0"/>
              </a:rPr>
              <a:t>Industry profile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DE530B-19FB-33BD-74F4-D399C334D703}"/>
              </a:ext>
            </a:extLst>
          </p:cNvPr>
          <p:cNvSpPr>
            <a:spLocks noGrp="1"/>
          </p:cNvSpPr>
          <p:nvPr>
            <p:ph idx="1"/>
          </p:nvPr>
        </p:nvSpPr>
        <p:spPr>
          <a:xfrm>
            <a:off x="1141412" y="1092820"/>
            <a:ext cx="9905999" cy="5486400"/>
          </a:xfrm>
        </p:spPr>
        <p:txBody>
          <a:bodyPr/>
          <a:lstStyle/>
          <a:p>
            <a:pPr algn="just"/>
            <a:r>
              <a:rPr lang="en-US" dirty="0">
                <a:latin typeface="Times New Roman" panose="02020603050405020304" pitchFamily="18" charset="0"/>
                <a:cs typeface="Times New Roman" panose="02020603050405020304" pitchFamily="18" charset="0"/>
              </a:rPr>
              <a:t>Motorola inc. was established on September 25,1928.</a:t>
            </a:r>
          </a:p>
          <a:p>
            <a:pPr algn="just"/>
            <a:r>
              <a:rPr lang="en-US" dirty="0">
                <a:latin typeface="Times New Roman" panose="02020603050405020304" pitchFamily="18" charset="0"/>
                <a:cs typeface="Times New Roman" panose="02020603050405020304" pitchFamily="18" charset="0"/>
              </a:rPr>
              <a:t>It was founded in 1928 Chicago by brothers </a:t>
            </a:r>
            <a:r>
              <a:rPr lang="en-US" dirty="0" err="1">
                <a:latin typeface="Times New Roman" panose="02020603050405020304" pitchFamily="18" charset="0"/>
                <a:cs typeface="Times New Roman" panose="02020603050405020304" pitchFamily="18" charset="0"/>
              </a:rPr>
              <a:t>paul</a:t>
            </a:r>
            <a:r>
              <a:rPr lang="en-US" dirty="0">
                <a:latin typeface="Times New Roman" panose="02020603050405020304" pitchFamily="18" charset="0"/>
                <a:cs typeface="Times New Roman" panose="02020603050405020304" pitchFamily="18" charset="0"/>
              </a:rPr>
              <a:t> and joseph Galvin as the</a:t>
            </a:r>
          </a:p>
          <a:p>
            <a:pPr marL="0" indent="0" algn="just">
              <a:buNone/>
            </a:pPr>
            <a:r>
              <a:rPr lang="en-US" dirty="0">
                <a:latin typeface="Times New Roman" panose="02020603050405020304" pitchFamily="18" charset="0"/>
                <a:cs typeface="Times New Roman" panose="02020603050405020304" pitchFamily="18" charset="0"/>
              </a:rPr>
              <a:t>   manufacturing corporation.</a:t>
            </a:r>
          </a:p>
          <a:p>
            <a:pPr algn="just"/>
            <a:r>
              <a:rPr lang="en-US" dirty="0">
                <a:latin typeface="Times New Roman" panose="02020603050405020304" pitchFamily="18" charset="0"/>
                <a:cs typeface="Times New Roman" panose="02020603050405020304" pitchFamily="18" charset="0"/>
              </a:rPr>
              <a:t> in 1960 John Francis Mitchell combined elements of Motorola’s </a:t>
            </a:r>
            <a:r>
              <a:rPr lang="en-US" dirty="0" err="1">
                <a:latin typeface="Times New Roman" panose="02020603050405020304" pitchFamily="18" charset="0"/>
                <a:cs typeface="Times New Roman" panose="02020603050405020304" pitchFamily="18" charset="0"/>
              </a:rPr>
              <a:t>walki</a:t>
            </a:r>
            <a:r>
              <a:rPr lang="en-US" dirty="0">
                <a:latin typeface="Times New Roman" panose="02020603050405020304" pitchFamily="18" charset="0"/>
                <a:cs typeface="Times New Roman" panose="02020603050405020304" pitchFamily="18" charset="0"/>
              </a:rPr>
              <a:t>-talkie and automobile radio technologies to create the first transistorized pager, and from that time, paging technology continued to advance and pager adoption among emergency personnel is still popular as of July 2016.</a:t>
            </a:r>
          </a:p>
          <a:p>
            <a:pPr algn="just"/>
            <a:r>
              <a:rPr lang="en-US" dirty="0">
                <a:latin typeface="Times New Roman" panose="02020603050405020304" pitchFamily="18" charset="0"/>
                <a:cs typeface="Times New Roman" panose="02020603050405020304" pitchFamily="18" charset="0"/>
              </a:rPr>
              <a:t>Pagers, also known as beepers, are small electronic communication devices that were widely used in the past for sending short text messages or numeric codes to individuals. They typically displayed the message or code on a small screen and emitted a beeping sound to alert the recipient.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92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3AE5-61A3-211A-104D-6A293069DB92}"/>
              </a:ext>
            </a:extLst>
          </p:cNvPr>
          <p:cNvSpPr>
            <a:spLocks noGrp="1"/>
          </p:cNvSpPr>
          <p:nvPr>
            <p:ph type="title"/>
          </p:nvPr>
        </p:nvSpPr>
        <p:spPr>
          <a:xfrm>
            <a:off x="1141411" y="292231"/>
            <a:ext cx="9793682" cy="568269"/>
          </a:xfrm>
        </p:spPr>
        <p:txBody>
          <a:bodyPr>
            <a:noAutofit/>
          </a:bodyPr>
          <a:lstStyle/>
          <a:p>
            <a:pPr algn="ctr"/>
            <a:r>
              <a:rPr lang="en-US" b="1" dirty="0">
                <a:latin typeface="Times New Roman" panose="02020603050405020304" pitchFamily="18" charset="0"/>
                <a:cs typeface="Times New Roman" panose="02020603050405020304" pitchFamily="18" charset="0"/>
              </a:rPr>
              <a:t>Advantages &amp; limitations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of pager technology</a:t>
            </a:r>
            <a:endParaRPr lang="en-IN"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046F434-D469-6B2B-5050-3D1B015F65EB}"/>
              </a:ext>
            </a:extLst>
          </p:cNvPr>
          <p:cNvSpPr>
            <a:spLocks noGrp="1"/>
          </p:cNvSpPr>
          <p:nvPr>
            <p:ph type="body" idx="1"/>
          </p:nvPr>
        </p:nvSpPr>
        <p:spPr>
          <a:xfrm>
            <a:off x="1141410" y="1018094"/>
            <a:ext cx="3471423" cy="935915"/>
          </a:xfrm>
        </p:spPr>
        <p:txBody>
          <a:bodyPr>
            <a:normAutofit/>
          </a:bodyPr>
          <a:lstStyle/>
          <a:p>
            <a:pPr algn="ctr"/>
            <a:r>
              <a:rPr lang="en-US" sz="3200" u="sng" dirty="0">
                <a:latin typeface="Times New Roman" panose="02020603050405020304" pitchFamily="18" charset="0"/>
                <a:cs typeface="Times New Roman" panose="02020603050405020304" pitchFamily="18" charset="0"/>
              </a:rPr>
              <a:t>advantages</a:t>
            </a:r>
            <a:endParaRPr lang="en-IN" sz="3200"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51517E5-9F2B-E3C1-7F85-8F0C619AC4E4}"/>
              </a:ext>
            </a:extLst>
          </p:cNvPr>
          <p:cNvSpPr>
            <a:spLocks noGrp="1"/>
          </p:cNvSpPr>
          <p:nvPr>
            <p:ph sz="half" idx="2"/>
          </p:nvPr>
        </p:nvSpPr>
        <p:spPr>
          <a:xfrm>
            <a:off x="1141410" y="2130014"/>
            <a:ext cx="4241295" cy="4582758"/>
          </a:xfrm>
        </p:spPr>
        <p:txBody>
          <a:bodyPr>
            <a:normAutofit/>
          </a:bodyPr>
          <a:lstStyle/>
          <a:p>
            <a:pPr algn="just"/>
            <a:r>
              <a:rPr lang="en-US" sz="3200" dirty="0">
                <a:latin typeface="Times New Roman" panose="02020603050405020304" pitchFamily="18" charset="0"/>
                <a:cs typeface="Times New Roman" panose="02020603050405020304" pitchFamily="18" charset="0"/>
              </a:rPr>
              <a:t>Reliability</a:t>
            </a:r>
          </a:p>
          <a:p>
            <a:pPr algn="just"/>
            <a:r>
              <a:rPr lang="en-US" sz="3200" dirty="0">
                <a:latin typeface="Times New Roman" panose="02020603050405020304" pitchFamily="18" charset="0"/>
                <a:cs typeface="Times New Roman" panose="02020603050405020304" pitchFamily="18" charset="0"/>
              </a:rPr>
              <a:t>Battery Life</a:t>
            </a:r>
          </a:p>
          <a:p>
            <a:pPr algn="just"/>
            <a:r>
              <a:rPr lang="en-US" sz="3200" dirty="0">
                <a:latin typeface="Times New Roman" panose="02020603050405020304" pitchFamily="18" charset="0"/>
                <a:cs typeface="Times New Roman" panose="02020603050405020304" pitchFamily="18" charset="0"/>
              </a:rPr>
              <a:t>Immediate Notification</a:t>
            </a:r>
          </a:p>
          <a:p>
            <a:pPr algn="just"/>
            <a:r>
              <a:rPr lang="en-US" sz="3200" dirty="0">
                <a:latin typeface="Times New Roman" panose="02020603050405020304" pitchFamily="18" charset="0"/>
                <a:cs typeface="Times New Roman" panose="02020603050405020304" pitchFamily="18" charset="0"/>
              </a:rPr>
              <a:t>Privacy</a:t>
            </a:r>
          </a:p>
          <a:p>
            <a:endParaRPr lang="en-IN" dirty="0"/>
          </a:p>
        </p:txBody>
      </p:sp>
      <p:sp>
        <p:nvSpPr>
          <p:cNvPr id="7" name="Text Placeholder 6">
            <a:extLst>
              <a:ext uri="{FF2B5EF4-FFF2-40B4-BE49-F238E27FC236}">
                <a16:creationId xmlns:a16="http://schemas.microsoft.com/office/drawing/2014/main" id="{04C48EC1-9C2F-0A65-BD22-3FFD2E720891}"/>
              </a:ext>
            </a:extLst>
          </p:cNvPr>
          <p:cNvSpPr>
            <a:spLocks noGrp="1"/>
          </p:cNvSpPr>
          <p:nvPr>
            <p:ph type="body" sz="quarter" idx="3"/>
          </p:nvPr>
        </p:nvSpPr>
        <p:spPr>
          <a:xfrm>
            <a:off x="6004874" y="1068111"/>
            <a:ext cx="3638747" cy="779542"/>
          </a:xfrm>
        </p:spPr>
        <p:txBody>
          <a:bodyPr>
            <a:noAutofit/>
          </a:bodyPr>
          <a:lstStyle/>
          <a:p>
            <a:pPr algn="ctr"/>
            <a:endParaRPr lang="en-US" sz="3200" u="sng" dirty="0">
              <a:latin typeface="Times New Roman" panose="02020603050405020304" pitchFamily="18" charset="0"/>
              <a:cs typeface="Times New Roman" panose="02020603050405020304" pitchFamily="18" charset="0"/>
            </a:endParaRPr>
          </a:p>
          <a:p>
            <a:pPr algn="ctr"/>
            <a:endParaRPr lang="en-US" sz="3200" u="sng" dirty="0">
              <a:latin typeface="Times New Roman" panose="02020603050405020304" pitchFamily="18" charset="0"/>
              <a:cs typeface="Times New Roman" panose="02020603050405020304" pitchFamily="18" charset="0"/>
            </a:endParaRPr>
          </a:p>
          <a:p>
            <a:pPr algn="ctr"/>
            <a:endParaRPr lang="en-US" sz="3200" u="sng" dirty="0">
              <a:latin typeface="Times New Roman" panose="02020603050405020304" pitchFamily="18" charset="0"/>
              <a:cs typeface="Times New Roman" panose="02020603050405020304" pitchFamily="18" charset="0"/>
            </a:endParaRPr>
          </a:p>
          <a:p>
            <a:pPr algn="ctr"/>
            <a:r>
              <a:rPr lang="en-US" sz="3200" u="sng" dirty="0">
                <a:latin typeface="Times New Roman" panose="02020603050405020304" pitchFamily="18" charset="0"/>
                <a:cs typeface="Times New Roman" panose="02020603050405020304" pitchFamily="18" charset="0"/>
              </a:rPr>
              <a:t>disadvantages</a:t>
            </a:r>
            <a:endParaRPr lang="en-IN" sz="3200" u="sng"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3E0CC382-C101-0615-C2A0-5469ACF4A181}"/>
              </a:ext>
            </a:extLst>
          </p:cNvPr>
          <p:cNvSpPr>
            <a:spLocks noGrp="1"/>
          </p:cNvSpPr>
          <p:nvPr>
            <p:ph sz="quarter" idx="4"/>
          </p:nvPr>
        </p:nvSpPr>
        <p:spPr>
          <a:xfrm>
            <a:off x="5829701" y="1847653"/>
            <a:ext cx="6236608" cy="4582758"/>
          </a:xfrm>
        </p:spPr>
        <p:txBody>
          <a:bodyPr>
            <a:normAutofit/>
          </a:bodyPr>
          <a:lstStyle/>
          <a:p>
            <a:pPr algn="just"/>
            <a:r>
              <a:rPr lang="en-US" sz="3200" dirty="0">
                <a:latin typeface="Times New Roman" panose="02020603050405020304" pitchFamily="18" charset="0"/>
                <a:cs typeface="Times New Roman" panose="02020603050405020304" pitchFamily="18" charset="0"/>
              </a:rPr>
              <a:t>Limited Functionality </a:t>
            </a:r>
          </a:p>
          <a:p>
            <a:pPr algn="just"/>
            <a:r>
              <a:rPr lang="en-US" sz="3200" dirty="0">
                <a:latin typeface="Times New Roman" panose="02020603050405020304" pitchFamily="18" charset="0"/>
                <a:cs typeface="Times New Roman" panose="02020603050405020304" pitchFamily="18" charset="0"/>
              </a:rPr>
              <a:t>Lack of Two-way Communication</a:t>
            </a:r>
          </a:p>
          <a:p>
            <a:pPr algn="just"/>
            <a:r>
              <a:rPr lang="en-US" sz="3200" dirty="0">
                <a:latin typeface="Times New Roman" panose="02020603050405020304" pitchFamily="18" charset="0"/>
                <a:cs typeface="Times New Roman" panose="02020603050405020304" pitchFamily="18" charset="0"/>
              </a:rPr>
              <a:t>Outdated Technology</a:t>
            </a:r>
          </a:p>
          <a:p>
            <a:pPr algn="just"/>
            <a:r>
              <a:rPr lang="en-US" sz="3200" dirty="0">
                <a:latin typeface="Times New Roman" panose="02020603050405020304" pitchFamily="18" charset="0"/>
                <a:cs typeface="Times New Roman" panose="02020603050405020304" pitchFamily="18" charset="0"/>
              </a:rPr>
              <a:t>Cost</a:t>
            </a:r>
          </a:p>
          <a:p>
            <a:pPr algn="just"/>
            <a:r>
              <a:rPr lang="en-US" sz="3200" dirty="0">
                <a:latin typeface="Times New Roman" panose="02020603050405020304" pitchFamily="18" charset="0"/>
                <a:cs typeface="Times New Roman" panose="02020603050405020304" pitchFamily="18" charset="0"/>
              </a:rPr>
              <a:t>Limited Information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07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C0A5-D032-A769-1226-A79856B39CCA}"/>
              </a:ext>
            </a:extLst>
          </p:cNvPr>
          <p:cNvSpPr>
            <a:spLocks noGrp="1"/>
          </p:cNvSpPr>
          <p:nvPr>
            <p:ph type="title"/>
          </p:nvPr>
        </p:nvSpPr>
        <p:spPr>
          <a:xfrm>
            <a:off x="1146705" y="609601"/>
            <a:ext cx="3856037" cy="1085384"/>
          </a:xfrm>
        </p:spPr>
        <p:txBody>
          <a:bodyPr>
            <a:normAutofit fontScale="90000"/>
          </a:bodyPr>
          <a:lstStyle/>
          <a:p>
            <a:br>
              <a:rPr lang="en-US" dirty="0"/>
            </a:br>
            <a:br>
              <a:rPr lang="en-IN" dirty="0"/>
            </a:br>
            <a:br>
              <a:rPr lang="en-IN" dirty="0"/>
            </a:br>
            <a:r>
              <a:rPr lang="en-IN" sz="3600" b="1" u="sng" dirty="0">
                <a:latin typeface="Times New Roman" panose="02020603050405020304" pitchFamily="18" charset="0"/>
                <a:cs typeface="Times New Roman" panose="02020603050405020304" pitchFamily="18" charset="0"/>
              </a:rPr>
              <a:t>usage of pager</a:t>
            </a:r>
            <a:br>
              <a:rPr lang="en-IN" dirty="0"/>
            </a:br>
            <a:br>
              <a:rPr lang="en-IN" dirty="0"/>
            </a:br>
            <a:endParaRPr lang="en-IN" dirty="0"/>
          </a:p>
        </p:txBody>
      </p:sp>
      <p:pic>
        <p:nvPicPr>
          <p:cNvPr id="14" name="Content Placeholder 13">
            <a:extLst>
              <a:ext uri="{FF2B5EF4-FFF2-40B4-BE49-F238E27FC236}">
                <a16:creationId xmlns:a16="http://schemas.microsoft.com/office/drawing/2014/main" id="{E693058F-DA24-4201-0457-1A9B1110E4C3}"/>
              </a:ext>
            </a:extLst>
          </p:cNvPr>
          <p:cNvPicPr>
            <a:picLocks noGrp="1" noChangeAspect="1"/>
          </p:cNvPicPr>
          <p:nvPr>
            <p:ph idx="1"/>
          </p:nvPr>
        </p:nvPicPr>
        <p:blipFill>
          <a:blip r:embed="rId2"/>
          <a:stretch>
            <a:fillRect/>
          </a:stretch>
        </p:blipFill>
        <p:spPr>
          <a:xfrm>
            <a:off x="6911443" y="3575445"/>
            <a:ext cx="4733386" cy="2781288"/>
          </a:xfrm>
        </p:spPr>
      </p:pic>
      <p:sp>
        <p:nvSpPr>
          <p:cNvPr id="20" name="Text Placeholder 19">
            <a:extLst>
              <a:ext uri="{FF2B5EF4-FFF2-40B4-BE49-F238E27FC236}">
                <a16:creationId xmlns:a16="http://schemas.microsoft.com/office/drawing/2014/main" id="{7D8BC263-4861-28B5-1999-9BC15BEFCDF2}"/>
              </a:ext>
            </a:extLst>
          </p:cNvPr>
          <p:cNvSpPr>
            <a:spLocks noGrp="1"/>
          </p:cNvSpPr>
          <p:nvPr>
            <p:ph type="body" sz="half" idx="2"/>
          </p:nvPr>
        </p:nvSpPr>
        <p:spPr>
          <a:xfrm>
            <a:off x="848017" y="1046602"/>
            <a:ext cx="5541766" cy="5310131"/>
          </a:xfrm>
        </p:spPr>
        <p:txBody>
          <a:bodyPr>
            <a:normAutofit/>
          </a:bodyPr>
          <a:lstStyle/>
          <a:p>
            <a:pPr algn="just"/>
            <a:r>
              <a:rPr lang="en-US" sz="1800" dirty="0">
                <a:latin typeface="Times New Roman" panose="02020603050405020304" pitchFamily="18" charset="0"/>
                <a:cs typeface="Times New Roman" panose="02020603050405020304" pitchFamily="18" charset="0"/>
              </a:rPr>
              <a:t>Emergency medical personnel communication. On-call professionals (doctors, technicians, etc.).Coordination in industrial settings. Messaging in noisy or restricted areas. Alerting services (firefighters, paramedics).Security and surveillance teams. Communication in areas with limited cell coverage. Critical event notification.</a:t>
            </a:r>
          </a:p>
          <a:p>
            <a:pPr algn="just"/>
            <a:r>
              <a:rPr lang="en-US" sz="1800" dirty="0">
                <a:latin typeface="Times New Roman" panose="02020603050405020304" pitchFamily="18" charset="0"/>
                <a:cs typeface="Times New Roman" panose="02020603050405020304" pitchFamily="18" charset="0"/>
              </a:rPr>
              <a:t> They gained popularity throughout the following decades and became a common means of communication in the 1980s and 1990s, particularly among professionals who needed to be on call or reachable in emergencies. </a:t>
            </a:r>
          </a:p>
          <a:p>
            <a:pPr algn="just"/>
            <a:r>
              <a:rPr lang="en-US" sz="1800" dirty="0">
                <a:latin typeface="Times New Roman" panose="02020603050405020304" pitchFamily="18" charset="0"/>
                <a:cs typeface="Times New Roman" panose="02020603050405020304" pitchFamily="18" charset="0"/>
              </a:rPr>
              <a:t>Motorola played a significant role in the development and popularization of pagers. In fact, the first practical pager, known as the "Motorola Pageboy," was introduced by Motorola in the 1950s. This marked the beginning of widespread use of pagers for communication.</a:t>
            </a:r>
            <a:endParaRPr lang="en-IN" sz="1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9DAA553-7664-F09C-F449-1A72F02DE53D}"/>
              </a:ext>
            </a:extLst>
          </p:cNvPr>
          <p:cNvPicPr>
            <a:picLocks noChangeAspect="1"/>
          </p:cNvPicPr>
          <p:nvPr/>
        </p:nvPicPr>
        <p:blipFill>
          <a:blip r:embed="rId3"/>
          <a:stretch>
            <a:fillRect/>
          </a:stretch>
        </p:blipFill>
        <p:spPr>
          <a:xfrm>
            <a:off x="6911443" y="892801"/>
            <a:ext cx="4512971" cy="2475571"/>
          </a:xfrm>
          <a:prstGeom prst="rect">
            <a:avLst/>
          </a:prstGeom>
        </p:spPr>
      </p:pic>
    </p:spTree>
    <p:extLst>
      <p:ext uri="{BB962C8B-B14F-4D97-AF65-F5344CB8AC3E}">
        <p14:creationId xmlns:p14="http://schemas.microsoft.com/office/powerpoint/2010/main" val="338963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CCBF-4B12-C157-D443-DA16FE1D3841}"/>
              </a:ext>
            </a:extLst>
          </p:cNvPr>
          <p:cNvSpPr>
            <a:spLocks noGrp="1"/>
          </p:cNvSpPr>
          <p:nvPr>
            <p:ph type="title"/>
          </p:nvPr>
        </p:nvSpPr>
        <p:spPr>
          <a:xfrm>
            <a:off x="2498103" y="329938"/>
            <a:ext cx="7051249" cy="631595"/>
          </a:xfrm>
        </p:spPr>
        <p:txBody>
          <a:bodyPr>
            <a:normAutofit/>
          </a:bodyPr>
          <a:lstStyle/>
          <a:p>
            <a:r>
              <a:rPr lang="en-US" sz="3600" b="1" dirty="0">
                <a:latin typeface="Times New Roman" panose="02020603050405020304" pitchFamily="18" charset="0"/>
                <a:cs typeface="Times New Roman" panose="02020603050405020304" pitchFamily="18" charset="0"/>
              </a:rPr>
              <a:t>Problem of industry</a:t>
            </a:r>
            <a:endParaRPr lang="en-IN" sz="36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231DCCF-49BA-240D-86F9-F2BEE909FC85}"/>
              </a:ext>
            </a:extLst>
          </p:cNvPr>
          <p:cNvPicPr>
            <a:picLocks noGrp="1" noChangeAspect="1"/>
          </p:cNvPicPr>
          <p:nvPr>
            <p:ph idx="1"/>
          </p:nvPr>
        </p:nvPicPr>
        <p:blipFill>
          <a:blip r:embed="rId2"/>
          <a:stretch>
            <a:fillRect/>
          </a:stretch>
        </p:blipFill>
        <p:spPr>
          <a:xfrm>
            <a:off x="7571121" y="1752281"/>
            <a:ext cx="4467810" cy="3353437"/>
          </a:xfrm>
        </p:spPr>
      </p:pic>
      <p:sp>
        <p:nvSpPr>
          <p:cNvPr id="4" name="Text Placeholder 3">
            <a:extLst>
              <a:ext uri="{FF2B5EF4-FFF2-40B4-BE49-F238E27FC236}">
                <a16:creationId xmlns:a16="http://schemas.microsoft.com/office/drawing/2014/main" id="{CC553CF9-C1C1-6C9A-D8C2-2585EFD3D65B}"/>
              </a:ext>
            </a:extLst>
          </p:cNvPr>
          <p:cNvSpPr>
            <a:spLocks noGrp="1"/>
          </p:cNvSpPr>
          <p:nvPr>
            <p:ph type="body" sz="half" idx="2"/>
          </p:nvPr>
        </p:nvSpPr>
        <p:spPr>
          <a:xfrm>
            <a:off x="1079652" y="1079652"/>
            <a:ext cx="6334699" cy="5299113"/>
          </a:xfrm>
        </p:spPr>
        <p:txBody>
          <a:bodyPr>
            <a:noAutofit/>
          </a:bodyPr>
          <a:lstStyle/>
          <a:p>
            <a:pPr algn="just"/>
            <a:r>
              <a:rPr lang="en-US" sz="2000" dirty="0">
                <a:latin typeface="Times New Roman" panose="02020603050405020304" pitchFamily="18" charset="0"/>
                <a:cs typeface="Times New Roman" panose="02020603050405020304" pitchFamily="18" charset="0"/>
              </a:rPr>
              <a:t>Advancements in mobile phone technology. Limited functionality for one-way communication. Inability to send detailed messages. Lack of privacy and security. Dependence on coverage areas. Inconvenience of carrying multiple devices. Preference for text and multimedia messaging. Competition from smartphones and mobile apps.</a:t>
            </a:r>
          </a:p>
          <a:p>
            <a:pPr algn="just"/>
            <a:r>
              <a:rPr lang="en-US" sz="2000" dirty="0">
                <a:latin typeface="Times New Roman" panose="02020603050405020304" pitchFamily="18" charset="0"/>
                <a:cs typeface="Times New Roman" panose="02020603050405020304" pitchFamily="18" charset="0"/>
              </a:rPr>
              <a:t>Motorola gradually phased out its pager business over a period of time, starting in the early 2000s. The exact timeline may vary for different regions and product lines, but Motorola's exit from the pager market was driven by the declining demand for pagers and the company's shift towards other telecommunications and technology products.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97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244C-9A7E-3DC9-9C01-85C3E88AA84E}"/>
              </a:ext>
            </a:extLst>
          </p:cNvPr>
          <p:cNvSpPr>
            <a:spLocks noGrp="1"/>
          </p:cNvSpPr>
          <p:nvPr>
            <p:ph type="title"/>
          </p:nvPr>
        </p:nvSpPr>
        <p:spPr>
          <a:xfrm>
            <a:off x="1244906" y="363557"/>
            <a:ext cx="9852708" cy="677272"/>
          </a:xfrm>
        </p:spPr>
        <p:txBody>
          <a:bodyPr>
            <a:noAutofit/>
          </a:bodyPr>
          <a:lstStyle/>
          <a:p>
            <a:r>
              <a:rPr lang="en-US" sz="3600" b="1" u="sng" dirty="0">
                <a:latin typeface="Times New Roman" panose="02020603050405020304" pitchFamily="18" charset="0"/>
                <a:cs typeface="Times New Roman" panose="02020603050405020304" pitchFamily="18" charset="0"/>
              </a:rPr>
              <a:t>Idea and solution for the problem</a:t>
            </a:r>
            <a:endParaRPr lang="en-IN" sz="3600" b="1" u="sng"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3910F08-92CB-A9A2-E85D-591E4FB734D4}"/>
              </a:ext>
            </a:extLst>
          </p:cNvPr>
          <p:cNvSpPr>
            <a:spLocks noGrp="1"/>
          </p:cNvSpPr>
          <p:nvPr>
            <p:ph type="body" sz="half" idx="2"/>
          </p:nvPr>
        </p:nvSpPr>
        <p:spPr>
          <a:xfrm>
            <a:off x="819397" y="1223157"/>
            <a:ext cx="4667003" cy="5102045"/>
          </a:xfrm>
        </p:spPr>
        <p:txBody>
          <a:bodyPr>
            <a:normAutofit/>
          </a:bodyPr>
          <a:lstStyle/>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Enhanced Features</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Integration</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Specialized Use Cases</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IoT Integration</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Long Battery Life</a:t>
            </a:r>
          </a:p>
          <a:p>
            <a:pPr algn="just"/>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7A0BDC2-5413-B931-CB78-B966BF9805ED}"/>
              </a:ext>
            </a:extLst>
          </p:cNvPr>
          <p:cNvSpPr txBox="1"/>
          <p:nvPr/>
        </p:nvSpPr>
        <p:spPr>
          <a:xfrm>
            <a:off x="5747657" y="1698169"/>
            <a:ext cx="5807034" cy="2554545"/>
          </a:xfrm>
          <a:prstGeom prst="rect">
            <a:avLst/>
          </a:prstGeom>
          <a:noFill/>
        </p:spPr>
        <p:txBody>
          <a:bodyPr wrap="square" rtlCol="0">
            <a:spAutoFit/>
          </a:bodyPr>
          <a:lstStyle/>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Security</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Customization</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Retro Appeal</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Environmental Considerations</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Affordability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36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768-C04C-29C3-653D-7D1DEC4D7D02}"/>
              </a:ext>
            </a:extLst>
          </p:cNvPr>
          <p:cNvSpPr>
            <a:spLocks noGrp="1"/>
          </p:cNvSpPr>
          <p:nvPr>
            <p:ph type="title"/>
          </p:nvPr>
        </p:nvSpPr>
        <p:spPr>
          <a:xfrm>
            <a:off x="1141413" y="112954"/>
            <a:ext cx="9905998" cy="876750"/>
          </a:xfrm>
        </p:spPr>
        <p:txBody>
          <a:bodyPr/>
          <a:lstStyle/>
          <a:p>
            <a:pPr algn="ctr"/>
            <a:r>
              <a:rPr lang="en-US" b="1" u="sng" dirty="0">
                <a:latin typeface="Times New Roman" panose="02020603050405020304" pitchFamily="18" charset="0"/>
                <a:cs typeface="Times New Roman" panose="02020603050405020304" pitchFamily="18" charset="0"/>
              </a:rPr>
              <a:t>Market research</a:t>
            </a:r>
            <a:endParaRPr lang="en-IN" b="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F56A6CB-A357-A933-D912-E1790861CFB1}"/>
              </a:ext>
            </a:extLst>
          </p:cNvPr>
          <p:cNvSpPr>
            <a:spLocks noGrp="1"/>
          </p:cNvSpPr>
          <p:nvPr>
            <p:ph idx="1"/>
          </p:nvPr>
        </p:nvSpPr>
        <p:spPr>
          <a:xfrm>
            <a:off x="1141412" y="839096"/>
            <a:ext cx="9905999" cy="5905950"/>
          </a:xfrm>
        </p:spPr>
        <p:txBody>
          <a:bodyPr>
            <a:noAutofit/>
          </a:bodyPr>
          <a:lstStyle/>
          <a:p>
            <a:pPr algn="just"/>
            <a:r>
              <a:rPr lang="en-US" sz="2000" dirty="0"/>
              <a:t> </a:t>
            </a:r>
            <a:r>
              <a:rPr lang="en-US" sz="2000" dirty="0">
                <a:latin typeface="Times New Roman" panose="02020603050405020304" pitchFamily="18" charset="0"/>
                <a:cs typeface="Times New Roman" panose="02020603050405020304" pitchFamily="18" charset="0"/>
              </a:rPr>
              <a:t>By the 1970s, tone and voice pagers were invented. After the tone, the pager relayed an audio message. This was a big improvement because the recipient was immediately given more information such as “Code Blue in CIU.”</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But it wasn’t until the 1980s that pager use exploded. To have one hanging from a belt loop, shirt pocket, or purse strap was to convey a certain kind of status — that of a person important enough to be reached at a moment's notice. Like today's emoji-savvy texters, pager users eventually developed their own form of shorthand communication.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 were 3.2 million pager users worldwide in the early 1980s. Pagers had a limited range and were used mostly in on-site situations —when medical staff needed to communicate with each other in the hospital. At this time, Motorola was also producing devices with alphanumeric displays, which allowed users to receive and send a message through a digital network.</a:t>
            </a:r>
          </a:p>
          <a:p>
            <a:pPr algn="just"/>
            <a:endParaRPr lang="en-US" sz="2000" dirty="0"/>
          </a:p>
          <a:p>
            <a:pPr algn="just"/>
            <a:r>
              <a:rPr lang="en-US" sz="2000" dirty="0"/>
              <a:t>A decade later, broad-area paging became available and more than 22 million of the devices were in use. By 1994, more than 61 million were in use, as pagers became popular for personal communications as well. Pager users could send any number of messages, from "I Love You" to "Goodnight," all using a set of numbers and asterisks. While Motorola stopped producing pagers in 2001, they are still being manufactured. Spok is one company that provides a variety of paging services, including one-way, two-way, and encrypted.</a:t>
            </a:r>
          </a:p>
          <a:p>
            <a:pPr algn="just"/>
            <a:endParaRPr lang="en-US" sz="2000" dirty="0"/>
          </a:p>
          <a:p>
            <a:pPr algn="just"/>
            <a:r>
              <a:rPr lang="en-US" sz="2000" dirty="0"/>
              <a:t>Paging networks are often viewed as more reliable than cellular or wi-fi networks. Even the best of those networks still have dead zones and poor in-building coverage. Pagers instantly deliver messages with no lags in delivery. So, until cellular networks become just as reliable, the "beeper" remains the best form of communication for those working in the critical communications fields. </a:t>
            </a:r>
            <a:endParaRPr lang="en-IN" sz="2000" dirty="0"/>
          </a:p>
        </p:txBody>
      </p:sp>
    </p:spTree>
    <p:extLst>
      <p:ext uri="{BB962C8B-B14F-4D97-AF65-F5344CB8AC3E}">
        <p14:creationId xmlns:p14="http://schemas.microsoft.com/office/powerpoint/2010/main" val="2990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6D0D-9B44-FFE9-4C55-D6CE84240ECF}"/>
              </a:ext>
            </a:extLst>
          </p:cNvPr>
          <p:cNvSpPr>
            <a:spLocks noGrp="1"/>
          </p:cNvSpPr>
          <p:nvPr>
            <p:ph type="title"/>
          </p:nvPr>
        </p:nvSpPr>
        <p:spPr>
          <a:xfrm>
            <a:off x="1141411" y="1"/>
            <a:ext cx="9906000" cy="1066802"/>
          </a:xfrm>
        </p:spPr>
        <p:txBody>
          <a:bodyPr>
            <a:normAutofit/>
          </a:bodyPr>
          <a:lstStyle/>
          <a:p>
            <a:pPr algn="ctr"/>
            <a:r>
              <a:rPr lang="en-US" b="1" u="sng" dirty="0">
                <a:latin typeface="Times New Roman" panose="02020603050405020304" pitchFamily="18" charset="0"/>
                <a:cs typeface="Times New Roman" panose="02020603050405020304" pitchFamily="18" charset="0"/>
              </a:rPr>
              <a:t>strategies and target customers</a:t>
            </a:r>
            <a:endParaRPr lang="en-IN" b="1" u="sng"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7470168-DA35-CB01-0CC3-271A4E7024A4}"/>
              </a:ext>
            </a:extLst>
          </p:cNvPr>
          <p:cNvSpPr>
            <a:spLocks noGrp="1"/>
          </p:cNvSpPr>
          <p:nvPr>
            <p:ph type="body" idx="1"/>
          </p:nvPr>
        </p:nvSpPr>
        <p:spPr>
          <a:xfrm>
            <a:off x="1141411" y="925158"/>
            <a:ext cx="4878392" cy="623943"/>
          </a:xfrm>
        </p:spPr>
        <p:txBody>
          <a:bodyPr>
            <a:normAutofit/>
          </a:bodyPr>
          <a:lstStyle/>
          <a:p>
            <a:r>
              <a:rPr lang="en-US" sz="2800" b="1" dirty="0">
                <a:latin typeface="Times New Roman" panose="02020603050405020304" pitchFamily="18" charset="0"/>
                <a:cs typeface="Times New Roman" panose="02020603050405020304" pitchFamily="18" charset="0"/>
              </a:rPr>
              <a:t>strategies</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471D66A-195C-CB37-1C29-E3D8946E9232}"/>
              </a:ext>
            </a:extLst>
          </p:cNvPr>
          <p:cNvSpPr>
            <a:spLocks noGrp="1"/>
          </p:cNvSpPr>
          <p:nvPr>
            <p:ph sz="half" idx="2"/>
          </p:nvPr>
        </p:nvSpPr>
        <p:spPr>
          <a:xfrm>
            <a:off x="1141410" y="1635162"/>
            <a:ext cx="4499369" cy="5077609"/>
          </a:xfrm>
        </p:spPr>
        <p:txBody>
          <a:bodyPr>
            <a:noAutofit/>
          </a:bodyPr>
          <a:lstStyle/>
          <a:p>
            <a:r>
              <a:rPr lang="en-US" sz="1800" dirty="0"/>
              <a:t> </a:t>
            </a:r>
            <a:r>
              <a:rPr lang="en-US" sz="1800" dirty="0">
                <a:latin typeface="Times New Roman" panose="02020603050405020304" pitchFamily="18" charset="0"/>
                <a:cs typeface="Times New Roman" panose="02020603050405020304" pitchFamily="18" charset="0"/>
              </a:rPr>
              <a:t>Online Presence </a:t>
            </a:r>
          </a:p>
          <a:p>
            <a:r>
              <a:rPr lang="en-US" sz="1800" dirty="0">
                <a:latin typeface="Times New Roman" panose="02020603050405020304" pitchFamily="18" charset="0"/>
                <a:cs typeface="Times New Roman" panose="02020603050405020304" pitchFamily="18" charset="0"/>
              </a:rPr>
              <a:t>Content Marketing</a:t>
            </a:r>
          </a:p>
          <a:p>
            <a:r>
              <a:rPr lang="en-US" sz="1800" dirty="0">
                <a:latin typeface="Times New Roman" panose="02020603050405020304" pitchFamily="18" charset="0"/>
                <a:cs typeface="Times New Roman" panose="02020603050405020304" pitchFamily="18" charset="0"/>
              </a:rPr>
              <a:t> Email marketing </a:t>
            </a:r>
          </a:p>
          <a:p>
            <a:r>
              <a:rPr lang="en-US" sz="1800" dirty="0">
                <a:latin typeface="Times New Roman" panose="02020603050405020304" pitchFamily="18" charset="0"/>
                <a:cs typeface="Times New Roman" panose="02020603050405020304" pitchFamily="18" charset="0"/>
              </a:rPr>
              <a:t>Influencer Marketing</a:t>
            </a:r>
          </a:p>
          <a:p>
            <a:r>
              <a:rPr lang="en-US" sz="1800" dirty="0">
                <a:latin typeface="Times New Roman" panose="02020603050405020304" pitchFamily="18" charset="0"/>
                <a:cs typeface="Times New Roman" panose="02020603050405020304" pitchFamily="18" charset="0"/>
              </a:rPr>
              <a:t> Online Advertising  </a:t>
            </a:r>
          </a:p>
          <a:p>
            <a:r>
              <a:rPr lang="en-US" sz="1800" dirty="0">
                <a:latin typeface="Times New Roman" panose="02020603050405020304" pitchFamily="18" charset="0"/>
                <a:cs typeface="Times New Roman" panose="02020603050405020304" pitchFamily="18" charset="0"/>
              </a:rPr>
              <a:t>Trade Shows and Industry Events</a:t>
            </a:r>
          </a:p>
          <a:p>
            <a:r>
              <a:rPr lang="en-US" sz="1800" dirty="0">
                <a:latin typeface="Times New Roman" panose="02020603050405020304" pitchFamily="18" charset="0"/>
                <a:cs typeface="Times New Roman" panose="02020603050405020304" pitchFamily="18" charset="0"/>
              </a:rPr>
              <a:t> Collaborations• Customer Reviews </a:t>
            </a:r>
          </a:p>
          <a:p>
            <a:r>
              <a:rPr lang="en-US" sz="1800" dirty="0">
                <a:latin typeface="Times New Roman" panose="02020603050405020304" pitchFamily="18" charset="0"/>
                <a:cs typeface="Times New Roman" panose="02020603050405020304" pitchFamily="18" charset="0"/>
              </a:rPr>
              <a:t> Limited-Time Offers and Discounts</a:t>
            </a:r>
          </a:p>
          <a:p>
            <a:r>
              <a:rPr lang="en-US" sz="1800" dirty="0">
                <a:latin typeface="Times New Roman" panose="02020603050405020304" pitchFamily="18" charset="0"/>
                <a:cs typeface="Times New Roman" panose="02020603050405020304" pitchFamily="18" charset="0"/>
              </a:rPr>
              <a:t> Data Privacy and Security</a:t>
            </a:r>
          </a:p>
          <a:p>
            <a:r>
              <a:rPr lang="en-US" sz="1800" dirty="0">
                <a:latin typeface="Times New Roman" panose="02020603050405020304" pitchFamily="18" charset="0"/>
                <a:cs typeface="Times New Roman" panose="02020603050405020304" pitchFamily="18" charset="0"/>
              </a:rPr>
              <a:t> Sustainability</a:t>
            </a:r>
          </a:p>
          <a:p>
            <a:r>
              <a:rPr lang="en-US" sz="1800" dirty="0">
                <a:latin typeface="Times New Roman" panose="02020603050405020304" pitchFamily="18" charset="0"/>
                <a:cs typeface="Times New Roman" panose="02020603050405020304" pitchFamily="18" charset="0"/>
              </a:rPr>
              <a:t> Community Building</a:t>
            </a:r>
            <a:endParaRPr lang="en-IN" sz="18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8BD825A-7169-7B87-FBAD-F674BF4B9A45}"/>
              </a:ext>
            </a:extLst>
          </p:cNvPr>
          <p:cNvSpPr>
            <a:spLocks noGrp="1"/>
          </p:cNvSpPr>
          <p:nvPr>
            <p:ph type="body" sz="quarter" idx="3"/>
          </p:nvPr>
        </p:nvSpPr>
        <p:spPr>
          <a:xfrm>
            <a:off x="6400808" y="925158"/>
            <a:ext cx="4646602" cy="623943"/>
          </a:xfrm>
        </p:spPr>
        <p:txBody>
          <a:bodyPr>
            <a:normAutofit/>
          </a:bodyPr>
          <a:lstStyle/>
          <a:p>
            <a:r>
              <a:rPr lang="en-US" sz="2800" b="1" dirty="0">
                <a:latin typeface="Times New Roman" panose="02020603050405020304" pitchFamily="18" charset="0"/>
                <a:cs typeface="Times New Roman" panose="02020603050405020304" pitchFamily="18" charset="0"/>
              </a:rPr>
              <a:t>Target customers</a:t>
            </a:r>
            <a:endParaRPr lang="en-IN" sz="28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613B5A1-826E-0B25-1DCC-8B7C15C9B73C}"/>
              </a:ext>
            </a:extLst>
          </p:cNvPr>
          <p:cNvSpPr>
            <a:spLocks noGrp="1"/>
          </p:cNvSpPr>
          <p:nvPr>
            <p:ph sz="quarter" idx="4"/>
          </p:nvPr>
        </p:nvSpPr>
        <p:spPr>
          <a:xfrm>
            <a:off x="6172200" y="1549102"/>
            <a:ext cx="4875210" cy="5163670"/>
          </a:xfrm>
        </p:spPr>
        <p:txBody>
          <a:bodyPr>
            <a:normAutofit/>
          </a:bodyPr>
          <a:lstStyle/>
          <a:p>
            <a:pPr algn="just"/>
            <a:r>
              <a:rPr lang="en-US" sz="2900" dirty="0"/>
              <a:t> </a:t>
            </a:r>
            <a:r>
              <a:rPr lang="en-US" sz="2000" dirty="0"/>
              <a:t>Healthcare Professionals</a:t>
            </a:r>
          </a:p>
          <a:p>
            <a:pPr algn="just"/>
            <a:r>
              <a:rPr lang="en-US" sz="2000" dirty="0"/>
              <a:t> Emergency Services</a:t>
            </a:r>
          </a:p>
          <a:p>
            <a:pPr algn="just"/>
            <a:r>
              <a:rPr lang="en-US" sz="2000" dirty="0"/>
              <a:t> Industrial Workers</a:t>
            </a:r>
          </a:p>
          <a:p>
            <a:pPr algn="just"/>
            <a:r>
              <a:rPr lang="en-US" sz="2000" dirty="0"/>
              <a:t> Security Personnel</a:t>
            </a:r>
          </a:p>
          <a:p>
            <a:pPr algn="just"/>
            <a:r>
              <a:rPr lang="en-US" sz="2000" dirty="0"/>
              <a:t> Event Organizers</a:t>
            </a:r>
          </a:p>
          <a:p>
            <a:pPr algn="just"/>
            <a:r>
              <a:rPr lang="en-US" sz="2000" dirty="0"/>
              <a:t> Outdoor Enthusiasts</a:t>
            </a:r>
          </a:p>
          <a:p>
            <a:pPr algn="just"/>
            <a:r>
              <a:rPr lang="en-US" sz="2000" dirty="0"/>
              <a:t>Students</a:t>
            </a:r>
            <a:endParaRPr lang="en-IN" sz="2000" dirty="0"/>
          </a:p>
        </p:txBody>
      </p:sp>
    </p:spTree>
    <p:extLst>
      <p:ext uri="{BB962C8B-B14F-4D97-AF65-F5344CB8AC3E}">
        <p14:creationId xmlns:p14="http://schemas.microsoft.com/office/powerpoint/2010/main" val="260823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226</TotalTime>
  <Words>1114</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Circuit</vt:lpstr>
      <vt:lpstr>PowerPoint Presentation</vt:lpstr>
      <vt:lpstr>Motorola PAGER</vt:lpstr>
      <vt:lpstr>Industry profile</vt:lpstr>
      <vt:lpstr>Advantages &amp; limitations  of pager technology</vt:lpstr>
      <vt:lpstr>   usage of pager  </vt:lpstr>
      <vt:lpstr>Problem of industry</vt:lpstr>
      <vt:lpstr>Idea and solution for the problem</vt:lpstr>
      <vt:lpstr>Market research</vt:lpstr>
      <vt:lpstr>strategies and target customers</vt:lpstr>
      <vt:lpstr>financial BUDGETING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kachi nikhitha</dc:creator>
  <cp:lastModifiedBy>Geetha Akkireddy</cp:lastModifiedBy>
  <cp:revision>14</cp:revision>
  <dcterms:created xsi:type="dcterms:W3CDTF">2023-11-05T05:28:23Z</dcterms:created>
  <dcterms:modified xsi:type="dcterms:W3CDTF">2023-11-05T14:12:51Z</dcterms:modified>
</cp:coreProperties>
</file>