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3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23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489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685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746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51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73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1092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2885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5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741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85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407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340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84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18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4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167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131E-C7BA-4DF9-9915-0A8B75ABCFC0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CEE7-30CA-4CB8-97A5-BEE102E315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1259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9BA877-6DED-48DB-BCC2-77CF3FF4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0" y="322262"/>
            <a:ext cx="9144000" cy="3886200"/>
          </a:xfrm>
        </p:spPr>
        <p:txBody>
          <a:bodyPr>
            <a:normAutofit/>
          </a:bodyPr>
          <a:lstStyle/>
          <a:p>
            <a:r>
              <a:rPr lang="bg-BG" sz="8000" dirty="0"/>
              <a:t>Курсова работа по приложна информатика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F5E624E-85EE-4DB1-A5B8-07FC5811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850" y="4592638"/>
            <a:ext cx="9144000" cy="1655762"/>
          </a:xfrm>
        </p:spPr>
        <p:txBody>
          <a:bodyPr>
            <a:noAutofit/>
          </a:bodyPr>
          <a:lstStyle/>
          <a:p>
            <a:r>
              <a:rPr lang="bg-BG" sz="3200" dirty="0"/>
              <a:t>Иван Гамалов – 361222021</a:t>
            </a:r>
          </a:p>
          <a:p>
            <a:r>
              <a:rPr lang="bg-BG" sz="3200" dirty="0"/>
              <a:t>Специалност – ИСИИ</a:t>
            </a:r>
          </a:p>
          <a:p>
            <a:r>
              <a:rPr lang="bg-BG" sz="3200" dirty="0"/>
              <a:t>Група 20а</a:t>
            </a:r>
          </a:p>
        </p:txBody>
      </p:sp>
    </p:spTree>
    <p:extLst>
      <p:ext uri="{BB962C8B-B14F-4D97-AF65-F5344CB8AC3E}">
        <p14:creationId xmlns:p14="http://schemas.microsoft.com/office/powerpoint/2010/main" val="338957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A685F3-1188-412F-9ACA-8D1BF78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592388"/>
          </a:xfrm>
        </p:spPr>
        <p:txBody>
          <a:bodyPr>
            <a:normAutofit/>
          </a:bodyPr>
          <a:lstStyle/>
          <a:p>
            <a:pPr algn="ctr"/>
            <a:r>
              <a:rPr lang="bg-BG" sz="8000" dirty="0"/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4051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5124AE-6C87-4C1B-B0D6-2A481B6A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/>
              <a:t>Условие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E3CBB7-BA48-468F-A097-9CE0AEB5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4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b="1" dirty="0"/>
              <a:t>Задача 2</a:t>
            </a:r>
            <a:r>
              <a:rPr lang="bg-BG" sz="1800" dirty="0"/>
              <a:t>: Да се съставяне на програма за обработка на двумерния масив A[N,N], където данните са цели числа в интервала [-10;10]. Програмата трябва да извърши следните действия:</a:t>
            </a:r>
          </a:p>
          <a:p>
            <a:r>
              <a:rPr lang="bg-BG" sz="1800" dirty="0"/>
              <a:t>  да отпечата условието на задачата:</a:t>
            </a:r>
          </a:p>
          <a:p>
            <a:r>
              <a:rPr lang="bg-BG" sz="1800" dirty="0"/>
              <a:t>  да отпечата имената на автора на програмата; </a:t>
            </a:r>
          </a:p>
          <a:p>
            <a:r>
              <a:rPr lang="bg-BG" sz="1800" dirty="0"/>
              <a:t> въвеждане на входните данни;</a:t>
            </a:r>
          </a:p>
          <a:p>
            <a:r>
              <a:rPr lang="bg-BG" sz="1800" dirty="0"/>
              <a:t> отпечатване на входните данни; . </a:t>
            </a:r>
          </a:p>
          <a:p>
            <a:r>
              <a:rPr lang="bg-BG" sz="1800" dirty="0"/>
              <a:t>а) да се образува едномерен масив C, чиито елементи са елементите на масива A, чиито квадрати са по-големи от 50 </a:t>
            </a:r>
          </a:p>
          <a:p>
            <a:r>
              <a:rPr lang="bg-BG" sz="1800" dirty="0"/>
              <a:t> б) да се сортира полученият масив по размер; </a:t>
            </a:r>
          </a:p>
          <a:p>
            <a:r>
              <a:rPr lang="bg-BG" sz="1800" dirty="0"/>
              <a:t> отпечатване на получените резултати след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97916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744F8E-7443-496F-89A1-3AE175B0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050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Извеждане на условието на задачата и имената на автора на програмата: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1B4111-856A-4F5E-8FBF-D2F4FB94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049"/>
            <a:ext cx="10515600" cy="2176463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"Condition of the task: Processing of two-dimensional array A[N,N] with integer data in the interval [-10;10]." &lt;&lt; std::</a:t>
            </a:r>
            <a:r>
              <a:rPr lang="en-US" dirty="0" err="1"/>
              <a:t>endl</a:t>
            </a:r>
            <a:r>
              <a:rPr lang="en-US" dirty="0"/>
              <a:t>; std::</a:t>
            </a:r>
            <a:r>
              <a:rPr lang="en-US" dirty="0" err="1"/>
              <a:t>cout</a:t>
            </a:r>
            <a:r>
              <a:rPr lang="en-US" dirty="0"/>
              <a:t> &lt;&lt; "Author: Ivan Gamalov"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59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D05EAB-0FC4-4316-AD24-2DB45A44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517525"/>
            <a:ext cx="10515600" cy="1825625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Въвеждане на входните данни - размер на двумерния масив A и въвеждане на стойностите му: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699025-9136-40EC-8BA3-7674987D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1"/>
            <a:ext cx="10515600" cy="39862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2400" dirty="0"/>
              <a:t>std::cout &lt;&lt; "Enter the size of the two-dimensional array A (N): "; std::cin &gt;&gt; N;</a:t>
            </a:r>
            <a:endParaRPr lang="bg-BG" sz="2400" dirty="0"/>
          </a:p>
          <a:p>
            <a:pPr marL="0" indent="0">
              <a:buNone/>
            </a:pPr>
            <a:r>
              <a:rPr lang="it-IT" sz="2400" dirty="0"/>
              <a:t> std::cout &lt;&lt; "Enter the elements of the array A[N,N] (integers in the range [-10;10]):" &lt;&lt; std::endl; </a:t>
            </a:r>
            <a:endParaRPr lang="bg-BG" sz="2400" dirty="0"/>
          </a:p>
          <a:p>
            <a:pPr marL="0" indent="0">
              <a:buNone/>
            </a:pPr>
            <a:r>
              <a:rPr lang="it-IT" sz="2400" dirty="0"/>
              <a:t>for (int i = 0; i &lt; N; i++) </a:t>
            </a:r>
            <a:endParaRPr lang="bg-BG" sz="2400" dirty="0"/>
          </a:p>
          <a:p>
            <a:pPr marL="0" indent="0">
              <a:buNone/>
            </a:pPr>
            <a:r>
              <a:rPr lang="bg-BG" sz="2400" dirty="0"/>
              <a:t>             </a:t>
            </a:r>
            <a:r>
              <a:rPr lang="it-IT" sz="2400" dirty="0"/>
              <a:t>{ for (int j = 0; j &lt; N; j++)</a:t>
            </a:r>
            <a:endParaRPr lang="bg-BG" sz="2400" dirty="0"/>
          </a:p>
          <a:p>
            <a:pPr marL="0" indent="0">
              <a:buNone/>
            </a:pPr>
            <a:r>
              <a:rPr lang="bg-BG" sz="2400" dirty="0"/>
              <a:t>                      </a:t>
            </a:r>
            <a:r>
              <a:rPr lang="it-IT" sz="2400" dirty="0"/>
              <a:t> { std::cout &lt;&lt; "A[" &lt;&lt; i &lt;&lt; "][" &lt;&lt; j &lt;&lt; "]: ";</a:t>
            </a:r>
            <a:endParaRPr lang="bg-BG" sz="2400" dirty="0"/>
          </a:p>
          <a:p>
            <a:pPr marL="0" indent="0">
              <a:buNone/>
            </a:pPr>
            <a:r>
              <a:rPr lang="it-IT" sz="2400" dirty="0"/>
              <a:t> </a:t>
            </a:r>
            <a:r>
              <a:rPr lang="bg-BG" sz="2400" dirty="0"/>
              <a:t>                         </a:t>
            </a:r>
            <a:r>
              <a:rPr lang="it-IT" sz="2400" dirty="0"/>
              <a:t>std::cin &gt;&gt; A[i][j]; </a:t>
            </a:r>
            <a:endParaRPr lang="bg-BG" sz="2400" dirty="0"/>
          </a:p>
          <a:p>
            <a:pPr marL="0" indent="0">
              <a:buNone/>
            </a:pPr>
            <a:r>
              <a:rPr lang="bg-BG" sz="2400" dirty="0"/>
              <a:t>               </a:t>
            </a:r>
            <a:r>
              <a:rPr lang="it-IT" sz="2400" dirty="0"/>
              <a:t>}</a:t>
            </a:r>
            <a:endParaRPr lang="bg-BG" sz="2400" dirty="0"/>
          </a:p>
          <a:p>
            <a:pPr marL="0" indent="0">
              <a:buNone/>
            </a:pPr>
            <a:r>
              <a:rPr lang="it-IT" sz="2400" dirty="0"/>
              <a:t> 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1377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111B0A-20B8-476D-8DA5-D592DDCA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Извеждане на входните данни: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38A4BA-67D3-4441-BBB1-83B4A97A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std::cout &lt;&lt; "Input data:" &lt;&lt; std::endl;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 for (int i = 0; i &lt; N; i++)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bg-BG" dirty="0"/>
              <a:t>        </a:t>
            </a:r>
            <a:r>
              <a:rPr lang="it-IT" dirty="0"/>
              <a:t>{ for (int j = 0; j &lt; N; j++)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  </a:t>
            </a:r>
            <a:r>
              <a:rPr lang="it-IT" dirty="0"/>
              <a:t> { std::cout &lt;&lt; A[i][j] &lt;&lt; " ";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it-IT" dirty="0"/>
              <a:t>}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    </a:t>
            </a:r>
            <a:r>
              <a:rPr lang="it-IT" dirty="0"/>
              <a:t>std::cout &lt;&lt; std::endl;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696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A16385-C714-426E-897F-6B4D7FCB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60" y="216039"/>
            <a:ext cx="10515600" cy="1095926"/>
          </a:xfrm>
        </p:spPr>
        <p:txBody>
          <a:bodyPr>
            <a:normAutofit fontScale="90000"/>
          </a:bodyPr>
          <a:lstStyle/>
          <a:p>
            <a:pPr algn="just"/>
            <a:r>
              <a:rPr lang="bg-BG" sz="3200" dirty="0"/>
              <a:t>Формиране на едномерния масив C, чиито елементи са елементите на масива A, чиито квадрати са по-големи от 50: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30438-3E72-45BB-ABCC-D73B6635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5546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int C[N*N]; // </a:t>
            </a:r>
            <a:r>
              <a:rPr lang="bg-BG" sz="2000" dirty="0"/>
              <a:t>Декларация на едномерния масив </a:t>
            </a:r>
            <a:r>
              <a:rPr lang="it-IT" sz="2000" dirty="0"/>
              <a:t>C</a:t>
            </a:r>
            <a:endParaRPr lang="bg-BG" sz="2000" dirty="0"/>
          </a:p>
          <a:p>
            <a:pPr marL="0" indent="0">
              <a:buNone/>
            </a:pPr>
            <a:r>
              <a:rPr lang="it-IT" sz="2000" dirty="0"/>
              <a:t> </a:t>
            </a:r>
            <a:endParaRPr lang="bg-BG" sz="2000" dirty="0"/>
          </a:p>
          <a:p>
            <a:pPr marL="0" indent="0">
              <a:buNone/>
            </a:pPr>
            <a:r>
              <a:rPr lang="it-IT" sz="2000" dirty="0"/>
              <a:t>int count = 0; // </a:t>
            </a:r>
            <a:r>
              <a:rPr lang="bg-BG" sz="2000" dirty="0"/>
              <a:t>Брояч за елементите на масива </a:t>
            </a:r>
            <a:r>
              <a:rPr lang="it-IT" sz="2000" dirty="0"/>
              <a:t>C </a:t>
            </a:r>
            <a:endParaRPr lang="bg-BG" sz="2000" dirty="0"/>
          </a:p>
          <a:p>
            <a:pPr marL="0" indent="0">
              <a:buNone/>
            </a:pPr>
            <a:r>
              <a:rPr lang="it-IT" sz="2000" dirty="0"/>
              <a:t>for (int i = 0; i &lt; N; i++)</a:t>
            </a:r>
            <a:endParaRPr lang="bg-BG" sz="2000" dirty="0"/>
          </a:p>
          <a:p>
            <a:pPr marL="0" indent="0">
              <a:buNone/>
            </a:pPr>
            <a:r>
              <a:rPr lang="it-IT" sz="2000" dirty="0"/>
              <a:t> { 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            </a:t>
            </a:r>
            <a:r>
              <a:rPr lang="it-IT" sz="2000" dirty="0"/>
              <a:t>for (int j = 0; j &lt; N; j++) 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     </a:t>
            </a:r>
            <a:r>
              <a:rPr lang="it-IT" sz="2000" dirty="0"/>
              <a:t>{</a:t>
            </a:r>
            <a:endParaRPr lang="bg-BG" sz="2000" dirty="0"/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bg-BG" sz="2000" dirty="0"/>
              <a:t>                    </a:t>
            </a:r>
            <a:r>
              <a:rPr lang="it-IT" sz="2000" dirty="0"/>
              <a:t>if (A[i][j] * A[i][j] &gt; 50) 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         </a:t>
            </a:r>
            <a:r>
              <a:rPr lang="it-IT" sz="2000" dirty="0"/>
              <a:t>{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                   </a:t>
            </a:r>
            <a:r>
              <a:rPr lang="it-IT" sz="2000" dirty="0"/>
              <a:t> C[count++] = A[i][j]; 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         </a:t>
            </a:r>
            <a:r>
              <a:rPr lang="it-IT" sz="2000" dirty="0"/>
              <a:t>}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 </a:t>
            </a:r>
            <a:r>
              <a:rPr lang="it-IT" sz="2000" dirty="0"/>
              <a:t> </a:t>
            </a:r>
            <a:r>
              <a:rPr lang="bg-BG" sz="2000" dirty="0"/>
              <a:t>   </a:t>
            </a:r>
            <a:r>
              <a:rPr lang="it-IT" sz="2000" dirty="0"/>
              <a:t>} </a:t>
            </a:r>
            <a:endParaRPr lang="bg-BG" sz="2000" dirty="0"/>
          </a:p>
          <a:p>
            <a:pPr marL="0" indent="0">
              <a:buNone/>
            </a:pPr>
            <a:r>
              <a:rPr lang="it-IT" sz="2000" dirty="0"/>
              <a:t>}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7781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4A33E8-0908-4D52-9022-95FCBE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02266"/>
            <a:ext cx="9905998" cy="1478570"/>
          </a:xfrm>
        </p:spPr>
        <p:txBody>
          <a:bodyPr/>
          <a:lstStyle/>
          <a:p>
            <a:r>
              <a:rPr lang="ru-RU" dirty="0" err="1"/>
              <a:t>Сортиране</a:t>
            </a:r>
            <a:r>
              <a:rPr lang="ru-RU" dirty="0"/>
              <a:t> на </a:t>
            </a:r>
            <a:r>
              <a:rPr lang="ru-RU" dirty="0" err="1"/>
              <a:t>масива</a:t>
            </a:r>
            <a:r>
              <a:rPr lang="ru-RU" dirty="0"/>
              <a:t> C в </a:t>
            </a:r>
            <a:r>
              <a:rPr lang="ru-RU" dirty="0" err="1"/>
              <a:t>нарастващ</a:t>
            </a:r>
            <a:r>
              <a:rPr lang="ru-RU" dirty="0"/>
              <a:t> </a:t>
            </a:r>
            <a:r>
              <a:rPr lang="ru-RU" dirty="0" err="1"/>
              <a:t>ред</a:t>
            </a:r>
            <a:r>
              <a:rPr lang="ru-RU" dirty="0"/>
              <a:t>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5C9A8A-7958-4BA8-B909-4E01F4A4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2380836"/>
            <a:ext cx="10515600" cy="785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std::sort(C, C + count);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099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DDFD34-2903-40B1-B18F-2BB910FC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получените резултати след обработката</a:t>
            </a:r>
            <a:r>
              <a:rPr lang="ru-RU" dirty="0"/>
              <a:t>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F533B90-C055-4411-A21F-7C0E3CBD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std::cout &lt;&lt; "Processed results:" &lt;&lt; std::endl;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 for (int i = 0; i &lt; count; i++) 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{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 std::cout &lt;&lt; C[i] &lt;&lt; " ";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 }</a:t>
            </a:r>
            <a:endParaRPr lang="bg-BG" dirty="0"/>
          </a:p>
          <a:p>
            <a:pPr marL="0" indent="0">
              <a:buNone/>
            </a:pPr>
            <a:r>
              <a:rPr lang="it-IT" dirty="0"/>
              <a:t> std::cout &lt;&lt; std::endl;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87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00E225-3E6C-4CEB-AE33-3F8675C6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5761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Примерен вход и изход: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B5671F1-A88B-4FDE-9D07-6C82E83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94636"/>
            <a:ext cx="8999959" cy="4517065"/>
          </a:xfrm>
        </p:spPr>
      </p:pic>
    </p:spTree>
    <p:extLst>
      <p:ext uri="{BB962C8B-B14F-4D97-AF65-F5344CB8AC3E}">
        <p14:creationId xmlns:p14="http://schemas.microsoft.com/office/powerpoint/2010/main" val="68174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Верига</Template>
  <TotalTime>58</TotalTime>
  <Words>589</Words>
  <Application>Microsoft Office PowerPoint</Application>
  <PresentationFormat>Широк екран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Верига</vt:lpstr>
      <vt:lpstr>Курсова работа по приложна информатика</vt:lpstr>
      <vt:lpstr>Условие</vt:lpstr>
      <vt:lpstr>Извеждане на условието на задачата и имената на автора на програмата:</vt:lpstr>
      <vt:lpstr>Въвеждане на входните данни - размер на двумерния масив A и въвеждане на стойностите му:</vt:lpstr>
      <vt:lpstr>Извеждане на входните данни:</vt:lpstr>
      <vt:lpstr>Формиране на едномерния масив C, чиито елементи са елементите на масива A, чиито квадрати са по-големи от 50:</vt:lpstr>
      <vt:lpstr>Сортиране на масива C в нарастващ ред:</vt:lpstr>
      <vt:lpstr>Извеждане на получените резултати след обработката:</vt:lpstr>
      <vt:lpstr>Примерен вход и изход: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работа по приложна информатика</dc:title>
  <dc:creator>Ivan Gamalov</dc:creator>
  <cp:lastModifiedBy>Ivan Gamalov</cp:lastModifiedBy>
  <cp:revision>7</cp:revision>
  <dcterms:created xsi:type="dcterms:W3CDTF">2023-04-05T06:11:44Z</dcterms:created>
  <dcterms:modified xsi:type="dcterms:W3CDTF">2023-04-05T07:15:01Z</dcterms:modified>
</cp:coreProperties>
</file>