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89" r:id="rId5"/>
    <p:sldId id="354" r:id="rId6"/>
    <p:sldId id="394" r:id="rId7"/>
    <p:sldId id="395" r:id="rId8"/>
    <p:sldId id="396" r:id="rId9"/>
    <p:sldId id="397" r:id="rId10"/>
    <p:sldId id="398" r:id="rId11"/>
    <p:sldId id="399" r:id="rId12"/>
    <p:sldId id="349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66" d="100"/>
          <a:sy n="66" d="100"/>
        </p:scale>
        <p:origin x="-464" y="-1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github.com/vankatabe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d@dir.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katabe/Feijoa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ffle.io/vankatabe/Feijo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QA Automation Teamwork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Blog Testing – team </a:t>
            </a:r>
            <a:r>
              <a:rPr lang="en-US" dirty="0" err="1" smtClean="0"/>
              <a:t>Feijoa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Deianov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www.github.com/vankatabe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7513" y="3733800"/>
            <a:ext cx="4722812" cy="2438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16199" y="3806198"/>
            <a:ext cx="18956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7489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Sends build/tests results emails to </a:t>
            </a:r>
            <a:r>
              <a:rPr lang="en-US" dirty="0" smtClean="0">
                <a:hlinkClick r:id="rId3"/>
              </a:rPr>
              <a:t>ivandd@dir.bg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Other types of reporting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TestResult.txt – single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for all tests run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Log.txt (in \\Logs </a:t>
            </a:r>
            <a:r>
              <a:rPr lang="en-US" dirty="0" smtClean="0"/>
              <a:t>directory)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single file for all tests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per suite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*.</a:t>
            </a:r>
            <a:r>
              <a:rPr lang="en-US" dirty="0"/>
              <a:t>txt and </a:t>
            </a:r>
            <a:r>
              <a:rPr lang="en-US" dirty="0" smtClean="0"/>
              <a:t>*.</a:t>
            </a:r>
            <a:r>
              <a:rPr lang="en-US" dirty="0"/>
              <a:t>jpg file for every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failed </a:t>
            </a:r>
            <a:r>
              <a:rPr lang="en-US" dirty="0"/>
              <a:t>test (see the [</a:t>
            </a:r>
            <a:r>
              <a:rPr lang="en-US" dirty="0" err="1"/>
              <a:t>TearDown</a:t>
            </a:r>
            <a:r>
              <a:rPr lang="en-US" dirty="0"/>
              <a:t>] section of every *</a:t>
            </a:r>
            <a:r>
              <a:rPr lang="en-US" dirty="0" err="1"/>
              <a:t>Tests.cs</a:t>
            </a:r>
            <a:r>
              <a:rPr lang="en-US" dirty="0"/>
              <a:t> file - in \\Log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pic>
        <p:nvPicPr>
          <p:cNvPr id="6147" name="Picture 3" descr="C:\Users\vaneto\Documents\Visual Studio 2015\Projects\Blog-Skeleton\Blog-Skeleton\misc\dir_b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35" y="1555619"/>
            <a:ext cx="6488577" cy="4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vaneto\Documents\Visual Studio 2015\Projects\Blog-Skeleton\Blog-Skeleton\misc\dir_b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1407" y="3378094"/>
            <a:ext cx="4784205" cy="1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job well done!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369746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Requirements: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95200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Register a GitHub </a:t>
            </a:r>
            <a:r>
              <a:rPr lang="en-US" sz="2600" dirty="0" smtClean="0"/>
              <a:t>account; Write </a:t>
            </a:r>
            <a:r>
              <a:rPr lang="en-US" sz="2600" dirty="0"/>
              <a:t>and assign tasks in ‘GitHub issues’ for each </a:t>
            </a:r>
            <a:r>
              <a:rPr lang="en-US" sz="2600" dirty="0" smtClean="0"/>
              <a:t>tasks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Software Requirements Specification – description of each functionality and use case of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</a:t>
            </a:r>
            <a:r>
              <a:rPr lang="en-US" sz="2600" dirty="0"/>
              <a:t>plan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scenarios with test cases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Automation with Selenium WebDriver test </a:t>
            </a:r>
            <a:r>
              <a:rPr lang="en-US" sz="2600" dirty="0" smtClean="0"/>
              <a:t>framework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framework – similar to the one built throughout the </a:t>
            </a:r>
            <a:r>
              <a:rPr lang="en-US" sz="2600" dirty="0" smtClean="0"/>
              <a:t>course</a:t>
            </a:r>
            <a:endParaRPr lang="en-US" sz="2600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Build Continuous Integration with TeamCity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Make full test automation for the </a:t>
            </a:r>
            <a:r>
              <a:rPr lang="en-US" sz="2600" dirty="0" smtClean="0"/>
              <a:t>blog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Continuous </a:t>
            </a:r>
            <a:r>
              <a:rPr lang="en-US" sz="2600" dirty="0"/>
              <a:t>Integration – upon commit changes to the code, the test project should run all tests on the new </a:t>
            </a:r>
            <a:r>
              <a:rPr lang="en-US" sz="2600" dirty="0" smtClean="0"/>
              <a:t>version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The test project should be easily extended</a:t>
            </a:r>
            <a:r>
              <a:rPr lang="en-US" sz="26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12" y="1066800"/>
            <a:ext cx="4722812" cy="2438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51812" y="2394420"/>
            <a:ext cx="3657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Reality:</a:t>
            </a:r>
            <a:endParaRPr lang="bg-BG" dirty="0"/>
          </a:p>
        </p:txBody>
      </p:sp>
      <p:pic>
        <p:nvPicPr>
          <p:cNvPr id="2050" name="Picture 2" descr="C:\Users\vaneto\Documents\Visual Studio 2015\Projects\Blog-Skeleton\Blog-Skeleton\misc\Army_of_Two_facebook_cover_13470845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352800"/>
            <a:ext cx="80962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8072" y="4852987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Ivan Deianov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6812" y="5257800"/>
            <a:ext cx="338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Mario </a:t>
            </a:r>
            <a:r>
              <a:rPr lang="en-US" sz="28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Georgiev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607" y="2816754"/>
            <a:ext cx="133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A team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a GitHub </a:t>
            </a:r>
            <a:r>
              <a:rPr lang="en-US" dirty="0" smtClean="0"/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tasks and issues: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GitHub Issues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http://github.com/vankatabe/Feijoa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Waffle.io </a:t>
            </a:r>
            <a:r>
              <a:rPr lang="en-US" dirty="0" smtClean="0"/>
              <a:t>board for better management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waffle.io/vankatabe/Feijoa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documentation: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SRS </a:t>
            </a:r>
            <a:r>
              <a:rPr lang="en-US" dirty="0"/>
              <a:t>- has tests even for the Comment Article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Plan (only Regression Testing and System Testing chapters were created)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Scenarios and Test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Readme </a:t>
            </a:r>
            <a:r>
              <a:rPr lang="en-US" dirty="0"/>
              <a:t>file </a:t>
            </a:r>
            <a:r>
              <a:rPr lang="en-US" dirty="0" smtClean="0"/>
              <a:t>and Issues in </a:t>
            </a: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Waffle.io </a:t>
            </a:r>
            <a:r>
              <a:rPr lang="en-US" dirty="0"/>
              <a:t>board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1 – Docs and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5722096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Gherkin-type tests in the documentation </a:t>
            </a:r>
            <a:r>
              <a:rPr lang="en-US" dirty="0" smtClean="0"/>
              <a:t>– a better read for the business people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Optimisation</a:t>
            </a:r>
            <a:r>
              <a:rPr lang="en-US" dirty="0" smtClean="0"/>
              <a:t> by Gherkin </a:t>
            </a:r>
            <a:r>
              <a:rPr lang="en-US" dirty="0"/>
              <a:t>tests in the </a:t>
            </a:r>
            <a:r>
              <a:rPr lang="en-US" dirty="0" smtClean="0"/>
              <a:t>code: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</a:t>
            </a:r>
            <a:r>
              <a:rPr lang="en-US" dirty="0"/>
              <a:t>in </a:t>
            </a:r>
            <a:r>
              <a:rPr lang="en-US" dirty="0" smtClean="0"/>
              <a:t>*.</a:t>
            </a:r>
            <a:r>
              <a:rPr lang="en-US" dirty="0"/>
              <a:t>feature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one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US" dirty="0" smtClean="0"/>
              <a:t>in *</a:t>
            </a:r>
            <a:r>
              <a:rPr lang="en-US" dirty="0" err="1" smtClean="0"/>
              <a:t>Steps.cs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219200"/>
            <a:ext cx="5886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Automatically writes in the </a:t>
            </a:r>
            <a:r>
              <a:rPr lang="en-US" dirty="0" err="1"/>
              <a:t>xlsx</a:t>
            </a:r>
            <a:r>
              <a:rPr lang="en-US" dirty="0"/>
              <a:t> file the last result of every test and makes it green/red(screenshot)</a:t>
            </a:r>
          </a:p>
          <a:p>
            <a:pPr>
              <a:lnSpc>
                <a:spcPct val="100000"/>
              </a:lnSpc>
            </a:pPr>
            <a:r>
              <a:rPr lang="en-US" dirty="0"/>
              <a:t>The Gherkin test uses the exact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dirty="0"/>
              <a:t>row in </a:t>
            </a:r>
            <a:r>
              <a:rPr lang="en-US" dirty="0" err="1"/>
              <a:t>xlsx</a:t>
            </a:r>
            <a:r>
              <a:rPr lang="en-US" dirty="0"/>
              <a:t> as its "normal test"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counterpart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Automated get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method </a:t>
            </a:r>
            <a:r>
              <a:rPr lang="en-US" dirty="0"/>
              <a:t>name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result </a:t>
            </a:r>
            <a:r>
              <a:rPr lang="en-US" dirty="0" smtClean="0"/>
              <a:t>using </a:t>
            </a:r>
            <a:r>
              <a:rPr lang="en-US" dirty="0"/>
              <a:t>it to access the corresponding row in the </a:t>
            </a:r>
            <a:r>
              <a:rPr lang="en-US" dirty="0" err="1"/>
              <a:t>xlsx</a:t>
            </a:r>
            <a:r>
              <a:rPr lang="en-US" dirty="0"/>
              <a:t> file (</a:t>
            </a:r>
            <a:r>
              <a:rPr lang="en-US" dirty="0" smtClean="0"/>
              <a:t>incl. in </a:t>
            </a:r>
            <a:r>
              <a:rPr lang="en-US" dirty="0"/>
              <a:t>Gherkin tests)</a:t>
            </a:r>
          </a:p>
          <a:p>
            <a:pPr>
              <a:lnSpc>
                <a:spcPct val="100000"/>
              </a:lnSpc>
            </a:pPr>
            <a:r>
              <a:rPr lang="en-US" dirty="0"/>
              <a:t>Two different ways of </a:t>
            </a:r>
            <a:r>
              <a:rPr lang="en-US" dirty="0" smtClean="0"/>
              <a:t>Data-Driven </a:t>
            </a:r>
            <a:r>
              <a:rPr lang="en-US" dirty="0"/>
              <a:t>Asserter </a:t>
            </a:r>
            <a:r>
              <a:rPr lang="en-US" dirty="0" smtClean="0"/>
              <a:t>(incl. </a:t>
            </a:r>
            <a:r>
              <a:rPr lang="en-US" dirty="0"/>
              <a:t>in Gherkin tests)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3 – Data Driven Testing</a:t>
            </a:r>
            <a:endParaRPr lang="en-US" dirty="0"/>
          </a:p>
        </p:txBody>
      </p:sp>
      <p:pic>
        <p:nvPicPr>
          <p:cNvPr id="3074" name="Picture 2" descr="C:\Users\vaneto\Documents\Visual Studio 2015\Projects\Blog-Skeleton\Blog-Skeleton\misc\xlsx_failed-pass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812" y="1600200"/>
            <a:ext cx="4603750" cy="19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Run </a:t>
            </a:r>
            <a:r>
              <a:rPr lang="en-US" sz="2600" dirty="0"/>
              <a:t>tests from command prompt </a:t>
            </a:r>
            <a:r>
              <a:rPr lang="en-US" sz="2600" dirty="0" smtClean="0"/>
              <a:t>using </a:t>
            </a:r>
            <a:r>
              <a:rPr lang="en-US" sz="2600" dirty="0" err="1" smtClean="0"/>
              <a:t>NUnit</a:t>
            </a:r>
            <a:r>
              <a:rPr lang="en-US" sz="2600" dirty="0" smtClean="0"/>
              <a:t> </a:t>
            </a:r>
            <a:r>
              <a:rPr lang="en-US" sz="2600" dirty="0" err="1"/>
              <a:t>ConsoleRunner</a:t>
            </a:r>
            <a:r>
              <a:rPr lang="en-US" sz="2600" dirty="0"/>
              <a:t> </a:t>
            </a:r>
            <a:r>
              <a:rPr lang="en-US" sz="2600" dirty="0" smtClean="0"/>
              <a:t>(example code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Absolutely </a:t>
            </a:r>
            <a:r>
              <a:rPr lang="en-US" sz="2600" dirty="0"/>
              <a:t>relative paths </a:t>
            </a:r>
            <a:r>
              <a:rPr lang="en-US" sz="2600" dirty="0" smtClean="0"/>
              <a:t>everywhere </a:t>
            </a:r>
            <a:r>
              <a:rPr lang="en-US" sz="2600" dirty="0"/>
              <a:t>- incl. in the command line tests and results (</a:t>
            </a:r>
            <a:r>
              <a:rPr lang="en-US" sz="2600" dirty="0" smtClean="0"/>
              <a:t>example code: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We can choose of which test of the class to run from command line according to criteria, e.g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.: --where "method ==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FirstNameField_Empty_ErrorMessage</a:t>
            </a:r>
            <a:r>
              <a:rPr lang="en-US" sz="2600" dirty="0"/>
              <a:t>" 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--where "cat == Urgent || Priority == High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4 –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Time save: Run </a:t>
            </a:r>
            <a:r>
              <a:rPr lang="en-US" dirty="0"/>
              <a:t>all tests in a class in one Blog </a:t>
            </a:r>
            <a:r>
              <a:rPr lang="en-US" dirty="0" smtClean="0"/>
              <a:t>instance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Database independent: Creates unique user </a:t>
            </a:r>
            <a:r>
              <a:rPr lang="en-US" dirty="0" smtClean="0"/>
              <a:t>/ article </a:t>
            </a:r>
            <a:r>
              <a:rPr lang="en-US" dirty="0"/>
              <a:t>every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VS Menu </a:t>
            </a:r>
            <a:r>
              <a:rPr lang="en-US" dirty="0"/>
              <a:t>item </a:t>
            </a:r>
            <a:r>
              <a:rPr lang="en-US" dirty="0" smtClean="0"/>
              <a:t>to </a:t>
            </a:r>
            <a:r>
              <a:rPr lang="en-US" dirty="0"/>
              <a:t>generate </a:t>
            </a:r>
            <a:r>
              <a:rPr lang="en-US" dirty="0" err="1"/>
              <a:t>SpecFlow</a:t>
            </a:r>
            <a:r>
              <a:rPr lang="en-US" dirty="0"/>
              <a:t> test </a:t>
            </a:r>
            <a:r>
              <a:rPr lang="en-US" dirty="0" smtClean="0"/>
              <a:t>report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5 –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pic>
        <p:nvPicPr>
          <p:cNvPr id="4098" name="Picture 2" descr="C:\Users\vaneto\Documents\Visual Studio 2015\Projects\Blog-Skeleton\Blog-Skeleton\misc\spec_flow-generate_men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3027947"/>
            <a:ext cx="4795837" cy="34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neto\Documents\Visual Studio 2015\Projects\Blog-Skeleton\Blog-Skeleton\misc\spec_flow-generate_menu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8" y="3048000"/>
            <a:ext cx="3962400" cy="3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3412" y="2286000"/>
            <a:ext cx="63400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different kinds of html test reports (see in \Blog-Skeleton\</a:t>
            </a:r>
            <a:r>
              <a:rPr lang="en-US" dirty="0" err="1"/>
              <a:t>Blog.UI.Tests</a:t>
            </a:r>
            <a:r>
              <a:rPr lang="en-US" dirty="0"/>
              <a:t>\ directory):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ReportUnit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</a:t>
            </a:r>
            <a:endParaRPr lang="en-US" dirty="0"/>
          </a:p>
        </p:txBody>
      </p:sp>
      <p:pic>
        <p:nvPicPr>
          <p:cNvPr id="9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412" y="3581400"/>
            <a:ext cx="58701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851</Words>
  <Application>Microsoft Office PowerPoint</Application>
  <PresentationFormat>Custom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QA Automation Teamwork</vt:lpstr>
      <vt:lpstr>General Requirements:</vt:lpstr>
      <vt:lpstr>Expectations:</vt:lpstr>
      <vt:lpstr>What has been done 1 – Docs and VCS</vt:lpstr>
      <vt:lpstr>What has been done 2</vt:lpstr>
      <vt:lpstr>What has been done 3 – Data Driven Testing</vt:lpstr>
      <vt:lpstr>What has been done 4 – Features</vt:lpstr>
      <vt:lpstr>What has been done 5 – Optimisation</vt:lpstr>
      <vt:lpstr>What has been done 6 – Reporting</vt:lpstr>
      <vt:lpstr>What has been done 6 – Reporting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2017-05-30T10:56:41Z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