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394" r:id="rId3"/>
    <p:sldId id="633" r:id="rId4"/>
    <p:sldId id="500" r:id="rId5"/>
    <p:sldId id="634" r:id="rId6"/>
    <p:sldId id="635" r:id="rId7"/>
    <p:sldId id="637" r:id="rId8"/>
    <p:sldId id="636" r:id="rId9"/>
    <p:sldId id="619" r:id="rId10"/>
    <p:sldId id="620" r:id="rId11"/>
    <p:sldId id="638" r:id="rId12"/>
    <p:sldId id="641" r:id="rId13"/>
    <p:sldId id="645" r:id="rId14"/>
    <p:sldId id="640" r:id="rId15"/>
    <p:sldId id="642" r:id="rId16"/>
    <p:sldId id="644" r:id="rId17"/>
    <p:sldId id="643" r:id="rId18"/>
    <p:sldId id="611" r:id="rId19"/>
    <p:sldId id="630" r:id="rId20"/>
    <p:sldId id="632" r:id="rId21"/>
    <p:sldId id="646" r:id="rId22"/>
    <p:sldId id="352" r:id="rId23"/>
    <p:sldId id="393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633"/>
            <p14:sldId id="500"/>
          </p14:sldIdLst>
        </p14:section>
        <p14:section name="Node.JS" id="{2064CE16-A035-4E6B-B69A-99C4E27207A8}">
          <p14:sldIdLst>
            <p14:sldId id="634"/>
            <p14:sldId id="635"/>
            <p14:sldId id="637"/>
            <p14:sldId id="636"/>
          </p14:sldIdLst>
        </p14:section>
        <p14:section name="ExpressJS" id="{593C0D35-5FBF-4E67-BA30-64762E5C74F4}">
          <p14:sldIdLst>
            <p14:sldId id="619"/>
            <p14:sldId id="620"/>
            <p14:sldId id="638"/>
          </p14:sldIdLst>
        </p14:section>
        <p14:section name="MVC with ExpressJS" id="{AA84B92B-4308-4EB6-AC03-057BD05E1EA6}">
          <p14:sldIdLst>
            <p14:sldId id="641"/>
            <p14:sldId id="645"/>
            <p14:sldId id="640"/>
            <p14:sldId id="642"/>
            <p14:sldId id="644"/>
            <p14:sldId id="643"/>
            <p14:sldId id="611"/>
            <p14:sldId id="630"/>
          </p14:sldIdLst>
        </p14:section>
        <p14:section name="Conclusion" id="{CAD93B16-9430-4CD6-BD17-69844E1E5D8E}">
          <p14:sldIdLst>
            <p14:sldId id="632"/>
            <p14:sldId id="646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595" autoAdjust="0"/>
  </p:normalViewPr>
  <p:slideViewPr>
    <p:cSldViewPr>
      <p:cViewPr varScale="1">
        <p:scale>
          <a:sx n="82" d="100"/>
          <a:sy n="82" d="100"/>
        </p:scale>
        <p:origin x="504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5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26-Jul-17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26-Jul-17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26-Jul-17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929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software-technologies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telenor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hyperlink" Target="http://docs.sequelizejs.com/en/v3/" TargetMode="External"/><Relationship Id="rId7" Type="http://schemas.openxmlformats.org/officeDocument/2006/relationships/hyperlink" Target="https://www.npmjs.com/package/mustache" TargetMode="External"/><Relationship Id="rId2" Type="http://schemas.openxmlformats.org/officeDocument/2006/relationships/hyperlink" Target="http://mongoosej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gjs.org/" TargetMode="External"/><Relationship Id="rId5" Type="http://schemas.openxmlformats.org/officeDocument/2006/relationships/hyperlink" Target="http://handlebarsjs.com/" TargetMode="External"/><Relationship Id="rId4" Type="http://schemas.openxmlformats.org/officeDocument/2006/relationships/hyperlink" Target="http://bookshelfjs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11471" y="554127"/>
            <a:ext cx="8798264" cy="1171552"/>
          </a:xfrm>
        </p:spPr>
        <p:txBody>
          <a:bodyPr>
            <a:normAutofit/>
          </a:bodyPr>
          <a:lstStyle/>
          <a:p>
            <a:r>
              <a:rPr lang="en-US" noProof="1"/>
              <a:t>JavaScript: ExpressJS Overview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noProof="1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3385"/>
            <a:ext cx="3187613" cy="395869"/>
          </a:xfrm>
        </p:spPr>
        <p:txBody>
          <a:bodyPr/>
          <a:lstStyle/>
          <a:p>
            <a:r>
              <a:rPr lang="en-US" sz="2000" noProof="1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14547"/>
            <a:ext cx="3187613" cy="363552"/>
          </a:xfrm>
        </p:spPr>
        <p:txBody>
          <a:bodyPr/>
          <a:lstStyle/>
          <a:p>
            <a:r>
              <a:rPr lang="en-US" sz="1800" noProof="1">
                <a:hlinkClick r:id="rId3"/>
              </a:rPr>
              <a:t>http://softuni.bg</a:t>
            </a:r>
            <a:endParaRPr lang="en-US" sz="1800" noProof="1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587804">
            <a:off x="5317717" y="3749538"/>
            <a:ext cx="1455591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noProof="1"/>
              <a:t>ExpressJS</a:t>
            </a:r>
          </a:p>
        </p:txBody>
      </p:sp>
      <p:sp>
        <p:nvSpPr>
          <p:cNvPr id="17" name="Subtitle 5"/>
          <p:cNvSpPr>
            <a:spLocks noGrp="1"/>
          </p:cNvSpPr>
          <p:nvPr>
            <p:ph type="subTitle" idx="1"/>
          </p:nvPr>
        </p:nvSpPr>
        <p:spPr>
          <a:xfrm>
            <a:off x="3351212" y="1812900"/>
            <a:ext cx="8125251" cy="1357116"/>
          </a:xfrm>
        </p:spPr>
        <p:txBody>
          <a:bodyPr>
            <a:normAutofit/>
          </a:bodyPr>
          <a:lstStyle/>
          <a:p>
            <a:r>
              <a:rPr lang="en-US" noProof="1"/>
              <a:t>Node.JS, ExpressJS, Handlebars, MVC in JavaScript</a:t>
            </a:r>
          </a:p>
        </p:txBody>
      </p:sp>
      <p:grpSp>
        <p:nvGrpSpPr>
          <p:cNvPr id="9" name="Group 8"/>
          <p:cNvGrpSpPr/>
          <p:nvPr/>
        </p:nvGrpSpPr>
        <p:grpSpPr>
          <a:xfrm rot="900000">
            <a:off x="8336902" y="3503529"/>
            <a:ext cx="2659895" cy="2958110"/>
            <a:chOff x="8531215" y="3587043"/>
            <a:chExt cx="2659895" cy="295811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707" y="3587043"/>
              <a:ext cx="2656402" cy="591237"/>
            </a:xfrm>
            <a:prstGeom prst="rect">
              <a:avLst/>
            </a:prstGeom>
          </p:spPr>
        </p:pic>
        <p:pic>
          <p:nvPicPr>
            <p:cNvPr id="2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531215" y="3991618"/>
              <a:ext cx="2598841" cy="1176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4706" y="5096207"/>
              <a:ext cx="2656404" cy="1448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085740"/>
            <a:ext cx="9906000" cy="9429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can listen on different routes</a:t>
            </a:r>
          </a:p>
          <a:p>
            <a:r>
              <a:rPr lang="en-US" dirty="0"/>
              <a:t>Execute different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/>
              <a:t>, based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ExpressJS Routing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979612" y="2819400"/>
            <a:ext cx="3581400" cy="1143000"/>
          </a:xfrm>
          <a:prstGeom prst="wedgeRoundRectCallout">
            <a:avLst>
              <a:gd name="adj1" fmla="val -33427"/>
              <a:gd name="adj2" fmla="val 829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Specify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HTTP Request </a:t>
            </a:r>
            <a:r>
              <a:rPr lang="en-US" sz="2800" noProof="1">
                <a:solidFill>
                  <a:srgbClr val="FFFFFF"/>
                </a:solidFill>
              </a:rPr>
              <a:t>method (GET/POST)</a:t>
            </a:r>
            <a:endParaRPr lang="en-US" sz="2800" noProof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551612" y="2819400"/>
            <a:ext cx="3962400" cy="1143000"/>
          </a:xfrm>
          <a:prstGeom prst="wedgeRoundRectCallout">
            <a:avLst>
              <a:gd name="adj1" fmla="val -33763"/>
              <a:gd name="adj2" fmla="val 846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2800" noProof="1">
                <a:solidFill>
                  <a:srgbClr val="FFFFFF"/>
                </a:solidFill>
              </a:rPr>
              <a:t> to execute when route is matched</a:t>
            </a:r>
            <a:endParaRPr lang="en-US" sz="2800" noProof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3656012" y="5152054"/>
            <a:ext cx="3200400" cy="639145"/>
          </a:xfrm>
          <a:prstGeom prst="wedgeRoundRectCallout">
            <a:avLst>
              <a:gd name="adj1" fmla="val -35519"/>
              <a:gd name="adj2" fmla="val -969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URI (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path</a:t>
            </a:r>
            <a:r>
              <a:rPr lang="en-US" sz="2800" noProof="1">
                <a:solidFill>
                  <a:srgbClr val="FFFFFF"/>
                </a:solidFill>
              </a:rPr>
              <a:t> on server)</a:t>
            </a:r>
            <a:endParaRPr lang="en-US" sz="2800" noProof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17512" y="5152055"/>
            <a:ext cx="2667000" cy="639145"/>
          </a:xfrm>
          <a:prstGeom prst="wedgeRoundRectCallout">
            <a:avLst>
              <a:gd name="adj1" fmla="val 1812"/>
              <a:gd name="adj2" fmla="val -903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Express</a:t>
            </a:r>
            <a:r>
              <a:rPr lang="en-US" sz="2800" noProof="1">
                <a:solidFill>
                  <a:srgbClr val="FFFFFF"/>
                </a:solidFill>
              </a:rPr>
              <a:t> instance</a:t>
            </a:r>
            <a:endParaRPr lang="en-US" sz="2800" noProof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427912" y="5152054"/>
            <a:ext cx="3429000" cy="639145"/>
          </a:xfrm>
          <a:prstGeom prst="wedgeRoundRectCallout">
            <a:avLst>
              <a:gd name="adj1" fmla="val 89"/>
              <a:gd name="adj2" fmla="val -105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Request</a:t>
            </a:r>
            <a:r>
              <a:rPr lang="en-US" sz="2800" noProof="1">
                <a:solidFill>
                  <a:srgbClr val="FFFFFF"/>
                </a:solidFill>
                <a:latin typeface="+mn-lt"/>
              </a:rPr>
              <a:t> &amp;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03433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noProof="1"/>
              <a:t>MVC with ExpressJS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49660" y="5754968"/>
            <a:ext cx="11689504" cy="692873"/>
          </a:xfrm>
        </p:spPr>
        <p:txBody>
          <a:bodyPr/>
          <a:lstStyle/>
          <a:p>
            <a:r>
              <a:rPr lang="en-US" noProof="1"/>
              <a:t>Using Node.JS, ExpressJS, Handlebars, Mongoose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289" y="1289874"/>
            <a:ext cx="3824246" cy="851164"/>
          </a:xfrm>
          <a:prstGeom prst="rect">
            <a:avLst/>
          </a:prstGeom>
        </p:spPr>
      </p:pic>
      <p:pic>
        <p:nvPicPr>
          <p:cNvPr id="10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97185" y="1915624"/>
            <a:ext cx="2994454" cy="135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398" y="3135221"/>
            <a:ext cx="3286029" cy="17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Routes.js allows us to tell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ExpressJS</a:t>
            </a:r>
            <a:r>
              <a:rPr lang="en-US" noProof="1"/>
              <a:t> which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routes</a:t>
            </a:r>
            <a:r>
              <a:rPr lang="en-US" noProof="1"/>
              <a:t> trigger which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controller action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911225" y="2438400"/>
            <a:ext cx="10363198" cy="3039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homeController =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('./../controllers/home');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catController =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('./../controllers/cat');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module.exports = (app) =&gt;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app.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'/'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homeController.index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app.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'/cat/details/:id'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catController.details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– routes.js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8826726" y="3457743"/>
            <a:ext cx="2590800" cy="1005840"/>
          </a:xfrm>
          <a:prstGeom prst="wedgeRoundRectCallout">
            <a:avLst>
              <a:gd name="adj1" fmla="val -62557"/>
              <a:gd name="adj2" fmla="val -594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Import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the cat controller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681083" y="5314598"/>
            <a:ext cx="2590800" cy="1005840"/>
          </a:xfrm>
          <a:prstGeom prst="wedgeRoundRectCallout">
            <a:avLst>
              <a:gd name="adj1" fmla="val 1138"/>
              <a:gd name="adj2" fmla="val -734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Call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the details function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621142" y="5314598"/>
            <a:ext cx="2057401" cy="1005840"/>
          </a:xfrm>
          <a:prstGeom prst="wedgeRoundRectCallout">
            <a:avLst>
              <a:gd name="adj1" fmla="val -77729"/>
              <a:gd name="adj2" fmla="val -761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Route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to listen 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490926" y="5314598"/>
            <a:ext cx="2590800" cy="1005840"/>
          </a:xfrm>
          <a:prstGeom prst="wedgeRoundRectCallout">
            <a:avLst>
              <a:gd name="adj1" fmla="val -18077"/>
              <a:gd name="adj2" fmla="val -805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n-lt"/>
              </a:rPr>
              <a:t>Handles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GET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requests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159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Mongoose, we can define our model schema: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065212" y="2057400"/>
            <a:ext cx="9740764" cy="40099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catSchema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mongoose.Schema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Schema.Types.ObjectId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{type: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required: true},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{type: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min: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max: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isAlive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Cat = mongoose.model(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'Cat'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catSchema);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Mongoose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910375" y="2377443"/>
            <a:ext cx="1905000" cy="695960"/>
          </a:xfrm>
          <a:prstGeom prst="wedgeRoundRectCallout">
            <a:avLst>
              <a:gd name="adj1" fmla="val -81627"/>
              <a:gd name="adj2" fmla="val 21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n-lt"/>
              </a:rPr>
              <a:t>Unique ID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005720" y="4345245"/>
            <a:ext cx="1905000" cy="670563"/>
          </a:xfrm>
          <a:prstGeom prst="wedgeRoundRectCallout">
            <a:avLst>
              <a:gd name="adj1" fmla="val -36826"/>
              <a:gd name="adj2" fmla="val -81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n-lt"/>
              </a:rPr>
              <a:t>Validation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538845" y="4712134"/>
            <a:ext cx="2196464" cy="640083"/>
          </a:xfrm>
          <a:prstGeom prst="wedgeRoundRectCallout">
            <a:avLst>
              <a:gd name="adj1" fmla="val 1726"/>
              <a:gd name="adj2" fmla="val 736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n-lt"/>
              </a:rPr>
              <a:t>Model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name</a:t>
            </a:r>
            <a:endParaRPr lang="bg-BG" sz="28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260952" y="4712135"/>
            <a:ext cx="2840493" cy="640082"/>
          </a:xfrm>
          <a:prstGeom prst="wedgeRoundRectCallout">
            <a:avLst>
              <a:gd name="adj1" fmla="val -38278"/>
              <a:gd name="adj2" fmla="val -826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n-lt"/>
              </a:rPr>
              <a:t>Model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properties</a:t>
            </a:r>
            <a:endParaRPr lang="bg-BG" sz="28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1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 txBox="1">
            <a:spLocks/>
          </p:cNvSpPr>
          <p:nvPr/>
        </p:nvSpPr>
        <p:spPr>
          <a:xfrm>
            <a:off x="2045223" y="1495795"/>
            <a:ext cx="7391400" cy="50351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class="container body-content"&gt;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class="row"&gt;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{{cat.name}}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&lt;p&gt;Age: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{{cat.age}}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{{#if cat.isAlive}}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&lt;p&gt;Status: Alive&lt;/p&gt;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{{else}}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&lt;p&gt;Status: Deceased&lt;/p&gt;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{{/if}}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09556"/>
            <a:ext cx="11804822" cy="5862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HTML views with Handlebars templating 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– Handlebars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946608" y="3426807"/>
            <a:ext cx="2088057" cy="1069591"/>
          </a:xfrm>
          <a:prstGeom prst="wedgeRoundRectCallout">
            <a:avLst>
              <a:gd name="adj1" fmla="val -67177"/>
              <a:gd name="adj2" fmla="val -337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Handlebars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if/else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93398" y="2826530"/>
            <a:ext cx="2163301" cy="599213"/>
          </a:xfrm>
          <a:prstGeom prst="wedgeRoundRectCallout">
            <a:avLst>
              <a:gd name="adj1" fmla="val 43964"/>
              <a:gd name="adj2" fmla="val -115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HTML Code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789612" y="1762189"/>
            <a:ext cx="2915881" cy="523811"/>
          </a:xfrm>
          <a:prstGeom prst="wedgeRoundRectCallout">
            <a:avLst>
              <a:gd name="adj1" fmla="val -48775"/>
              <a:gd name="adj2" fmla="val 917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Handlebars syntax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7049244" y="2447365"/>
            <a:ext cx="2937685" cy="560124"/>
          </a:xfrm>
          <a:prstGeom prst="wedgeRoundRectCallout">
            <a:avLst>
              <a:gd name="adj1" fmla="val -64413"/>
              <a:gd name="adj2" fmla="val 378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Handlebars syntax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79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36613"/>
          <a:stretch/>
        </p:blipFill>
        <p:spPr>
          <a:xfrm>
            <a:off x="753005" y="1676400"/>
            <a:ext cx="10682814" cy="43586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– Handlebars (2)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122612" y="3819593"/>
            <a:ext cx="2678899" cy="701607"/>
          </a:xfrm>
          <a:prstGeom prst="wedgeRoundRectCallout">
            <a:avLst>
              <a:gd name="adj1" fmla="val -62121"/>
              <a:gd name="adj2" fmla="val 52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{{cat.name}}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958313" y="4634783"/>
            <a:ext cx="2678899" cy="701607"/>
          </a:xfrm>
          <a:prstGeom prst="wedgeRoundRectCallout">
            <a:avLst>
              <a:gd name="adj1" fmla="val -75775"/>
              <a:gd name="adj2" fmla="val -453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{{cat.age}}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723723" y="3004150"/>
            <a:ext cx="2961489" cy="701607"/>
          </a:xfrm>
          <a:prstGeom prst="wedgeRoundRectCallout">
            <a:avLst>
              <a:gd name="adj1" fmla="val -38991"/>
              <a:gd name="adj2" fmla="val -772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req.params.id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701732" y="1323511"/>
            <a:ext cx="3918351" cy="599213"/>
          </a:xfrm>
          <a:prstGeom prst="wedgeRoundRectCallout">
            <a:avLst>
              <a:gd name="adj1" fmla="val -40889"/>
              <a:gd name="adj2" fmla="val 1105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Route: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/cat/details/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25620" y="2344421"/>
            <a:ext cx="2275840" cy="3149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4397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Example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catController.js</a:t>
            </a:r>
            <a:r>
              <a:rPr lang="en-US" noProof="1"/>
              <a:t>: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20336" y="1808647"/>
            <a:ext cx="10479476" cy="47178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require('mongoose')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.model('Cat')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catdetailsGet: (req, res) =&gt;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id = req.params.id;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Cat.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findById(id)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!cat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res.render(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'error'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{ errorMsg: '404: Cat Not Found!' });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res.render(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'cat/details'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{ cat: cat });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noProof="1" dirty="0" smtClean="0"/>
              <a:pPr/>
              <a:t>16</a:t>
            </a:fld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Controller – ExpressJS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582198" y="840775"/>
            <a:ext cx="2057400" cy="1005840"/>
          </a:xfrm>
          <a:prstGeom prst="wedgeRoundRectCallout">
            <a:avLst>
              <a:gd name="adj1" fmla="val -69450"/>
              <a:gd name="adj2" fmla="val 51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Import</a:t>
            </a:r>
            <a:r>
              <a:rPr lang="en-US" sz="2800" noProof="1">
                <a:solidFill>
                  <a:srgbClr val="FFFFFF"/>
                </a:solidFill>
                <a:latin typeface="+mn-lt"/>
              </a:rPr>
              <a:t> the Cat model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455724" y="2342597"/>
            <a:ext cx="2845308" cy="663195"/>
          </a:xfrm>
          <a:prstGeom prst="wedgeRoundRectCallout">
            <a:avLst>
              <a:gd name="adj1" fmla="val -66360"/>
              <a:gd name="adj2" fmla="val 37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Controller</a:t>
            </a:r>
            <a:r>
              <a:rPr lang="en-US" sz="2800" noProof="1">
                <a:solidFill>
                  <a:srgbClr val="FFFFFF"/>
                </a:solidFill>
                <a:latin typeface="+mn-lt"/>
              </a:rPr>
              <a:t> action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997960" y="3433665"/>
            <a:ext cx="3264126" cy="657326"/>
          </a:xfrm>
          <a:prstGeom prst="wedgeRoundRectCallout">
            <a:avLst>
              <a:gd name="adj1" fmla="val -71627"/>
              <a:gd name="adj2" fmla="val 3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Find</a:t>
            </a:r>
            <a:r>
              <a:rPr lang="en-US" sz="2800" noProof="1">
                <a:solidFill>
                  <a:srgbClr val="FFFFFF"/>
                </a:solidFill>
                <a:latin typeface="+mn-lt"/>
              </a:rPr>
              <a:t> cat in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DB</a:t>
            </a:r>
            <a:r>
              <a:rPr lang="en-US" sz="2800" noProof="1">
                <a:solidFill>
                  <a:srgbClr val="FFFFFF"/>
                </a:solidFill>
                <a:latin typeface="+mn-lt"/>
              </a:rPr>
              <a:t> by id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078152" y="4694560"/>
            <a:ext cx="2964024" cy="634967"/>
          </a:xfrm>
          <a:prstGeom prst="wedgeRoundRectCallout">
            <a:avLst>
              <a:gd name="adj1" fmla="val -166989"/>
              <a:gd name="adj2" fmla="val -618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Render</a:t>
            </a:r>
            <a:r>
              <a:rPr lang="en-US" sz="2800" noProof="1">
                <a:solidFill>
                  <a:srgbClr val="FFFFFF"/>
                </a:solidFill>
                <a:latin typeface="+mn-lt"/>
              </a:rPr>
              <a:t> error view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2842024" y="5704377"/>
            <a:ext cx="3118050" cy="882770"/>
          </a:xfrm>
          <a:prstGeom prst="wedgeRoundRectCallout">
            <a:avLst>
              <a:gd name="adj1" fmla="val 534"/>
              <a:gd name="adj2" fmla="val -773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noProof="1">
                <a:solidFill>
                  <a:srgbClr val="FFFFFF"/>
                </a:solidFill>
              </a:rPr>
              <a:t>Render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cat/details</a:t>
            </a:r>
            <a:r>
              <a:rPr lang="en-US" sz="2600" noProof="1">
                <a:solidFill>
                  <a:srgbClr val="FFFFFF"/>
                </a:solidFill>
              </a:rPr>
              <a:t> view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821929" y="5704377"/>
            <a:ext cx="2828522" cy="882770"/>
          </a:xfrm>
          <a:prstGeom prst="wedgeRoundRectCallout">
            <a:avLst>
              <a:gd name="adj1" fmla="val -36405"/>
              <a:gd name="adj2" fmla="val -800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noProof="1">
                <a:solidFill>
                  <a:srgbClr val="FFFFFF"/>
                </a:solidFill>
              </a:rPr>
              <a:t>Pass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sz="2600" noProof="1">
                <a:solidFill>
                  <a:srgbClr val="FFFFFF"/>
                </a:solidFill>
              </a:rPr>
              <a:t> to view</a:t>
            </a:r>
          </a:p>
        </p:txBody>
      </p:sp>
    </p:spTree>
    <p:extLst>
      <p:ext uri="{BB962C8B-B14F-4D97-AF65-F5344CB8AC3E}">
        <p14:creationId xmlns:p14="http://schemas.microsoft.com/office/powerpoint/2010/main" val="415009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application</a:t>
            </a:r>
            <a:r>
              <a:rPr lang="en-US" dirty="0"/>
              <a:t>, which can calculate the result between two operands</a:t>
            </a:r>
          </a:p>
          <a:p>
            <a:pPr lvl="1"/>
            <a:r>
              <a:rPr lang="en-US" dirty="0"/>
              <a:t>Implement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addition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subtraction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multiplication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division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Simple Calculator Web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1485"/>
          <a:stretch/>
        </p:blipFill>
        <p:spPr>
          <a:xfrm>
            <a:off x="1543024" y="3276600"/>
            <a:ext cx="9026575" cy="29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45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88284" y="4955998"/>
            <a:ext cx="9654328" cy="820600"/>
          </a:xfrm>
        </p:spPr>
        <p:txBody>
          <a:bodyPr/>
          <a:lstStyle/>
          <a:p>
            <a:r>
              <a:rPr lang="en-US" noProof="1"/>
              <a:t>Web application with ExpressJS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834166"/>
            <a:ext cx="8938472" cy="719034"/>
          </a:xfrm>
        </p:spPr>
        <p:txBody>
          <a:bodyPr/>
          <a:lstStyle/>
          <a:p>
            <a:r>
              <a:rPr lang="en-US" noProof="1"/>
              <a:t>Live Exercises in Class (Lab)</a:t>
            </a:r>
          </a:p>
        </p:txBody>
      </p:sp>
      <p:pic>
        <p:nvPicPr>
          <p:cNvPr id="5122" name="Picture 2" descr="Image result for javascrip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9" t="25002" r="-1" b="-294"/>
          <a:stretch/>
        </p:blipFill>
        <p:spPr bwMode="auto">
          <a:xfrm rot="20522189">
            <a:off x="1779061" y="1259074"/>
            <a:ext cx="2035136" cy="195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757140" y="1944648"/>
            <a:ext cx="4515565" cy="1005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31485"/>
          <a:stretch/>
        </p:blipFill>
        <p:spPr>
          <a:xfrm>
            <a:off x="2894012" y="2447164"/>
            <a:ext cx="6400800" cy="2085655"/>
          </a:xfrm>
          <a:prstGeom prst="rect">
            <a:avLst/>
          </a:prstGeom>
          <a:ln>
            <a:noFill/>
          </a:ln>
          <a:effectLst>
            <a:outerShdw blurRad="1016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5268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Node.JS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JavaScript runtime environment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Establishes communication between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server</a:t>
            </a:r>
            <a:r>
              <a:rPr lang="en-US" sz="3000" dirty="0"/>
              <a:t>, and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client</a:t>
            </a:r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</a:rPr>
              <a:t>ExpressJS</a:t>
            </a:r>
          </a:p>
          <a:p>
            <a:pPr lvl="1">
              <a:lnSpc>
                <a:spcPct val="11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Web framework </a:t>
            </a:r>
            <a:r>
              <a:rPr lang="en-US" sz="3000" dirty="0"/>
              <a:t>for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Node.JS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000" dirty="0"/>
              <a:t>Implementing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MVC pattern </a:t>
            </a:r>
            <a:r>
              <a:rPr lang="en-US" sz="3000" dirty="0"/>
              <a:t>with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JavaScript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Using Node.JS, </a:t>
            </a:r>
            <a:r>
              <a:rPr lang="en-US" sz="2800" noProof="1"/>
              <a:t>Mongoose, ExpressJS </a:t>
            </a:r>
            <a:r>
              <a:rPr lang="en-US" sz="2800" dirty="0"/>
              <a:t>and Handlebars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203" y="1295400"/>
            <a:ext cx="2843366" cy="210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8413118" y="3341205"/>
            <a:ext cx="2931679" cy="3154542"/>
            <a:chOff x="8601076" y="3543451"/>
            <a:chExt cx="2743721" cy="295229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076" y="5904510"/>
              <a:ext cx="2656402" cy="591237"/>
            </a:xfrm>
            <a:prstGeom prst="rect">
              <a:avLst/>
            </a:prstGeom>
          </p:spPr>
        </p:pic>
        <p:pic>
          <p:nvPicPr>
            <p:cNvPr id="12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629856" y="4748160"/>
              <a:ext cx="2598841" cy="1176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01077" y="3543451"/>
              <a:ext cx="2743720" cy="1496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73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989">
            <a:off x="7134536" y="3292412"/>
            <a:ext cx="3845478" cy="2141899"/>
          </a:xfrm>
          <a:prstGeom prst="roundRect">
            <a:avLst>
              <a:gd name="adj" fmla="val 6997"/>
            </a:avLst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2885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</a:rPr>
              <a:t>Node.JS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Overview, Purpose</a:t>
            </a:r>
            <a:endParaRPr lang="en-US" sz="3400" noProof="1"/>
          </a:p>
          <a:p>
            <a:pPr>
              <a:lnSpc>
                <a:spcPct val="100000"/>
              </a:lnSpc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</a:rPr>
              <a:t>ExpressJS</a:t>
            </a:r>
          </a:p>
          <a:p>
            <a:pPr lvl="1">
              <a:lnSpc>
                <a:spcPct val="100000"/>
              </a:lnSpc>
            </a:pPr>
            <a:r>
              <a:rPr lang="en-US" sz="3600" noProof="1"/>
              <a:t>What is ExpressJS?</a:t>
            </a:r>
          </a:p>
          <a:p>
            <a:pPr>
              <a:lnSpc>
                <a:spcPct val="100000"/>
              </a:lnSpc>
            </a:pPr>
            <a:r>
              <a:rPr lang="en-US" sz="3800" noProof="1"/>
              <a:t>MVC with ExpressJS</a:t>
            </a:r>
          </a:p>
          <a:p>
            <a:pPr lvl="1">
              <a:lnSpc>
                <a:spcPct val="100000"/>
              </a:lnSpc>
            </a:pPr>
            <a:r>
              <a:rPr lang="en-US" sz="3600" noProof="1"/>
              <a:t>Routes</a:t>
            </a:r>
          </a:p>
          <a:p>
            <a:pPr lvl="1">
              <a:lnSpc>
                <a:spcPct val="100000"/>
              </a:lnSpc>
            </a:pPr>
            <a:r>
              <a:rPr lang="en-US" sz="3600" noProof="1"/>
              <a:t>Controllers</a:t>
            </a:r>
          </a:p>
          <a:p>
            <a:pPr lvl="1">
              <a:lnSpc>
                <a:spcPct val="100000"/>
              </a:lnSpc>
            </a:pPr>
            <a:r>
              <a:rPr lang="en-US" sz="3600" noProof="1"/>
              <a:t>Views – using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handlebars.js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pSp>
        <p:nvGrpSpPr>
          <p:cNvPr id="5" name="Group 4"/>
          <p:cNvGrpSpPr/>
          <p:nvPr/>
        </p:nvGrpSpPr>
        <p:grpSpPr>
          <a:xfrm rot="1061210">
            <a:off x="8548965" y="1532425"/>
            <a:ext cx="2634626" cy="2930008"/>
            <a:chOff x="8531215" y="3587043"/>
            <a:chExt cx="2659895" cy="2958110"/>
          </a:xfrm>
        </p:grpSpPr>
        <p:pic>
          <p:nvPicPr>
            <p:cNvPr id="7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531215" y="3991618"/>
              <a:ext cx="2598841" cy="1176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4706" y="5096207"/>
              <a:ext cx="2656404" cy="144894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707" y="3587043"/>
              <a:ext cx="2656402" cy="591237"/>
            </a:xfrm>
            <a:prstGeom prst="rect">
              <a:avLst/>
            </a:prstGeom>
          </p:spPr>
        </p:pic>
      </p:grpSp>
      <p:pic>
        <p:nvPicPr>
          <p:cNvPr id="1028" name="Picture 4" descr="Image result for javascri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4038600"/>
            <a:ext cx="4322438" cy="243209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91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JavaScript: </a:t>
            </a:r>
            <a:r>
              <a:rPr lang="en-US" dirty="0" err="1"/>
              <a:t>ExpressJS</a:t>
            </a:r>
            <a:r>
              <a:rPr lang="en-US" dirty="0"/>
              <a:t>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https://softuni.bg/courses/software-technologies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dirty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301623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313687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2672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#tech-softuni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876800"/>
            <a:ext cx="8938472" cy="820600"/>
          </a:xfrm>
        </p:spPr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dirty="0"/>
              <a:t>Server-side JavaScript runtime</a:t>
            </a:r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3" y="613623"/>
            <a:ext cx="4267200" cy="426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83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dirty="0"/>
              <a:t>Node.JS – JavaScript runtime environment</a:t>
            </a:r>
          </a:p>
          <a:p>
            <a:pPr lvl="1">
              <a:lnSpc>
                <a:spcPct val="130000"/>
              </a:lnSpc>
            </a:pPr>
            <a:r>
              <a:rPr lang="en-US" sz="3600" dirty="0"/>
              <a:t>Run JavaScript from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console</a:t>
            </a:r>
          </a:p>
          <a:p>
            <a:pPr lvl="1">
              <a:lnSpc>
                <a:spcPct val="130000"/>
              </a:lnSpc>
            </a:pPr>
            <a:r>
              <a:rPr lang="en-US" sz="3600" dirty="0"/>
              <a:t>Flexible – can use various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modules</a:t>
            </a:r>
          </a:p>
          <a:p>
            <a:pPr lvl="1">
              <a:lnSpc>
                <a:spcPct val="130000"/>
              </a:lnSpc>
            </a:pPr>
            <a:r>
              <a:rPr lang="en-US" sz="3600" dirty="0"/>
              <a:t>Scalable – works well for both</a:t>
            </a:r>
            <a:br>
              <a:rPr lang="en-US" sz="3600" dirty="0"/>
            </a:br>
            <a:r>
              <a:rPr lang="en-US" sz="3600" dirty="0"/>
              <a:t>small and large workloads</a:t>
            </a:r>
          </a:p>
          <a:p>
            <a:pPr lvl="1">
              <a:lnSpc>
                <a:spcPct val="130000"/>
              </a:lnSpc>
            </a:pPr>
            <a:r>
              <a:rPr lang="en-US" sz="3600" dirty="0"/>
              <a:t>Can act as a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Web Server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– What is it?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-1" r="52941" b="44911"/>
          <a:stretch/>
        </p:blipFill>
        <p:spPr>
          <a:xfrm>
            <a:off x="7694612" y="1981200"/>
            <a:ext cx="3850518" cy="221404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03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noProof="1"/>
              <a:t>Developers can use whatever they want for:</a:t>
            </a:r>
          </a:p>
          <a:p>
            <a:pPr lvl="1"/>
            <a:r>
              <a:rPr lang="en-US" sz="3600" noProof="1"/>
              <a:t>Middleware</a:t>
            </a:r>
          </a:p>
          <a:p>
            <a:pPr lvl="2"/>
            <a:r>
              <a:rPr lang="en-US" sz="3200" noProof="1"/>
              <a:t>Authentication, Cookies, Sessions (User Login State)</a:t>
            </a:r>
          </a:p>
          <a:p>
            <a:pPr lvl="1"/>
            <a:r>
              <a:rPr lang="en-US" sz="3600" noProof="1"/>
              <a:t>Database connection + ORM (DB to Entity)</a:t>
            </a:r>
          </a:p>
          <a:p>
            <a:pPr lvl="2"/>
            <a:r>
              <a:rPr lang="en-US" sz="3200" noProof="1">
                <a:hlinkClick r:id="rId2"/>
              </a:rPr>
              <a:t>Mongoose</a:t>
            </a:r>
            <a:r>
              <a:rPr lang="en-US" sz="3200" noProof="1"/>
              <a:t>, </a:t>
            </a:r>
            <a:r>
              <a:rPr lang="en-US" sz="3200" noProof="1">
                <a:hlinkClick r:id="rId3"/>
              </a:rPr>
              <a:t>Sequelize</a:t>
            </a:r>
            <a:r>
              <a:rPr lang="en-US" sz="3200" noProof="1"/>
              <a:t>, </a:t>
            </a:r>
            <a:r>
              <a:rPr lang="en-US" sz="3200" noProof="1">
                <a:hlinkClick r:id="rId4"/>
              </a:rPr>
              <a:t>Bookshelf</a:t>
            </a:r>
            <a:r>
              <a:rPr lang="en-US" sz="3200" noProof="1"/>
              <a:t>, etc.</a:t>
            </a:r>
          </a:p>
          <a:p>
            <a:pPr lvl="1"/>
            <a:r>
              <a:rPr lang="en-US" sz="3600" noProof="1"/>
              <a:t>Template (view) engines</a:t>
            </a:r>
          </a:p>
          <a:p>
            <a:pPr lvl="2"/>
            <a:r>
              <a:rPr lang="en-US" sz="3200" noProof="1">
                <a:hlinkClick r:id="rId5"/>
              </a:rPr>
              <a:t>Handlebars</a:t>
            </a:r>
            <a:r>
              <a:rPr lang="en-US" sz="3200" noProof="1"/>
              <a:t>, </a:t>
            </a:r>
            <a:r>
              <a:rPr lang="en-US" sz="3200" noProof="1">
                <a:hlinkClick r:id="rId6"/>
              </a:rPr>
              <a:t>Pug</a:t>
            </a:r>
            <a:r>
              <a:rPr lang="en-US" sz="3200" noProof="1"/>
              <a:t>, </a:t>
            </a:r>
            <a:r>
              <a:rPr lang="en-US" sz="3200" noProof="1">
                <a:hlinkClick r:id="rId7"/>
              </a:rPr>
              <a:t>Mustache</a:t>
            </a:r>
            <a:r>
              <a:rPr lang="en-US" sz="3200" noProof="1"/>
              <a:t>, etc.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- Advantages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44" y="4269688"/>
            <a:ext cx="3457868" cy="223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84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Down 2"/>
          <p:cNvSpPr/>
          <p:nvPr/>
        </p:nvSpPr>
        <p:spPr>
          <a:xfrm>
            <a:off x="5903912" y="3173592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Example – Simple Web server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b="72076"/>
          <a:stretch/>
        </p:blipFill>
        <p:spPr>
          <a:xfrm>
            <a:off x="1826155" y="1209675"/>
            <a:ext cx="8536514" cy="1742247"/>
          </a:xfrm>
          <a:prstGeom prst="rect">
            <a:avLst/>
          </a:prstGeom>
          <a:effectLst>
            <a:outerShdw blurRad="254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155" y="3892736"/>
            <a:ext cx="8536514" cy="2632266"/>
          </a:xfrm>
          <a:prstGeom prst="rect">
            <a:avLst/>
          </a:prstGeom>
          <a:effectLst>
            <a:outerShdw blurRad="254000" algn="ctr" rotWithShape="0">
              <a:schemeClr val="tx1">
                <a:alpha val="40000"/>
              </a:schemeClr>
            </a:outerShdw>
          </a:effectLst>
        </p:spPr>
      </p:pic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6780212" y="1106109"/>
            <a:ext cx="3472601" cy="642369"/>
          </a:xfrm>
          <a:prstGeom prst="wedgeRoundRectCallout">
            <a:avLst>
              <a:gd name="adj1" fmla="val -38481"/>
              <a:gd name="adj2" fmla="val 838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Anonymous function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608013" y="2656926"/>
            <a:ext cx="1752600" cy="1076874"/>
          </a:xfrm>
          <a:prstGeom prst="wedgeRoundRectCallout">
            <a:avLst>
              <a:gd name="adj1" fmla="val 46197"/>
              <a:gd name="adj2" fmla="val -660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Send a response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5165083" y="2689293"/>
            <a:ext cx="1919929" cy="1075062"/>
          </a:xfrm>
          <a:prstGeom prst="wedgeRoundRectCallout">
            <a:avLst>
              <a:gd name="adj1" fmla="val -76317"/>
              <a:gd name="adj2" fmla="val -421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Listen on port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8080</a:t>
            </a:r>
            <a:endParaRPr lang="bg-BG" sz="28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5143617" y="4679312"/>
            <a:ext cx="2224729" cy="627558"/>
          </a:xfrm>
          <a:prstGeom prst="wedgeRoundRectCallout">
            <a:avLst>
              <a:gd name="adj1" fmla="val -62914"/>
              <a:gd name="adj2" fmla="val -373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Request URL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5593751" y="5435251"/>
            <a:ext cx="3853461" cy="999493"/>
          </a:xfrm>
          <a:prstGeom prst="wedgeRoundRectCallout">
            <a:avLst>
              <a:gd name="adj1" fmla="val -62914"/>
              <a:gd name="adj2" fmla="val -373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HTTP Response</a:t>
            </a: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(rendered as web page)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114551-260A-4D65-855C-DB4F8C5B3517}"/>
              </a:ext>
            </a:extLst>
          </p:cNvPr>
          <p:cNvSpPr/>
          <p:nvPr/>
        </p:nvSpPr>
        <p:spPr>
          <a:xfrm>
            <a:off x="2714920" y="2590800"/>
            <a:ext cx="1841092" cy="361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E9D06F-B74B-4CE1-A1D4-18EF73436AFE}"/>
              </a:ext>
            </a:extLst>
          </p:cNvPr>
          <p:cNvSpPr/>
          <p:nvPr/>
        </p:nvSpPr>
        <p:spPr>
          <a:xfrm>
            <a:off x="2347241" y="2303376"/>
            <a:ext cx="3366171" cy="287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76CB7D-A855-46BF-90AC-4E542B153BB9}"/>
              </a:ext>
            </a:extLst>
          </p:cNvPr>
          <p:cNvSpPr/>
          <p:nvPr/>
        </p:nvSpPr>
        <p:spPr>
          <a:xfrm>
            <a:off x="3091992" y="4597165"/>
            <a:ext cx="1783220" cy="285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7009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26" grpId="0" animBg="1"/>
      <p:bldP spid="11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876800"/>
            <a:ext cx="8938472" cy="820600"/>
          </a:xfrm>
        </p:spPr>
        <p:txBody>
          <a:bodyPr/>
          <a:lstStyle/>
          <a:p>
            <a:r>
              <a:rPr lang="en-US" noProof="1"/>
              <a:t>ExpressJS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noProof="1"/>
              <a:t>Web Framework for Node.JS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478560"/>
            <a:ext cx="6400800" cy="142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7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Web framework for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Node.JS</a:t>
            </a:r>
          </a:p>
          <a:p>
            <a:r>
              <a:rPr lang="en-US" noProof="1"/>
              <a:t>Handles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noProof="1"/>
              <a:t>,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US" noProof="1"/>
              <a:t> requests</a:t>
            </a:r>
          </a:p>
          <a:p>
            <a:r>
              <a:rPr lang="en-US" noProof="1"/>
              <a:t>Error handling (bad request, not found, unauthorized)</a:t>
            </a:r>
          </a:p>
          <a:p>
            <a:pPr marL="0" indent="0">
              <a:spcAft>
                <a:spcPts val="2400"/>
              </a:spcAft>
              <a:buNone/>
            </a:pPr>
            <a:endParaRPr lang="en-US" sz="3600" noProof="1"/>
          </a:p>
          <a:p>
            <a:r>
              <a:rPr lang="en-US" noProof="1"/>
              <a:t>Advanced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routing</a:t>
            </a:r>
            <a:r>
              <a:rPr lang="en-US" noProof="1"/>
              <a:t> (parameters and wildcards supported)</a:t>
            </a:r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noProof="1"/>
              <a:t>is ExpressJS?</a:t>
            </a:r>
          </a:p>
        </p:txBody>
      </p:sp>
      <p:pic>
        <p:nvPicPr>
          <p:cNvPr id="2050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23212" y="3276600"/>
            <a:ext cx="3871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expressjs cannot ge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8664" y="3276600"/>
            <a:ext cx="514719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t="1" b="9463"/>
          <a:stretch/>
        </p:blipFill>
        <p:spPr>
          <a:xfrm>
            <a:off x="455612" y="5886451"/>
            <a:ext cx="5276850" cy="336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216" y="5886450"/>
            <a:ext cx="5648325" cy="361950"/>
          </a:xfrm>
          <a:prstGeom prst="rect">
            <a:avLst/>
          </a:prstGeom>
        </p:spPr>
      </p:pic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2315816" y="5057489"/>
            <a:ext cx="1905000" cy="570152"/>
          </a:xfrm>
          <a:prstGeom prst="wedgeRoundRectCallout">
            <a:avLst>
              <a:gd name="adj1" fmla="val -39940"/>
              <a:gd name="adj2" fmla="val 821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Parameters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7847012" y="5009578"/>
            <a:ext cx="3151248" cy="605712"/>
          </a:xfrm>
          <a:prstGeom prst="wedgeRoundRectCallout">
            <a:avLst>
              <a:gd name="adj1" fmla="val -38700"/>
              <a:gd name="adj2" fmla="val 879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Wildcard (anything)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0" name="AutoShape 25"/>
          <p:cNvSpPr>
            <a:spLocks noChangeArrowheads="1"/>
          </p:cNvSpPr>
          <p:nvPr/>
        </p:nvSpPr>
        <p:spPr bwMode="auto">
          <a:xfrm>
            <a:off x="2315816" y="5057489"/>
            <a:ext cx="1905000" cy="570152"/>
          </a:xfrm>
          <a:prstGeom prst="wedgeRoundRectCallout">
            <a:avLst>
              <a:gd name="adj1" fmla="val 2727"/>
              <a:gd name="adj2" fmla="val 85738"/>
              <a:gd name="adj3" fmla="val 16667"/>
            </a:avLst>
          </a:prstGeom>
          <a:solidFill>
            <a:srgbClr val="663606"/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Parameters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6205261" y="3476625"/>
            <a:ext cx="685800" cy="4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582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9146</TotalTime>
  <Words>928</Words>
  <Application>Microsoft Office PowerPoint</Application>
  <PresentationFormat>Custom</PresentationFormat>
  <Paragraphs>180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JavaScript: ExpressJS Overview</vt:lpstr>
      <vt:lpstr>Table of Contents</vt:lpstr>
      <vt:lpstr>Have a Question?</vt:lpstr>
      <vt:lpstr>Node.JS</vt:lpstr>
      <vt:lpstr>Node.JS – What is it?</vt:lpstr>
      <vt:lpstr>Node.JS - Advantages</vt:lpstr>
      <vt:lpstr>Node.JS Example – Simple Web server</vt:lpstr>
      <vt:lpstr>ExpressJS</vt:lpstr>
      <vt:lpstr>What is ExpressJS?</vt:lpstr>
      <vt:lpstr>ExpressJS Routing</vt:lpstr>
      <vt:lpstr>MVC with ExpressJS</vt:lpstr>
      <vt:lpstr>Routes – routes.js</vt:lpstr>
      <vt:lpstr>Model – Mongoose</vt:lpstr>
      <vt:lpstr>View – Handlebars</vt:lpstr>
      <vt:lpstr>View – Handlebars (2)</vt:lpstr>
      <vt:lpstr>Controller – ExpressJS</vt:lpstr>
      <vt:lpstr>Problem: Simple Calculator Web Application</vt:lpstr>
      <vt:lpstr>Web application with ExpressJS</vt:lpstr>
      <vt:lpstr>Summary</vt:lpstr>
      <vt:lpstr>JavaScript: ExpressJS Overview</vt:lpstr>
      <vt:lpstr>License</vt:lpstr>
      <vt:lpstr>Trainings @ Software University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JavaScript: ExpressJS Overview</dc:title>
  <dc:subject>JavaScript, MVC, ExpressJS, Node.JS, Handlebars, programming, code, web development</dc:subject>
  <dc:creator>Software University Foundation</dc:creator>
  <cp:keywords>JavaScript, MVC, ExpressJS, Node.JS, Handlebars, programming, code, web development</cp:keywords>
  <dc:description>https://softuni.bg/courses/software-technologies</dc:description>
  <cp:lastModifiedBy>Vladimir Damyanovski</cp:lastModifiedBy>
  <cp:revision>353</cp:revision>
  <dcterms:created xsi:type="dcterms:W3CDTF">2014-01-02T17:00:34Z</dcterms:created>
  <dcterms:modified xsi:type="dcterms:W3CDTF">2017-07-26T10:33:49Z</dcterms:modified>
  <cp:category>JavaScript, MVC, ExpressJS, Node.JS, Handlebars, programming, code, 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