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394" r:id="rId3"/>
    <p:sldId id="395" r:id="rId4"/>
    <p:sldId id="540" r:id="rId5"/>
    <p:sldId id="589" r:id="rId6"/>
    <p:sldId id="570" r:id="rId7"/>
    <p:sldId id="617" r:id="rId8"/>
    <p:sldId id="618" r:id="rId9"/>
    <p:sldId id="591" r:id="rId10"/>
    <p:sldId id="592" r:id="rId11"/>
    <p:sldId id="594" r:id="rId12"/>
    <p:sldId id="595" r:id="rId13"/>
    <p:sldId id="597" r:id="rId14"/>
    <p:sldId id="596" r:id="rId15"/>
    <p:sldId id="598" r:id="rId16"/>
    <p:sldId id="599" r:id="rId17"/>
    <p:sldId id="613" r:id="rId18"/>
    <p:sldId id="614" r:id="rId19"/>
    <p:sldId id="600" r:id="rId20"/>
    <p:sldId id="611" r:id="rId21"/>
    <p:sldId id="612" r:id="rId22"/>
    <p:sldId id="601" r:id="rId23"/>
    <p:sldId id="608" r:id="rId24"/>
    <p:sldId id="615" r:id="rId25"/>
    <p:sldId id="616" r:id="rId26"/>
    <p:sldId id="607" r:id="rId27"/>
    <p:sldId id="421" r:id="rId28"/>
    <p:sldId id="588" r:id="rId29"/>
    <p:sldId id="352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A93A80-C3F8-4293-9F3D-8B7F15D74469}">
          <p14:sldIdLst>
            <p14:sldId id="394"/>
            <p14:sldId id="395"/>
            <p14:sldId id="540"/>
          </p14:sldIdLst>
        </p14:section>
        <p14:section name="C# - Basic Syntax" id="{3A1ED36B-600C-4292-A48B-8225656FA786}">
          <p14:sldIdLst>
            <p14:sldId id="589"/>
            <p14:sldId id="570"/>
            <p14:sldId id="617"/>
            <p14:sldId id="618"/>
          </p14:sldIdLst>
        </p14:section>
        <p14:section name="Declaring Variables" id="{D224B803-DAED-411D-8B9B-88CE5D07B2C1}">
          <p14:sldIdLst>
            <p14:sldId id="591"/>
            <p14:sldId id="592"/>
          </p14:sldIdLst>
        </p14:section>
        <p14:section name="Console I/O" id="{EE92E42C-47E1-4E43-ADAF-60CF910161DA}">
          <p14:sldIdLst>
            <p14:sldId id="594"/>
            <p14:sldId id="595"/>
            <p14:sldId id="597"/>
            <p14:sldId id="596"/>
            <p14:sldId id="598"/>
            <p14:sldId id="599"/>
            <p14:sldId id="613"/>
            <p14:sldId id="614"/>
            <p14:sldId id="600"/>
            <p14:sldId id="611"/>
            <p14:sldId id="612"/>
            <p14:sldId id="601"/>
            <p14:sldId id="608"/>
            <p14:sldId id="615"/>
            <p14:sldId id="616"/>
            <p14:sldId id="607"/>
          </p14:sldIdLst>
        </p14:section>
        <p14:section name="Conclusion" id="{BA2B6804-BD2D-49A3-A339-ED808B9E53C8}">
          <p14:sldIdLst>
            <p14:sldId id="421"/>
            <p14:sldId id="58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C6C0AA"/>
    <a:srgbClr val="F37D3B"/>
    <a:srgbClr val="FF6600"/>
    <a:srgbClr val="603A14"/>
    <a:srgbClr val="BAB398"/>
    <a:srgbClr val="ADA485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3899" autoAdjust="0"/>
  </p:normalViewPr>
  <p:slideViewPr>
    <p:cSldViewPr>
      <p:cViewPr varScale="1">
        <p:scale>
          <a:sx n="110" d="100"/>
          <a:sy n="110" d="100"/>
        </p:scale>
        <p:origin x="120" y="1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839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8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8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fragistic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096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  <a:r>
              <a:rPr lang="bg-BG" dirty="0"/>
              <a:t> – </a:t>
            </a:r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55313"/>
            <a:ext cx="8125251" cy="1332129"/>
          </a:xfrm>
        </p:spPr>
        <p:txBody>
          <a:bodyPr>
            <a:normAutofit/>
          </a:bodyPr>
          <a:lstStyle/>
          <a:p>
            <a:r>
              <a:rPr lang="en-US" noProof="1"/>
              <a:t>C# Basic Syntax, Visual Studio, Console Input /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429417"/>
            <a:ext cx="2606725" cy="2860712"/>
          </a:xfrm>
          <a:prstGeom prst="rect">
            <a:avLst/>
          </a:prstGeom>
        </p:spPr>
      </p:pic>
      <p:pic>
        <p:nvPicPr>
          <p:cNvPr id="2" name="Picture 4" descr="Image result for c#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700474"/>
            <a:ext cx="4629872" cy="2605075"/>
          </a:xfrm>
          <a:prstGeom prst="roundRect">
            <a:avLst>
              <a:gd name="adj" fmla="val 2087"/>
            </a:avLst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791200"/>
            <a:ext cx="9832319" cy="71903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0" y="1014150"/>
            <a:ext cx="5677705" cy="35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pPr>
              <a:lnSpc>
                <a:spcPct val="12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572000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5370368"/>
            <a:ext cx="2932357" cy="725632"/>
          </a:xfrm>
          <a:prstGeom prst="wedgeRoundRectCallout">
            <a:avLst>
              <a:gd name="adj1" fmla="val -75207"/>
              <a:gd name="adj2" fmla="val -69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Returns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99084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819400"/>
            <a:ext cx="108966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46271"/>
            <a:ext cx="109728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043926" y="4343400"/>
            <a:ext cx="2743200" cy="753612"/>
          </a:xfrm>
          <a:prstGeom prst="wedgeRoundRectCallout">
            <a:avLst>
              <a:gd name="adj1" fmla="val -76874"/>
              <a:gd name="adj2" fmla="val 7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Prints</a:t>
            </a:r>
            <a:r>
              <a:rPr lang="en-US" sz="3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616" y="3048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3934" b="27660"/>
          <a:stretch/>
        </p:blipFill>
        <p:spPr>
          <a:xfrm>
            <a:off x="8137015" y="3048000"/>
            <a:ext cx="3183601" cy="164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6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to print text with numbers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dirty="0"/>
              <a:t> placeholders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${variable}</a:t>
            </a:r>
            <a:r>
              <a:rPr lang="en-US" dirty="0"/>
              <a:t>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99793"/>
            <a:ext cx="109440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name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Gosho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", Age: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name,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119114" y="2617781"/>
            <a:ext cx="5504727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1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133600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8613" y="2984644"/>
            <a:ext cx="3618156" cy="1285799"/>
          </a:xfrm>
          <a:prstGeom prst="wedgeRoundRectCallout">
            <a:avLst>
              <a:gd name="adj1" fmla="val 65866"/>
              <a:gd name="adj2" fmla="val 151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3733799"/>
            <a:ext cx="3618156" cy="1285799"/>
          </a:xfrm>
          <a:prstGeom prst="wedgeRoundRectCallout">
            <a:avLst>
              <a:gd name="adj1" fmla="val 40282"/>
              <a:gd name="adj2" fmla="val 99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519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44498"/>
            <a:ext cx="11804822" cy="5570355"/>
          </a:xfrm>
        </p:spPr>
        <p:txBody>
          <a:bodyPr/>
          <a:lstStyle/>
          <a:p>
            <a:r>
              <a:rPr lang="en-US" dirty="0"/>
              <a:t>Write a C#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together. Print the sum like shown at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335980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57057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74503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830134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4066673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424113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5244795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548360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565806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29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127" y="1295400"/>
            <a:ext cx="11804822" cy="50812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Declaring Variables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Reading from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Printing to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453317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08012" y="2209800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43410" y="3844467"/>
            <a:ext cx="4223002" cy="1337133"/>
          </a:xfrm>
          <a:prstGeom prst="wedgeRoundRectCallout">
            <a:avLst>
              <a:gd name="adj1" fmla="val -72953"/>
              <a:gd name="adj2" fmla="val 70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109728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like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2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302211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276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412" y="1828800"/>
            <a:ext cx="109440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02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94854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Declare variables is C#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Read input from the console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string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3000" dirty="0"/>
              <a:t>Convert input to numbers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sz="3000" dirty="0"/>
              <a:t>, e.g.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int.Parse(str)</a:t>
            </a:r>
            <a:r>
              <a:rPr lang="en-US" sz="3000" dirty="0"/>
              <a:t>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double.Parse(str)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Print to the console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b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3200" dirty="0"/>
              <a:t>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concatenation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placeholders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noProof="1"/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string interpolation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$"text {variable}"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1600"/>
            <a:ext cx="3852804" cy="28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bg-BG" dirty="0"/>
              <a:t>–</a:t>
            </a:r>
            <a:r>
              <a:rPr lang="en-US" dirty="0"/>
              <a:t> Intro and Basic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3255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810258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19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637" y="57326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066800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7A4E0B-AFC7-4CB4-8AEA-B5E865F2E7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modern, flexible, general-purpose programming language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lvl="1"/>
            <a:r>
              <a:rPr lang="en-US" dirty="0"/>
              <a:t>Runs on .NET Framework / .NET Core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–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3352800"/>
            <a:ext cx="9451976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4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941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(VS) is powerful IDE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and other languages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8812" y="1585075"/>
            <a:ext cx="7405800" cy="4428406"/>
            <a:chOff x="3555100" y="1351621"/>
            <a:chExt cx="8153400" cy="48754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7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67783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37412" y="1151121"/>
            <a:ext cx="4681623" cy="5570355"/>
          </a:xfrm>
        </p:spPr>
        <p:txBody>
          <a:bodyPr/>
          <a:lstStyle/>
          <a:p>
            <a:r>
              <a:rPr lang="en-US" dirty="0"/>
              <a:t>Start the program from VS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Running the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7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3639295"/>
            <a:ext cx="5793963" cy="1867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0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9" t="-7779" r="-4929" b="-7779"/>
          <a:stretch/>
        </p:blipFill>
        <p:spPr bwMode="auto">
          <a:xfrm>
            <a:off x="3275012" y="1447800"/>
            <a:ext cx="5638800" cy="3395664"/>
          </a:xfrm>
          <a:prstGeom prst="roundRect">
            <a:avLst>
              <a:gd name="adj" fmla="val 1882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73522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 (use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 / var}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47640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3276600"/>
            <a:ext cx="5370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1307</Words>
  <Application>Microsoft Office PowerPoint</Application>
  <PresentationFormat>Custom</PresentationFormat>
  <Paragraphs>230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C# – Introduction</vt:lpstr>
      <vt:lpstr>Table of Contents</vt:lpstr>
      <vt:lpstr>Have a Question?</vt:lpstr>
      <vt:lpstr>Introduction and Basic Syntax</vt:lpstr>
      <vt:lpstr>C# – Introduction</vt:lpstr>
      <vt:lpstr>Using Visual Studio</vt:lpstr>
      <vt:lpstr>Writing Code and Running the Program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Using Placeholders</vt:lpstr>
      <vt:lpstr>Problem: Add Two Numbers</vt:lpstr>
      <vt:lpstr>Solution: Add Two Numbers</vt:lpstr>
      <vt:lpstr>Using String Interpolation</vt:lpstr>
      <vt:lpstr>Formatting Numbers in Placeholders</vt:lpstr>
      <vt:lpstr>Problem: Employee Data</vt:lpstr>
      <vt:lpstr>Solution: Employee Data</vt:lpstr>
      <vt:lpstr>C# Basic Syntax</vt:lpstr>
      <vt:lpstr>Summary</vt:lpstr>
      <vt:lpstr>C# – Intro and Basic Syntax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 and Basic Syntax</dc:title>
  <dc:subject>Programming Fundamentals Course</dc:subject>
  <dc:creator/>
  <cp:keywords>C#, programming, course, SoftUni, Software University</cp:keywords>
  <dc:description>Programming Fundamentals Extended Course @ SoftUni - https://softuni.bg/courses/programming-fundamentals</dc:description>
  <cp:lastModifiedBy/>
  <cp:revision>1</cp:revision>
  <dcterms:created xsi:type="dcterms:W3CDTF">2014-01-02T17:00:34Z</dcterms:created>
  <dcterms:modified xsi:type="dcterms:W3CDTF">2017-05-23T13:13:35Z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