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276" r:id="rId4"/>
    <p:sldId id="439" r:id="rId5"/>
    <p:sldId id="353" r:id="rId6"/>
    <p:sldId id="402" r:id="rId7"/>
    <p:sldId id="401" r:id="rId8"/>
    <p:sldId id="408" r:id="rId9"/>
    <p:sldId id="403" r:id="rId10"/>
    <p:sldId id="404" r:id="rId11"/>
    <p:sldId id="405" r:id="rId12"/>
    <p:sldId id="437" r:id="rId13"/>
    <p:sldId id="438" r:id="rId14"/>
    <p:sldId id="413" r:id="rId15"/>
    <p:sldId id="414" r:id="rId16"/>
    <p:sldId id="415" r:id="rId17"/>
    <p:sldId id="409" r:id="rId18"/>
    <p:sldId id="410" r:id="rId19"/>
    <p:sldId id="407" r:id="rId20"/>
    <p:sldId id="416" r:id="rId21"/>
    <p:sldId id="417" r:id="rId22"/>
    <p:sldId id="418" r:id="rId23"/>
    <p:sldId id="419" r:id="rId24"/>
    <p:sldId id="420" r:id="rId25"/>
    <p:sldId id="421" r:id="rId26"/>
    <p:sldId id="426" r:id="rId27"/>
    <p:sldId id="422" r:id="rId28"/>
    <p:sldId id="423" r:id="rId29"/>
    <p:sldId id="424" r:id="rId30"/>
    <p:sldId id="427" r:id="rId31"/>
    <p:sldId id="428" r:id="rId32"/>
    <p:sldId id="425" r:id="rId33"/>
    <p:sldId id="429" r:id="rId34"/>
    <p:sldId id="431" r:id="rId35"/>
    <p:sldId id="432" r:id="rId36"/>
    <p:sldId id="433" r:id="rId37"/>
    <p:sldId id="434" r:id="rId38"/>
    <p:sldId id="435" r:id="rId39"/>
    <p:sldId id="436" r:id="rId40"/>
    <p:sldId id="349" r:id="rId41"/>
    <p:sldId id="398" r:id="rId42"/>
    <p:sldId id="400" r:id="rId43"/>
    <p:sldId id="399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39"/>
          </p14:sldIdLst>
        </p14:section>
        <p14:section name="Comparison Operators" id="{BC4A3995-4CED-4320-A673-95328C9C809D}">
          <p14:sldIdLst>
            <p14:sldId id="353"/>
            <p14:sldId id="402"/>
            <p14:sldId id="401"/>
          </p14:sldIdLst>
        </p14:section>
        <p14:section name="The if-else Statements" id="{5E0C1F41-426A-41DC-A72D-3BEAA22B91F1}">
          <p14:sldIdLst>
            <p14:sldId id="408"/>
            <p14:sldId id="403"/>
            <p14:sldId id="404"/>
            <p14:sldId id="405"/>
            <p14:sldId id="437"/>
            <p14:sldId id="438"/>
          </p14:sldIdLst>
        </p14:section>
        <p14:section name="The switch-case Statements" id="{25B097D4-EAB6-4975-83DE-916CF240CD46}">
          <p14:sldIdLst>
            <p14:sldId id="413"/>
            <p14:sldId id="414"/>
            <p14:sldId id="415"/>
          </p14:sldIdLst>
        </p14:section>
        <p14:section name="Logical Operators" id="{39FFD2A6-3ECC-4BB6-A336-3C8A35F76299}">
          <p14:sldIdLst>
            <p14:sldId id="409"/>
            <p14:sldId id="410"/>
            <p14:sldId id="407"/>
            <p14:sldId id="416"/>
            <p14:sldId id="417"/>
            <p14:sldId id="418"/>
            <p14:sldId id="419"/>
          </p14:sldIdLst>
        </p14:section>
        <p14:section name="Loops" id="{6ADBDF73-E1E3-4218-B366-C659BA784C50}">
          <p14:sldIdLst>
            <p14:sldId id="420"/>
            <p14:sldId id="421"/>
          </p14:sldIdLst>
        </p14:section>
        <p14:section name="For-loops" id="{E7D500E3-B74C-488F-83EF-852A3F797F4F}">
          <p14:sldIdLst>
            <p14:sldId id="426"/>
            <p14:sldId id="422"/>
            <p14:sldId id="423"/>
            <p14:sldId id="424"/>
            <p14:sldId id="427"/>
          </p14:sldIdLst>
        </p14:section>
        <p14:section name="While loops" id="{A404AE21-088C-4394-829B-4831DB3819CE}">
          <p14:sldIdLst>
            <p14:sldId id="428"/>
            <p14:sldId id="425"/>
            <p14:sldId id="429"/>
          </p14:sldIdLst>
        </p14:section>
        <p14:section name="Do While Loop" id="{3A9B19E3-B505-468B-8C3D-AF6A81B54F3D}">
          <p14:sldIdLst>
            <p14:sldId id="431"/>
            <p14:sldId id="432"/>
            <p14:sldId id="433"/>
            <p14:sldId id="434"/>
            <p14:sldId id="435"/>
            <p14:sldId id="436"/>
          </p14:sldIdLst>
        </p14:section>
        <p14:section name="Conclusion" id="{10E03AB1-9AA8-4E86-9A64-D741901E50A2}">
          <p14:sldIdLst>
            <p14:sldId id="349"/>
            <p14:sldId id="398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40F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56" d="100"/>
          <a:sy n="56" d="100"/>
        </p:scale>
        <p:origin x="102" y="12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84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1611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71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0680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7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03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94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4916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840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918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451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3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908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dge.softuni.bg/Contests/563/CSharp-Conditional-Statements-and-Loops-Lab" TargetMode="Externa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fragistics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8212" y="609600"/>
            <a:ext cx="9281899" cy="1171552"/>
          </a:xfrm>
        </p:spPr>
        <p:txBody>
          <a:bodyPr>
            <a:normAutofit/>
          </a:bodyPr>
          <a:lstStyle/>
          <a:p>
            <a:r>
              <a:rPr lang="en-US" sz="4400" dirty="0"/>
              <a:t>C#: Conditional Statements and Loops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828800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Implementing Control-Flow Logic, Conditions and Loops in C#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66424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136323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582927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24089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37371" y="3873973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111902" y="3711402"/>
            <a:ext cx="161935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Conditions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and Loops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2078" y="4123458"/>
            <a:ext cx="1704654" cy="1719224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78" y="3980256"/>
            <a:ext cx="2423134" cy="2210417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US" sz="3200" dirty="0"/>
              <a:t> from the console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calculates</a:t>
            </a:r>
            <a:r>
              <a:rPr lang="en-US" sz="3200" dirty="0"/>
              <a:t> the time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000" dirty="0"/>
              <a:t>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minutes </a:t>
            </a:r>
            <a:r>
              <a:rPr lang="en-US" sz="3000" dirty="0"/>
              <a:t>come on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43865" y="3590512"/>
            <a:ext cx="135386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90431" y="3562928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20932" y="3569388"/>
            <a:ext cx="1316479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71315" y="53897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43865" y="5021999"/>
            <a:ext cx="135399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90431" y="4994415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20932" y="5000875"/>
            <a:ext cx="1316480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13:19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1223" y="62413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95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371600"/>
            <a:ext cx="102870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int.Parse(Console.ReadLine())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&gt; 59)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61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151121"/>
            <a:ext cx="10287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(hours &gt; 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&lt;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{0}:{1:D2}", hours, minutes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Console.WriteLine("{0}:{1}", hours, minutes);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7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82138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Switch-Case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675600"/>
            <a:ext cx="9832319" cy="719034"/>
          </a:xfrm>
        </p:spPr>
        <p:txBody>
          <a:bodyPr/>
          <a:lstStyle/>
          <a:p>
            <a:r>
              <a:rPr lang="en-US" dirty="0"/>
              <a:t>Simplified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20223" y="1468218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967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Works as sequence of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300" dirty="0"/>
              <a:t> statements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Example: read input a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3300" dirty="0"/>
              <a:t> and print its corresponding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sz="3300" dirty="0"/>
              <a:t>: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8411" y="2456872"/>
            <a:ext cx="1037760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month = int.Parse(Console.ReadLine());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(month)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Console.WriteLine("January");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Console.WriteLine("February");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other cases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12: Console.WriteLine("December");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3" y="6252889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94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18857" y="1006034"/>
            <a:ext cx="11804822" cy="1708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English</a:t>
            </a:r>
            <a:r>
              <a:rPr lang="en-US" sz="3200" dirty="0"/>
              <a:t> -&gt; England, USA;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Spanish</a:t>
            </a:r>
            <a:r>
              <a:rPr lang="en-US" sz="3200" dirty="0"/>
              <a:t> -&gt; Spain, Argentina, Mexico;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3200" dirty="0"/>
              <a:t> -&gt; unknown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894368" y="2246744"/>
            <a:ext cx="10453800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(country)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"USA":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"England": Console.WriteLine("English");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"Spain":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"Argentina":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"Mexico": Console.WriteLine("Spanish");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757" y="623441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03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06766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Logical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42510"/>
            <a:ext cx="9832319" cy="719034"/>
          </a:xfrm>
        </p:spPr>
        <p:txBody>
          <a:bodyPr/>
          <a:lstStyle/>
          <a:p>
            <a:r>
              <a:rPr lang="en-US" dirty="0"/>
              <a:t>Writing More Complex Conditions</a:t>
            </a:r>
          </a:p>
        </p:txBody>
      </p:sp>
      <p:pic>
        <p:nvPicPr>
          <p:cNvPr id="5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89" y="1385335"/>
            <a:ext cx="7894847" cy="305063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86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3810000"/>
            <a:ext cx="11804822" cy="28171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sz="3600" dirty="0"/>
              <a:t> conditions in one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sz="3600" dirty="0"/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boolean </a:t>
            </a:r>
            <a:r>
              <a:rPr lang="en-US" sz="3600" dirty="0"/>
              <a:t>value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compare boolean values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85161"/>
              </p:ext>
            </p:extLst>
          </p:nvPr>
        </p:nvGraphicFramePr>
        <p:xfrm>
          <a:off x="989012" y="1447800"/>
          <a:ext cx="102108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410560414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617255575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949283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Operator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Notation in C#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Example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8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NOT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3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AND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&amp;&amp;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&amp;&amp; false -&gt; false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OR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||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|| 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5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63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74625"/>
              </p:ext>
            </p:extLst>
          </p:nvPr>
        </p:nvGraphicFramePr>
        <p:xfrm>
          <a:off x="684212" y="2281383"/>
          <a:ext cx="10820400" cy="218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78323180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1053857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79340103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039281507"/>
                    </a:ext>
                  </a:extLst>
                </a:gridCol>
              </a:tblGrid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Day / Age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&lt;= age &lt;= 18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 &lt; age &lt;= 64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 &lt; age &lt;= 122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3537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419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Weekend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768400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Holiday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58569"/>
                  </a:ext>
                </a:extLst>
              </a:tr>
            </a:tbl>
          </a:graphicData>
        </a:graphic>
      </p:graphicFrame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056813"/>
            <a:ext cx="11804822" cy="1457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theatre has the following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ticket prices </a:t>
            </a:r>
            <a:r>
              <a:rPr lang="en-US" sz="3200" dirty="0"/>
              <a:t>according to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3200" dirty="0"/>
              <a:t> of the visitor and the type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If the age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 0 </a:t>
            </a:r>
            <a:r>
              <a:rPr lang="en-US" sz="3200" dirty="0"/>
              <a:t>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&gt; 122,</a:t>
            </a:r>
            <a:r>
              <a:rPr lang="en-US" sz="3200" dirty="0"/>
              <a:t> print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Error!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3200" dirty="0"/>
              <a:t>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03212" y="4553528"/>
            <a:ext cx="11263200" cy="60799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Write a program to calculate the price for a single customer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05734" y="52589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4195849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74575" y="5258360"/>
            <a:ext cx="766769" cy="9088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60074" y="525836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316649" y="5257800"/>
            <a:ext cx="1266442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Error!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821761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912813" y="626090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14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Console.ReadLine().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"weekday")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Add else statement for the other group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8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3266" y="990600"/>
            <a:ext cx="11804822" cy="5534402"/>
          </a:xfrm>
        </p:spPr>
        <p:txBody>
          <a:bodyPr>
            <a:noAutofit/>
          </a:bodyPr>
          <a:lstStyle/>
          <a:p>
            <a:pPr marL="446088" indent="-4460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3200" dirty="0"/>
              <a:t>Comparison Operators</a:t>
            </a:r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3200" dirty="0"/>
              <a:t>Conditional Statements in C#</a:t>
            </a:r>
          </a:p>
          <a:p>
            <a:pPr marL="761946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800" b="1" dirty="0"/>
              <a:t>-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Statements</a:t>
            </a:r>
          </a:p>
          <a:p>
            <a:pPr marL="761946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800" dirty="0"/>
              <a:t> Statement</a:t>
            </a:r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3200" dirty="0"/>
              <a:t>Logical Operators</a:t>
            </a:r>
            <a:endParaRPr lang="bg-BG" sz="3200" dirty="0"/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3200" dirty="0"/>
              <a:t>Loops in C#</a:t>
            </a:r>
          </a:p>
          <a:p>
            <a:pPr marL="761946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...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Loops</a:t>
            </a:r>
            <a:endParaRPr lang="en-US" sz="2800" b="1" dirty="0"/>
          </a:p>
          <a:p>
            <a:pPr marL="761946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b="1" dirty="0"/>
              <a:t> </a:t>
            </a:r>
            <a:r>
              <a:rPr lang="en-US" sz="2800" dirty="0"/>
              <a:t>Loops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555" y="1638368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94" y="4114800"/>
            <a:ext cx="1408805" cy="142084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94" y="1297575"/>
            <a:ext cx="1655033" cy="1607609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"weekend")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(age &gt; 18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64)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73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(3)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"holiday")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statements for the other cases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34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(4)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Console.WriteLine(price + "$");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Console.WriteLine("Error!");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0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4787717"/>
            <a:ext cx="10515600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6613" y="5636344"/>
            <a:ext cx="10515600" cy="719034"/>
          </a:xfrm>
        </p:spPr>
        <p:txBody>
          <a:bodyPr/>
          <a:lstStyle/>
          <a:p>
            <a:r>
              <a:rPr lang="en-US" dirty="0"/>
              <a:t>Repeating a Piece of Code Multiple Times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992" y="1408544"/>
            <a:ext cx="2998735" cy="2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736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control statement that repeats 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while a given condition returns true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we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of the above </a:t>
            </a:r>
            <a:r>
              <a:rPr lang="en-US" dirty="0"/>
              <a:t>types of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375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For-Loops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15560"/>
            <a:ext cx="9832319" cy="688256"/>
          </a:xfrm>
        </p:spPr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64774" y="1093806"/>
            <a:ext cx="4659276" cy="3801328"/>
            <a:chOff x="3764775" y="1056862"/>
            <a:chExt cx="4659276" cy="3801328"/>
          </a:xfrm>
        </p:grpSpPr>
        <p:pic>
          <p:nvPicPr>
            <p:cNvPr id="7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156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74812" y="4194661"/>
            <a:ext cx="60960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3200400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11224" y="5511266"/>
            <a:ext cx="3276600" cy="971655"/>
          </a:xfrm>
          <a:prstGeom prst="wedgeRoundRectCallout">
            <a:avLst>
              <a:gd name="adj1" fmla="val -41331"/>
              <a:gd name="adj2" fmla="val -1691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bracket is again at the 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16556" y="2104743"/>
            <a:ext cx="1981200" cy="735891"/>
          </a:xfrm>
          <a:prstGeom prst="wedgeRoundRectCallout">
            <a:avLst>
              <a:gd name="adj1" fmla="val 28904"/>
              <a:gd name="adj2" fmla="val 111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5664" y="2104743"/>
            <a:ext cx="1865948" cy="735890"/>
          </a:xfrm>
          <a:prstGeom prst="wedgeRoundRectCallout">
            <a:avLst>
              <a:gd name="adj1" fmla="val -18401"/>
              <a:gd name="adj2" fmla="val 113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48730" y="3602393"/>
            <a:ext cx="2057400" cy="735889"/>
          </a:xfrm>
          <a:prstGeom prst="wedgeRoundRectCallout">
            <a:avLst>
              <a:gd name="adj1" fmla="val -76915"/>
              <a:gd name="adj2" fmla="val 519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4612" y="5142344"/>
            <a:ext cx="2514600" cy="1042395"/>
          </a:xfrm>
          <a:prstGeom prst="wedgeRoundRectCallout">
            <a:avLst>
              <a:gd name="adj1" fmla="val -67610"/>
              <a:gd name="adj2" fmla="val -600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 at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iteration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54285" y="2303099"/>
            <a:ext cx="1865948" cy="735890"/>
          </a:xfrm>
          <a:prstGeom prst="wedgeRoundRectCallout">
            <a:avLst>
              <a:gd name="adj1" fmla="val -88195"/>
              <a:gd name="adj2" fmla="val 87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5190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7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05288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-loop"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en-US" sz="3600" dirty="0"/>
              <a:t>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1847924"/>
            <a:ext cx="10363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+=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4841273"/>
            <a:ext cx="6629400" cy="11318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54" y="4841272"/>
            <a:ext cx="3715230" cy="1131849"/>
          </a:xfrm>
          <a:prstGeom prst="rect">
            <a:avLst/>
          </a:prstGeom>
        </p:spPr>
      </p:pic>
      <p:sp>
        <p:nvSpPr>
          <p:cNvPr id="14" name="Right Arrow 12"/>
          <p:cNvSpPr/>
          <p:nvPr/>
        </p:nvSpPr>
        <p:spPr>
          <a:xfrm>
            <a:off x="7276668" y="5209731"/>
            <a:ext cx="533400" cy="39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055812" y="4617314"/>
            <a:ext cx="2660901" cy="538732"/>
          </a:xfrm>
          <a:prstGeom prst="wedgeRoundRectCallout">
            <a:avLst>
              <a:gd name="adj1" fmla="val -77907"/>
              <a:gd name="adj2" fmla="val 379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twice</a:t>
            </a:r>
            <a:endParaRPr lang="bg-BG" sz="2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5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67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139538"/>
            <a:ext cx="11585578" cy="6130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200" dirty="0"/>
              <a:t> numbers and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824443" y="3721929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06461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Sum: 25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ight Arrow 14"/>
          <p:cNvSpPr/>
          <p:nvPr/>
        </p:nvSpPr>
        <p:spPr>
          <a:xfrm>
            <a:off x="7200328" y="3729783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82346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en-US" sz="28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Sum: 9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167735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86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1234619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Console.WriteLine("{0}", 2 * i - 1);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2 * i - 1;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Console.WriteLine($"Sum:{sum}");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67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5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While-Loops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67960"/>
            <a:ext cx="9832319" cy="688256"/>
          </a:xfrm>
        </p:spPr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81892" y="417944"/>
            <a:ext cx="3171045" cy="4229258"/>
            <a:chOff x="5209367" y="381000"/>
            <a:chExt cx="3171045" cy="4229258"/>
          </a:xfrm>
        </p:grpSpPr>
        <p:sp>
          <p:nvSpPr>
            <p:cNvPr id="11" name="Rectangle 10"/>
            <p:cNvSpPr/>
            <p:nvPr/>
          </p:nvSpPr>
          <p:spPr>
            <a:xfrm>
              <a:off x="5209367" y="31908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352367" y="3810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Decision 12"/>
            <p:cNvSpPr/>
            <p:nvPr/>
          </p:nvSpPr>
          <p:spPr>
            <a:xfrm>
              <a:off x="5209367" y="9610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352367" y="22860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53979" y="1488274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6799" y="3398236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5411" y="2514600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952" y="122014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cxnSp>
          <p:nvCxnSpPr>
            <p:cNvPr id="10" name="Elbow Connector 23"/>
            <p:cNvCxnSpPr/>
            <p:nvPr/>
          </p:nvCxnSpPr>
          <p:spPr>
            <a:xfrm rot="16200000" flipH="1">
              <a:off x="6457781" y="26876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17"/>
            <p:cNvCxnSpPr/>
            <p:nvPr/>
          </p:nvCxnSpPr>
          <p:spPr>
            <a:xfrm rot="5400000" flipH="1">
              <a:off x="4599767" y="23651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150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Executes commands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dirty="0"/>
              <a:t> the condition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true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67830"/>
            <a:ext cx="103632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&lt;= 10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n++;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70612" y="3522276"/>
            <a:ext cx="2211204" cy="712442"/>
          </a:xfrm>
          <a:prstGeom prst="wedgeRoundRectCallout">
            <a:avLst>
              <a:gd name="adj1" fmla="val -91162"/>
              <a:gd name="adj2" fmla="val 84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788709" y="2780125"/>
            <a:ext cx="1828800" cy="695444"/>
          </a:xfrm>
          <a:prstGeom prst="wedgeRoundRectCallout">
            <a:avLst>
              <a:gd name="adj1" fmla="val -81415"/>
              <a:gd name="adj2" fmla="val 73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36363" y="2095108"/>
            <a:ext cx="2116206" cy="703660"/>
          </a:xfrm>
          <a:prstGeom prst="wedgeRoundRectCallout">
            <a:avLst>
              <a:gd name="adj1" fmla="val 25825"/>
              <a:gd name="adj2" fmla="val 1035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4109" y="4690549"/>
            <a:ext cx="4343400" cy="106680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54454" y="5416984"/>
            <a:ext cx="3729855" cy="686832"/>
          </a:xfrm>
          <a:prstGeom prst="wedgeRoundRectCallout">
            <a:avLst>
              <a:gd name="adj1" fmla="val -66323"/>
              <a:gd name="adj2" fmla="val -391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965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3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029856"/>
            <a:ext cx="11585578" cy="695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Print a table holding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number*1, number*2, …, number*10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8978" y="1838787"/>
            <a:ext cx="8377234" cy="4253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(times &lt;= 10)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701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94812" y="2306607"/>
            <a:ext cx="213201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 =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2 =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3 =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4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5 = 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6 =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7 = 21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8 = 24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9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10 = 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9150" y="1844942"/>
            <a:ext cx="2137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6" name="Arrow: Curved Left 5"/>
          <p:cNvSpPr/>
          <p:nvPr/>
        </p:nvSpPr>
        <p:spPr>
          <a:xfrm>
            <a:off x="11490161" y="2039907"/>
            <a:ext cx="3192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5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137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Do…While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23115"/>
            <a:ext cx="10815551" cy="719034"/>
          </a:xfrm>
        </p:spPr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2468" y="575424"/>
            <a:ext cx="4134550" cy="4013708"/>
            <a:chOff x="4093462" y="609600"/>
            <a:chExt cx="4134550" cy="401370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018212" y="6096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875212" y="3034134"/>
              <a:ext cx="2286000" cy="1589174"/>
              <a:chOff x="4875212" y="3186534"/>
              <a:chExt cx="2286000" cy="1589174"/>
            </a:xfrm>
          </p:grpSpPr>
          <p:sp>
            <p:nvSpPr>
              <p:cNvPr id="30" name="Flowchart: Decision 29"/>
              <p:cNvSpPr/>
              <p:nvPr/>
            </p:nvSpPr>
            <p:spPr>
              <a:xfrm>
                <a:off x="4875212" y="3186534"/>
                <a:ext cx="2286000" cy="158917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29586" y="3694221"/>
                <a:ext cx="1596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condition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75212" y="1219200"/>
              <a:ext cx="2286000" cy="926910"/>
              <a:chOff x="2586252" y="1101100"/>
              <a:chExt cx="2286000" cy="92691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86252" y="1101100"/>
                <a:ext cx="2286000" cy="92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21857" y="1309897"/>
                <a:ext cx="18147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commands</a:t>
                </a:r>
              </a:p>
            </p:txBody>
          </p:sp>
        </p:grpSp>
        <p:cxnSp>
          <p:nvCxnSpPr>
            <p:cNvPr id="35" name="Elbow Connector 17"/>
            <p:cNvCxnSpPr>
              <a:endCxn id="33" idx="1"/>
            </p:cNvCxnSpPr>
            <p:nvPr/>
          </p:nvCxnSpPr>
          <p:spPr>
            <a:xfrm rot="16200000" flipV="1">
              <a:off x="3950677" y="2607191"/>
              <a:ext cx="2158041" cy="308969"/>
            </a:xfrm>
            <a:prstGeom prst="bentConnector4">
              <a:avLst>
                <a:gd name="adj1" fmla="val 52"/>
                <a:gd name="adj2" fmla="val 394847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54606" y="330907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93462" y="330907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cxnSp>
          <p:nvCxnSpPr>
            <p:cNvPr id="38" name="Elbow Connector 23"/>
            <p:cNvCxnSpPr/>
            <p:nvPr/>
          </p:nvCxnSpPr>
          <p:spPr>
            <a:xfrm>
              <a:off x="7008812" y="3828721"/>
              <a:ext cx="1219200" cy="585956"/>
            </a:xfrm>
            <a:prstGeom prst="bentConnector3">
              <a:avLst>
                <a:gd name="adj1" fmla="val 100374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endCxn id="30" idx="0"/>
            </p:cNvCxnSpPr>
            <p:nvPr/>
          </p:nvCxnSpPr>
          <p:spPr>
            <a:xfrm>
              <a:off x="6018212" y="2146110"/>
              <a:ext cx="0" cy="8880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477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loop</a:t>
            </a:r>
            <a:r>
              <a:rPr lang="en-US" dirty="0"/>
              <a:t>,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executes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least once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556" y="2371609"/>
            <a:ext cx="103632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i++;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95304" y="3334718"/>
            <a:ext cx="1981200" cy="666938"/>
          </a:xfrm>
          <a:prstGeom prst="wedgeRoundRectCallout">
            <a:avLst>
              <a:gd name="adj1" fmla="val -75644"/>
              <a:gd name="adj2" fmla="val 472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94158" y="5668356"/>
            <a:ext cx="1799145" cy="604352"/>
          </a:xfrm>
          <a:prstGeom prst="wedgeRoundRectCallout">
            <a:avLst>
              <a:gd name="adj1" fmla="val -69963"/>
              <a:gd name="adj2" fmla="val -651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15525" y="2094344"/>
            <a:ext cx="2086455" cy="612576"/>
          </a:xfrm>
          <a:prstGeom prst="wedgeRoundRectCallout">
            <a:avLst>
              <a:gd name="adj1" fmla="val -77209"/>
              <a:gd name="adj2" fmla="val 392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1230" y="3780321"/>
            <a:ext cx="4265857" cy="99059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39853" y="4393588"/>
            <a:ext cx="3728663" cy="660919"/>
          </a:xfrm>
          <a:prstGeom prst="wedgeRoundRectCallout">
            <a:avLst>
              <a:gd name="adj1" fmla="val -72918"/>
              <a:gd name="adj2" fmla="val -27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177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1305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Upgrade your program and take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 times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result at least for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/>
              <a:t> calculation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9634" y="2426522"/>
            <a:ext cx="10366378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X {times} = 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* times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 &lt;= 10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6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Number. The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Keyword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990600"/>
            <a:ext cx="11804822" cy="5730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keyword exits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innermost</a:t>
            </a:r>
            <a:r>
              <a:rPr lang="en-US" sz="3200" dirty="0"/>
              <a:t> loop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Take as an input</a:t>
            </a:r>
            <a:r>
              <a:rPr lang="bg-BG" sz="3200" dirty="0"/>
              <a:t> </a:t>
            </a:r>
            <a:r>
              <a:rPr lang="en-US" sz="3200" dirty="0"/>
              <a:t>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 number </a:t>
            </a:r>
            <a:r>
              <a:rPr lang="en-US" sz="3200" dirty="0"/>
              <a:t>and print its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absolute value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the number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, print 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Please write an odd number.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412" y="2915935"/>
            <a:ext cx="106680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Math.Abs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% 2 == 1)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Print an error message and read another 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665084" y="4255477"/>
            <a:ext cx="3619927" cy="593615"/>
          </a:xfrm>
          <a:prstGeom prst="wedgeRoundRectCallout">
            <a:avLst>
              <a:gd name="adj1" fmla="val -101517"/>
              <a:gd name="adj2" fmla="val 37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exits the loop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5" name="Arrow: U-Turn 34"/>
          <p:cNvSpPr/>
          <p:nvPr/>
        </p:nvSpPr>
        <p:spPr>
          <a:xfrm rot="5400000" flipV="1">
            <a:off x="124562" y="4797237"/>
            <a:ext cx="1445547" cy="1225870"/>
          </a:xfrm>
          <a:prstGeom prst="uturnArrow">
            <a:avLst>
              <a:gd name="adj1" fmla="val 11364"/>
              <a:gd name="adj2" fmla="val 14798"/>
              <a:gd name="adj3" fmla="val 17834"/>
              <a:gd name="adj4" fmla="val 43750"/>
              <a:gd name="adj5" fmla="val 38370"/>
            </a:avLst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9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35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with Try-Catch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066801"/>
            <a:ext cx="11804822" cy="55784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C# we can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catch errors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handle them </a:t>
            </a:r>
            <a:r>
              <a:rPr lang="en-US" sz="3200" dirty="0"/>
              <a:t>using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custom logic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Write a program to read input from the console and prints its type</a:t>
            </a:r>
            <a:endParaRPr lang="it-IT" sz="3000" noProof="1"/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is a number.</a:t>
            </a:r>
            <a:r>
              <a:rPr lang="it-IT" sz="3000" noProof="1"/>
              <a:t>"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3000" noProof="1"/>
              <a:t>if it’s a number</a:t>
            </a:r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</a:rPr>
              <a:t>Invalid input!</a:t>
            </a:r>
            <a:r>
              <a:rPr lang="it-IT" sz="3000" noProof="1"/>
              <a:t>" otherwise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4213" y="4077067"/>
            <a:ext cx="480054" cy="5404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370012" y="4158232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44621" y="4077068"/>
            <a:ext cx="3272834" cy="5711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It is a number.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475412" y="4077067"/>
            <a:ext cx="107576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five</a:t>
            </a:r>
            <a:endParaRPr lang="it-IT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493796" y="4077066"/>
            <a:ext cx="292021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Invalid input!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718301" y="4173559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23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14" grpId="0" animBg="1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Checker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5110" y="1151121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 is a number.");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(NumberFormatException)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 input!");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599940" y="3380743"/>
            <a:ext cx="2667000" cy="685389"/>
          </a:xfrm>
          <a:prstGeom prst="wedgeRoundRectCallout">
            <a:avLst>
              <a:gd name="adj1" fmla="val -77235"/>
              <a:gd name="adj2" fmla="val 42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9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494800" cy="557035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If-statements</a:t>
            </a:r>
            <a:r>
              <a:rPr lang="en-US" sz="3200" dirty="0"/>
              <a:t> in C# are like in Java, JS, C++, …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sz="3200" dirty="0"/>
              <a:t> in C# are like in Java, JS, C++, …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bracket</a:t>
            </a:r>
            <a:r>
              <a:rPr lang="en-US" sz="3200" dirty="0"/>
              <a:t> in C# is stays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30000"/>
              </a:lnSpc>
            </a:pPr>
            <a:r>
              <a:rPr lang="en-US" sz="3200" dirty="0"/>
              <a:t>The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keyword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exits</a:t>
            </a:r>
            <a:r>
              <a:rPr lang="en-US" sz="3200" dirty="0"/>
              <a:t> the innermost loop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are runtime errors</a:t>
            </a:r>
          </a:p>
          <a:p>
            <a:pPr lvl="1">
              <a:lnSpc>
                <a:spcPct val="13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en-US" sz="3000" dirty="0"/>
              <a:t>-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sz="3000" dirty="0"/>
              <a:t> statement catches exceptions and executes custom logic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46" y="1977910"/>
            <a:ext cx="3577656" cy="26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42" y="4218885"/>
            <a:ext cx="1136576" cy="114629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56" y="5014850"/>
            <a:ext cx="1268726" cy="115735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33258" y="1034973"/>
            <a:ext cx="8722309" cy="4307387"/>
          </a:xfrm>
          <a:prstGeom prst="roundRect">
            <a:avLst>
              <a:gd name="adj" fmla="val 38546"/>
            </a:avLst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5473517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Comparison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35" y="2079709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C#: Conditional Statements and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0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75200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57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1026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2870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250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450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14" y="53003"/>
            <a:ext cx="9690396" cy="1110780"/>
          </a:xfrm>
        </p:spPr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Values can be compared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like in any other language: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11224" y="201350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08282" y="2289609"/>
            <a:ext cx="3662730" cy="640708"/>
          </a:xfrm>
          <a:prstGeom prst="wedgeRoundRectCallout">
            <a:avLst>
              <a:gd name="adj1" fmla="val -64419"/>
              <a:gd name="adj2" fmla="val 60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56417" y="3044361"/>
            <a:ext cx="2504715" cy="1088840"/>
          </a:xfrm>
          <a:prstGeom prst="wedgeRoundRectCallout">
            <a:avLst>
              <a:gd name="adj1" fmla="val -76559"/>
              <a:gd name="adj2" fmla="val 14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56417" y="4357220"/>
            <a:ext cx="2504715" cy="1251411"/>
          </a:xfrm>
          <a:prstGeom prst="wedgeRoundRectCallout">
            <a:avLst>
              <a:gd name="adj1" fmla="val -75606"/>
              <a:gd name="adj2" fmla="val 137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or 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765579" y="5857617"/>
            <a:ext cx="3548135" cy="578882"/>
          </a:xfrm>
          <a:prstGeom prst="wedgeRoundRectCallout">
            <a:avLst>
              <a:gd name="adj1" fmla="val -66537"/>
              <a:gd name="adj2" fmla="val -62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308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54993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if-else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749488"/>
            <a:ext cx="9832319" cy="688256"/>
          </a:xfrm>
        </p:spPr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48" y="990600"/>
            <a:ext cx="2085330" cy="3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conditional statement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for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take 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a grade and 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/>
              <a:t> the student passed the exam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grade &gt;= 3.00</a:t>
            </a:r>
            <a:r>
              <a:rPr lang="en-US" dirty="0"/>
              <a:t>):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3713820"/>
            <a:ext cx="10972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94952" y="4535133"/>
            <a:ext cx="4204860" cy="1198339"/>
          </a:xfrm>
          <a:prstGeom prst="wedgeRoundRectCallout">
            <a:avLst>
              <a:gd name="adj1" fmla="val -189895"/>
              <a:gd name="adj2" fmla="val -151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C# 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bracket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stays on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2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Executes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 branch </a:t>
            </a:r>
            <a:r>
              <a:rPr lang="en-US" sz="3200" dirty="0"/>
              <a:t>if the condition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</a:t>
            </a:r>
            <a:r>
              <a:rPr lang="en-US" sz="3200" dirty="0"/>
              <a:t>, if it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Failed!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", if the</a:t>
            </a:r>
            <a:r>
              <a:rPr lang="en-US" sz="3200" dirty="0"/>
              <a:t> mark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lower than 3.00</a:t>
            </a:r>
            <a:r>
              <a:rPr lang="en-US" sz="3200" dirty="0"/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49323" y="2886685"/>
            <a:ext cx="10287000" cy="32855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07684" y="4343400"/>
            <a:ext cx="5867400" cy="671149"/>
          </a:xfrm>
          <a:prstGeom prst="wedgeRoundRectCallout">
            <a:avLst>
              <a:gd name="adj1" fmla="val -61024"/>
              <a:gd name="adj2" fmla="val 16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stays on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63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1239</TotalTime>
  <Words>2930</Words>
  <Application>Microsoft Office PowerPoint</Application>
  <PresentationFormat>Custom</PresentationFormat>
  <Paragraphs>536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C#: Conditional Statements and Loops</vt:lpstr>
      <vt:lpstr>Table of Contents</vt:lpstr>
      <vt:lpstr>Have a Question?</vt:lpstr>
      <vt:lpstr>Comparison Operators</vt:lpstr>
      <vt:lpstr>Comparing Numbers</vt:lpstr>
      <vt:lpstr>Comparison Operators</vt:lpstr>
      <vt:lpstr>The if-else Statements</vt:lpstr>
      <vt:lpstr>The if Statement</vt:lpstr>
      <vt:lpstr>The if-else Statement</vt:lpstr>
      <vt:lpstr>Problem: I Will be Back in 30 Minutes</vt:lpstr>
      <vt:lpstr>Solution: I Will be Back in 30 Minutes</vt:lpstr>
      <vt:lpstr>Solution: I Will be Back in 30 Minutes (2)</vt:lpstr>
      <vt:lpstr>The Switch-Case Statement</vt:lpstr>
      <vt:lpstr>The switch-case Statement</vt:lpstr>
      <vt:lpstr>Problem: Foreign Languages</vt:lpstr>
      <vt:lpstr>Logical Operators</vt:lpstr>
      <vt:lpstr>Logical Operators</vt:lpstr>
      <vt:lpstr>Problem: Theatre Promotions</vt:lpstr>
      <vt:lpstr>Solution: Theatre Promotion</vt:lpstr>
      <vt:lpstr>Solution: Theatre Promotion (2)</vt:lpstr>
      <vt:lpstr>Solution: Theatre Promotion (3)</vt:lpstr>
      <vt:lpstr>Solution: Theatre Promotion (4)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While-Loops</vt:lpstr>
      <vt:lpstr>While Loops</vt:lpstr>
      <vt:lpstr>Problem: Multiplication Table</vt:lpstr>
      <vt:lpstr>Do…While Loop</vt:lpstr>
      <vt:lpstr>Do ... While Loop</vt:lpstr>
      <vt:lpstr>Problem: Multiplication Table 2.0</vt:lpstr>
      <vt:lpstr>Problem: Odd Number. The break Keyword</vt:lpstr>
      <vt:lpstr>Handling Errors with Try-Catch</vt:lpstr>
      <vt:lpstr>Solution: Number Checker</vt:lpstr>
      <vt:lpstr>Summary</vt:lpstr>
      <vt:lpstr>C#: Conditional Statements and Loops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Conditonal Statements and Loops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http://softuni.org</dc:description>
  <cp:lastModifiedBy>Kalin Primov</cp:lastModifiedBy>
  <cp:revision>258</cp:revision>
  <dcterms:created xsi:type="dcterms:W3CDTF">2014-01-02T17:00:34Z</dcterms:created>
  <dcterms:modified xsi:type="dcterms:W3CDTF">2017-05-27T21:17:17Z</dcterms:modified>
  <cp:category>programming;computer programming;software development, programmin 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