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394" r:id="rId3"/>
    <p:sldId id="395" r:id="rId4"/>
    <p:sldId id="493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05" r:id="rId29"/>
    <p:sldId id="506" r:id="rId30"/>
    <p:sldId id="539" r:id="rId31"/>
    <p:sldId id="421" r:id="rId32"/>
    <p:sldId id="540" r:id="rId33"/>
    <p:sldId id="352" r:id="rId34"/>
    <p:sldId id="393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8B05E76-11F2-40A0-AF6D-077BF4B71625}">
          <p14:sldIdLst>
            <p14:sldId id="394"/>
            <p14:sldId id="395"/>
            <p14:sldId id="493"/>
          </p14:sldIdLst>
        </p14:section>
        <p14:section name="Value vs Reference Types" id="{1B04B8FD-7AAE-4CDB-818B-FA872476718C}">
          <p14:sldIdLst>
            <p14:sldId id="516"/>
            <p14:sldId id="517"/>
            <p14:sldId id="518"/>
            <p14:sldId id="519"/>
            <p14:sldId id="520"/>
            <p14:sldId id="521"/>
          </p14:sldIdLst>
        </p14:section>
        <p14:section name="Arrays" id="{92F5140D-DC85-48B5-AE23-5DE6DAE7146E}">
          <p14:sldIdLst>
            <p14:sldId id="522"/>
            <p14:sldId id="523"/>
            <p14:sldId id="524"/>
            <p14:sldId id="525"/>
            <p14:sldId id="526"/>
            <p14:sldId id="527"/>
          </p14:sldIdLst>
        </p14:section>
        <p14:section name="Reading and Printing Arrays" id="{B11AF4EE-680A-4EAF-B4DD-13087567C506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05"/>
            <p14:sldId id="506"/>
            <p14:sldId id="539"/>
          </p14:sldIdLst>
        </p14:section>
        <p14:section name="Conclusion" id="{C4832D92-65D1-41A2-9F77-C280367FA1D1}">
          <p14:sldIdLst>
            <p14:sldId id="421"/>
            <p14:sldId id="540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80" autoAdjust="0"/>
    <p:restoredTop sz="94595" autoAdjust="0"/>
  </p:normalViewPr>
  <p:slideViewPr>
    <p:cSldViewPr>
      <p:cViewPr varScale="1">
        <p:scale>
          <a:sx n="54" d="100"/>
          <a:sy n="54" d="100"/>
        </p:scale>
        <p:origin x="114" y="12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650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9622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20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04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2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04723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22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189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udge.softuni.bg/Contests/Practice/Index/384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4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4#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4#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#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4#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4#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fragistics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fft1t3c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Simple Array Processing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78326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90293" y="3862749"/>
            <a:ext cx="103444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Arrays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072" y="3657600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749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cannot be resized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rgbClr val="FFFFFF"/>
                </a:solidFill>
                <a:latin typeface="+mn-lt"/>
              </a:rPr>
              <a:t>of 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8382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7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59908" y="643332"/>
            <a:ext cx="2739091" cy="1145878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61956" y="2106304"/>
            <a:ext cx="3102600" cy="1345366"/>
          </a:xfrm>
          <a:prstGeom prst="wedgeRoundRectCallout">
            <a:avLst>
              <a:gd name="adj1" fmla="val -69957"/>
              <a:gd name="adj2" fmla="val 53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466016" y="4377735"/>
            <a:ext cx="4038596" cy="997209"/>
          </a:xfrm>
          <a:prstGeom prst="wedgeRoundRectCallout">
            <a:avLst>
              <a:gd name="adj1" fmla="val -61431"/>
              <a:gd name="adj2" fmla="val 599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index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6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Days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96879"/>
            <a:ext cx="4038600" cy="44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554685" y="1896879"/>
          <a:ext cx="4492727" cy="4483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347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36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56177" y="394832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214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 of integers and calculate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Array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https://judge.softuni.bg/Contests/Practice/Index/384#0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41379"/>
          <a:stretch/>
        </p:blipFill>
        <p:spPr>
          <a:xfrm>
            <a:off x="2532949" y="2110157"/>
            <a:ext cx="7122926" cy="36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00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Array Elements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3" y="1171886"/>
            <a:ext cx="10515598" cy="4619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var numberOfElements = int.Parse(Console.ReadLine());</a:t>
            </a:r>
          </a:p>
          <a:p>
            <a:r>
              <a:rPr lang="en-US" sz="2600" dirty="0"/>
              <a:t>var array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int[numberOfElements]</a:t>
            </a:r>
            <a:r>
              <a:rPr lang="en-US" sz="2600" dirty="0"/>
              <a:t>;</a:t>
            </a:r>
          </a:p>
          <a:p>
            <a:endParaRPr lang="en-US" sz="2600" dirty="0"/>
          </a:p>
          <a:p>
            <a:r>
              <a:rPr lang="en-US" sz="2600" dirty="0"/>
              <a:t>for (int i = 0; i &lt; array.Length; i++)</a:t>
            </a:r>
          </a:p>
          <a:p>
            <a:r>
              <a:rPr lang="en-US" sz="2600" dirty="0"/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array[i]</a:t>
            </a:r>
            <a:r>
              <a:rPr lang="en-US" sz="2600" dirty="0"/>
              <a:t> = int.Parse(Console.ReadLine());</a:t>
            </a:r>
          </a:p>
          <a:p>
            <a:endParaRPr lang="en-US" sz="2600" dirty="0"/>
          </a:p>
          <a:p>
            <a:r>
              <a:rPr lang="en-US" sz="2600" dirty="0"/>
              <a:t>var sum = 0;</a:t>
            </a:r>
          </a:p>
          <a:p>
            <a:r>
              <a:rPr lang="en-US" sz="2600" dirty="0"/>
              <a:t>for (int i = 0; i &lt; array.Length; i++)</a:t>
            </a:r>
          </a:p>
          <a:p>
            <a:r>
              <a:rPr lang="en-US" sz="2600" dirty="0"/>
              <a:t>  sum +=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array[i]</a:t>
            </a:r>
            <a:r>
              <a:rPr lang="en-US" sz="2600" dirty="0"/>
              <a:t>;</a:t>
            </a:r>
          </a:p>
          <a:p>
            <a:endParaRPr lang="en-US" sz="2600" dirty="0"/>
          </a:p>
          <a:p>
            <a:r>
              <a:rPr lang="en-US" sz="2600" dirty="0"/>
              <a:t>Console.WriteLine(sum);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8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and Printing Arrays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  <a:r>
              <a:rPr lang="en-US" b="1" noProof="1">
                <a:latin typeface="+mj-lt"/>
              </a:rPr>
              <a:t> and </a:t>
            </a:r>
            <a:r>
              <a:rPr lang="en-US" b="1" noProof="1">
                <a:latin typeface="Consolas" panose="020B0609020204030204" pitchFamily="49" charset="0"/>
              </a:rPr>
              <a:t>for</a:t>
            </a:r>
            <a:r>
              <a:rPr lang="en-US" b="1" noProof="1">
                <a:latin typeface="+mj-lt"/>
              </a:rPr>
              <a:t> loops</a:t>
            </a:r>
            <a:endParaRPr lang="en-US" b="1" noProof="1">
              <a:latin typeface="Consolas" panose="020B0609020204030204" pitchFamily="49" charset="0"/>
            </a:endParaRP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0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 from the console: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6895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Arrays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17560" y="2667000"/>
            <a:ext cx="10458452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862107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47012" y="2211657"/>
            <a:ext cx="3933811" cy="1598343"/>
          </a:xfrm>
          <a:prstGeom prst="wedgeRoundRectCallout">
            <a:avLst>
              <a:gd name="adj1" fmla="val -81725"/>
              <a:gd name="adj2" fmla="val 363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space and produces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</p:spTree>
    <p:extLst>
      <p:ext uri="{BB962C8B-B14F-4D97-AF65-F5344CB8AC3E}">
        <p14:creationId xmlns:p14="http://schemas.microsoft.com/office/powerpoint/2010/main" val="347052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print all array elements,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can be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82640" y="3261411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15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Defining, Initializing and Processing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Value vs Reference Types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Reading and Printing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1903152"/>
            <a:ext cx="3429000" cy="44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real numbers</a:t>
            </a:r>
            <a:r>
              <a:rPr lang="en-US" sz="3200" dirty="0"/>
              <a:t> (space separated values) and a real number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200" dirty="0"/>
              <a:t>Multiply all array elements by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the multiplied elements (on a single line, space separated):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an Array of Doubles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https://judge.softuni.bg/Contests/Practice/Index/384#1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246312" y="3810000"/>
            <a:ext cx="7696200" cy="954107"/>
            <a:chOff x="608012" y="3886200"/>
            <a:chExt cx="7696200" cy="95410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08012" y="3886200"/>
              <a:ext cx="3505200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1.2 3.0 12.3 4.56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775214" y="3886201"/>
              <a:ext cx="3528998" cy="9541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4.8 12 49.2 18.24</a:t>
              </a:r>
              <a:endPara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4264024" y="4254797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44724" y="4953000"/>
            <a:ext cx="7696200" cy="954107"/>
            <a:chOff x="608012" y="3886200"/>
            <a:chExt cx="7696200" cy="954107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08012" y="3886200"/>
              <a:ext cx="3505200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6.0 8.8 1.2 -9.6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0.5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775214" y="3886201"/>
              <a:ext cx="3528998" cy="9541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3 4.4 0.6 -4.8</a:t>
              </a:r>
              <a:endPara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4264024" y="4254797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5670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Multiply an Array of Doubles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https://judge.softuni.bg/Contests/Practice/Index/384#1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31812" y="960916"/>
            <a:ext cx="1120140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stringArr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double[stringArr.Length]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arr[i] = double.Parse(stringArr[i]);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 = double.Parse(Console.ReadLine());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Console.Write(arr[i] + " 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326683" y="1652572"/>
            <a:ext cx="3210432" cy="948872"/>
          </a:xfrm>
          <a:prstGeom prst="wedgeRoundRectCallout">
            <a:avLst>
              <a:gd name="adj1" fmla="val -41850"/>
              <a:gd name="adj2" fmla="val -880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the input string by space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306621" y="2920471"/>
            <a:ext cx="3026871" cy="883715"/>
          </a:xfrm>
          <a:prstGeom prst="wedgeRoundRectCallout">
            <a:avLst>
              <a:gd name="adj1" fmla="val -71587"/>
              <a:gd name="adj2" fmla="val -532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strings to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4494212" y="4211782"/>
            <a:ext cx="3276600" cy="850566"/>
          </a:xfrm>
          <a:prstGeom prst="wedgeRoundRectCallout">
            <a:avLst>
              <a:gd name="adj1" fmla="val -77153"/>
              <a:gd name="adj2" fmla="val -207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multiply array elements by p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47012" y="4953000"/>
            <a:ext cx="3276600" cy="793660"/>
          </a:xfrm>
          <a:prstGeom prst="wedgeRoundRectCallout">
            <a:avLst>
              <a:gd name="adj1" fmla="val -94066"/>
              <a:gd name="adj2" fmla="val 338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multiplied array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Smallest Element in Array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integers </a:t>
            </a:r>
            <a:r>
              <a:rPr lang="en-US" sz="3200" dirty="0"/>
              <a:t>(space separated values), find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smallest </a:t>
            </a:r>
            <a:r>
              <a:rPr lang="en-US" sz="3200" dirty="0"/>
              <a:t>element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it: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https://judge.softuni.bg/Contests/Practice/Index/384#4</a:t>
            </a:r>
            <a:r>
              <a:rPr lang="en-US" dirty="0"/>
              <a:t>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11424" y="2743200"/>
            <a:ext cx="7162800" cy="2792242"/>
            <a:chOff x="912812" y="2525463"/>
            <a:chExt cx="5812589" cy="246571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12812" y="2525463"/>
              <a:ext cx="2895600" cy="6586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32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1 2 3 4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799012" y="2525463"/>
              <a:ext cx="1926389" cy="5816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32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113212" y="2677833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12812" y="3429000"/>
              <a:ext cx="2895600" cy="6586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32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3 2 9 -9 6 1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799012" y="3429000"/>
              <a:ext cx="1926389" cy="5816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32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-9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113212" y="3582979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912812" y="4294358"/>
              <a:ext cx="2895600" cy="6586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32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-6 0 -17 -1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799012" y="4332537"/>
              <a:ext cx="1926389" cy="6586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32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-17</a:t>
              </a: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4113212" y="4458037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0035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Smallest Element in Array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https://judge.softuni.bg/Contests/Practice/Index/384#4</a:t>
            </a:r>
            <a:r>
              <a:rPr lang="en-US" dirty="0"/>
              <a:t> 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9447" y="990600"/>
            <a:ext cx="10493374" cy="51221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stringArray = Console.ReadLine().Split();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new int[stringArray.Length];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array[i] = int.Parse(stringArray[i]);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smallest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int.MaxValue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 &lt; smallest)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smallest = array[i]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Console.WriteLine(smallest);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313612" y="4166917"/>
            <a:ext cx="3886200" cy="1295400"/>
          </a:xfrm>
          <a:prstGeom prst="wedgeRoundRectCallout">
            <a:avLst>
              <a:gd name="adj1" fmla="val -68083"/>
              <a:gd name="adj2" fmla="val -56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we start at 0 instead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MaxValue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we won’t catch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numbers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2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</a:t>
            </a:r>
            <a:r>
              <a:rPr lang="en-US" noProof="1"/>
              <a:t>foreach / String.Join(…)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0" y="1752600"/>
            <a:ext cx="10805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Console.WriteLine(element)</a:t>
            </a:r>
          </a:p>
        </p:txBody>
      </p:sp>
    </p:spTree>
    <p:extLst>
      <p:ext uri="{BB962C8B-B14F-4D97-AF65-F5344CB8AC3E}">
        <p14:creationId xmlns:p14="http://schemas.microsoft.com/office/powerpoint/2010/main" val="341208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98244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rotate</a:t>
            </a:r>
            <a:r>
              <a:rPr lang="en-US" dirty="0"/>
              <a:t> it to the right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rotated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Rotating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Rotate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https://judge.softuni.bg/Contests/Practice/Index/384#5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612547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609538"/>
            <a:ext cx="197828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a b c d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7146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18212" y="2609538"/>
            <a:ext cx="248831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soft uni hi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609538"/>
            <a:ext cx="240471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 soft uni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7146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6" y="4873501"/>
            <a:ext cx="4827398" cy="589457"/>
            <a:chOff x="3629214" y="5201743"/>
            <a:chExt cx="4827398" cy="5894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</p:grpSp>
      <p:cxnSp>
        <p:nvCxnSpPr>
          <p:cNvPr id="29" name="Curved Connector 28"/>
          <p:cNvCxnSpPr>
            <a:stCxn id="14" idx="0"/>
            <a:endCxn id="15" idx="0"/>
          </p:cNvCxnSpPr>
          <p:nvPr/>
        </p:nvCxnSpPr>
        <p:spPr>
          <a:xfrm rot="5400000" flipH="1" flipV="1">
            <a:off x="5574455" y="4355132"/>
            <a:ext cx="12700" cy="1036739"/>
          </a:xfrm>
          <a:prstGeom prst="curvedConnector3">
            <a:avLst>
              <a:gd name="adj1" fmla="val 664615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5" idx="0"/>
            <a:endCxn id="16" idx="0"/>
          </p:cNvCxnSpPr>
          <p:nvPr/>
        </p:nvCxnSpPr>
        <p:spPr>
          <a:xfrm rot="5400000" flipH="1" flipV="1">
            <a:off x="6611194" y="4355132"/>
            <a:ext cx="12700" cy="1036739"/>
          </a:xfrm>
          <a:prstGeom prst="curvedConnector3">
            <a:avLst>
              <a:gd name="adj1" fmla="val 6853843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6" idx="0"/>
            <a:endCxn id="17" idx="0"/>
          </p:cNvCxnSpPr>
          <p:nvPr/>
        </p:nvCxnSpPr>
        <p:spPr>
          <a:xfrm rot="5400000" flipH="1" flipV="1">
            <a:off x="7647933" y="4355132"/>
            <a:ext cx="12700" cy="1036739"/>
          </a:xfrm>
          <a:prstGeom prst="curvedConnector3">
            <a:avLst>
              <a:gd name="adj1" fmla="val 6715394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7" idx="2"/>
            <a:endCxn id="13" idx="2"/>
          </p:cNvCxnSpPr>
          <p:nvPr/>
        </p:nvCxnSpPr>
        <p:spPr>
          <a:xfrm rot="5400000">
            <a:off x="6092825" y="3389480"/>
            <a:ext cx="12700" cy="4146956"/>
          </a:xfrm>
          <a:prstGeom prst="curvedConnector3">
            <a:avLst>
              <a:gd name="adj1" fmla="val 5469228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4531366" y="4355132"/>
            <a:ext cx="12700" cy="1036739"/>
          </a:xfrm>
          <a:prstGeom prst="curvedConnector3">
            <a:avLst>
              <a:gd name="adj1" fmla="val 664615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969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Rotate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https://judge.softuni.bg/Contests/Practice/Index/384#5</a:t>
            </a:r>
            <a:r>
              <a:rPr lang="en-US" dirty="0"/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260722"/>
            <a:ext cx="1059180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Console.ReadLine().Split().ToArray();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rotatedArray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string[array.Length]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array.Length - 1;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rotatedArray[i + 1] = array[i]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lastElement = 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[rotatedArray.Length - 1]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rotatedArray[0] = lastElement;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Console.WriteLine(string.Join(" ", rotatedArray));</a:t>
            </a:r>
          </a:p>
        </p:txBody>
      </p:sp>
    </p:spTree>
    <p:extLst>
      <p:ext uri="{BB962C8B-B14F-4D97-AF65-F5344CB8AC3E}">
        <p14:creationId xmlns:p14="http://schemas.microsoft.com/office/powerpoint/2010/main" val="1991567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 numbers</a:t>
            </a:r>
            <a:r>
              <a:rPr lang="en-US" dirty="0"/>
              <a:t>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 positions </a:t>
            </a:r>
            <a:r>
              <a:rPr lang="en-US" dirty="0"/>
              <a:t>(indexes).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Odd Numbers at Odd Positions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347992" y="2571613"/>
            <a:ext cx="3599927" cy="2747112"/>
            <a:chOff x="894284" y="2571613"/>
            <a:chExt cx="3599927" cy="274711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94284" y="2571613"/>
              <a:ext cx="3599927" cy="587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2 3 5 2 7 9 -1 -7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94285" y="3771378"/>
              <a:ext cx="3599926" cy="15473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Index 1 -&gt; 3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Index 5 -&gt; 9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Index 7 -&gt; -7</a:t>
              </a:r>
            </a:p>
          </p:txBody>
        </p:sp>
        <p:sp>
          <p:nvSpPr>
            <p:cNvPr id="7" name="Down Arrow 6"/>
            <p:cNvSpPr/>
            <p:nvPr/>
          </p:nvSpPr>
          <p:spPr>
            <a:xfrm>
              <a:off x="2541847" y="3308780"/>
              <a:ext cx="304800" cy="313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16652" y="2571613"/>
            <a:ext cx="2824180" cy="2283139"/>
            <a:chOff x="7613632" y="2571613"/>
            <a:chExt cx="2824180" cy="2283139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613632" y="2571613"/>
              <a:ext cx="2823988" cy="5563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2 3 55 2 4 1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628964" y="3771378"/>
              <a:ext cx="2808848" cy="1083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Index 1 -&gt; 3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Index 5 -&gt; 1</a:t>
              </a: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8880988" y="3308780"/>
              <a:ext cx="304800" cy="313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61817" y="2571613"/>
            <a:ext cx="2589981" cy="1756071"/>
            <a:chOff x="4708109" y="2571613"/>
            <a:chExt cx="2589981" cy="1756071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708109" y="2571613"/>
              <a:ext cx="2589160" cy="5563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5 0 1 2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722812" y="3771378"/>
              <a:ext cx="2575278" cy="5563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i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(no output)</a:t>
              </a:r>
              <a:endParaRPr lang="it-IT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850289" y="3308780"/>
              <a:ext cx="304800" cy="313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02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Numbers at Odd Positions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301679"/>
            <a:ext cx="1037569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stringArray = Console.ReadLine().Split().ToArray();</a:t>
            </a:r>
          </a:p>
          <a:p>
            <a:r>
              <a:rPr lang="en-US" dirty="0"/>
              <a:t>var array = new string[stringArray.Length];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Convert string array to int array</a:t>
            </a:r>
          </a:p>
          <a:p>
            <a:r>
              <a:rPr lang="en-US" dirty="0"/>
              <a:t>for (int i = 0; i &lt; array.Length; i++)</a:t>
            </a:r>
          </a:p>
          <a:p>
            <a:r>
              <a:rPr lang="en-US" dirty="0"/>
              <a:t>  array[i] = int.Parse(stringArray[i]);</a:t>
            </a:r>
          </a:p>
          <a:p>
            <a:endParaRPr lang="en-US" dirty="0"/>
          </a:p>
          <a:p>
            <a:r>
              <a:rPr lang="en-US" dirty="0"/>
              <a:t>for (int i = 0; i &lt; array.Length;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 % 2 == 1 </a:t>
            </a:r>
            <a:r>
              <a:rPr lang="en-US" dirty="0"/>
              <a:t>&amp;&amp;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Math.Abs(array[i] % 2) == 1</a:t>
            </a:r>
            <a:r>
              <a:rPr lang="en-US" dirty="0"/>
              <a:t>)</a:t>
            </a:r>
          </a:p>
          <a:p>
            <a:r>
              <a:rPr lang="en-US" dirty="0"/>
              <a:t>    Console.WriteLine($"Index {i} -&gt; {array[i]}");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542212" y="2438400"/>
            <a:ext cx="3581400" cy="686964"/>
          </a:xfrm>
          <a:prstGeom prst="wedgeRoundRectCallout">
            <a:avLst>
              <a:gd name="adj1" fmla="val -167040"/>
              <a:gd name="adj2" fmla="val 2790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check for odd index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https://judge.softuni.bg/Contests/Practice/Index/384#5</a:t>
            </a:r>
            <a:r>
              <a:rPr lang="en-US" dirty="0"/>
              <a:t>  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975712" y="3418496"/>
            <a:ext cx="3581400" cy="700522"/>
          </a:xfrm>
          <a:prstGeom prst="wedgeRoundRectCallout">
            <a:avLst>
              <a:gd name="adj1" fmla="val -36838"/>
              <a:gd name="adj2" fmla="val 1411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check for odd element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15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9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extended-softuni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/>
              <a:t> hold a sequence of elements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Elements are numbered from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Creating (allocating) an array: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Accessing array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Printing array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18" y="15240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836614" y="3113831"/>
            <a:ext cx="70103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int[] { 1, 2, 3 };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313612" y="4508941"/>
            <a:ext cx="3505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4" y="5808112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602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46412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283251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70121" y="3676194"/>
            <a:ext cx="1214784" cy="123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7468" y="5334000"/>
            <a:ext cx="1173889" cy="1168529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Value vs Reference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692873"/>
          </a:xfrm>
        </p:spPr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6" name="Picture 5" descr="http://softuni.bg" title="SoftUni Code Wiza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03812" y="1371600"/>
            <a:ext cx="2667000" cy="29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7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Value Types - </a:t>
            </a:r>
            <a:r>
              <a:rPr lang="en-US" dirty="0">
                <a:hlinkClick r:id="rId3"/>
              </a:rPr>
              <a:t>https://msdn.microsoft.com/en-us/library/bfft1t3c.aspx</a:t>
            </a:r>
            <a:r>
              <a:rPr lang="en-US" dirty="0"/>
              <a:t> </a:t>
            </a:r>
          </a:p>
          <a:p>
            <a:r>
              <a:rPr lang="en-US" dirty="0"/>
              <a:t>Variables of value types directly contain their data. </a:t>
            </a:r>
          </a:p>
          <a:p>
            <a:r>
              <a:rPr lang="en-US" dirty="0"/>
              <a:t>With value types, each variable has its own copy of the data, and it is not possible for operations on one variable to affect the other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2912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Some of the reference types – string, DateTime, TimeSpan, Random, any other classes, interfaces, delegates and more. </a:t>
            </a:r>
          </a:p>
          <a:p>
            <a:r>
              <a:rPr lang="en-US" dirty="0"/>
              <a:t>Variables of reference types store references to their data.</a:t>
            </a:r>
          </a:p>
          <a:p>
            <a:r>
              <a:rPr lang="en-US" dirty="0"/>
              <a:t>With reference types, two variables can reference the same object; therefore, operations on one variable can affect the object referenced by the 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1272156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057400"/>
            <a:ext cx="6896806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844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61920" y="1422572"/>
            <a:ext cx="105155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public static void Main(string[] args)</a:t>
            </a:r>
          </a:p>
          <a:p>
            <a:r>
              <a:rPr lang="bg-BG" dirty="0"/>
              <a:t>{</a:t>
            </a:r>
          </a:p>
          <a:p>
            <a:r>
              <a:rPr lang="en-US" dirty="0"/>
              <a:t>    int num = 5;</a:t>
            </a:r>
          </a:p>
          <a:p>
            <a:r>
              <a:rPr lang="en-US" dirty="0"/>
              <a:t>    Increment(num, 15);</a:t>
            </a:r>
          </a:p>
          <a:p>
            <a:r>
              <a:rPr lang="en-US" dirty="0"/>
              <a:t>    Console.WriteLine(num);</a:t>
            </a:r>
          </a:p>
          <a:p>
            <a:r>
              <a:rPr lang="bg-BG" dirty="0"/>
              <a:t>}</a:t>
            </a:r>
            <a:endParaRPr lang="en-US" dirty="0"/>
          </a:p>
          <a:p>
            <a:endParaRPr lang="bg-BG" dirty="0"/>
          </a:p>
          <a:p>
            <a:r>
              <a:rPr lang="en-US" dirty="0"/>
              <a:t>private static void Increment(int num, int value)</a:t>
            </a:r>
          </a:p>
          <a:p>
            <a:r>
              <a:rPr lang="bg-BG" dirty="0"/>
              <a:t>{</a:t>
            </a:r>
          </a:p>
          <a:p>
            <a:r>
              <a:rPr lang="en-US" dirty="0"/>
              <a:t>     num += value;</a:t>
            </a:r>
          </a:p>
          <a:p>
            <a:r>
              <a:rPr lang="bg-BG" dirty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142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61920" y="1422572"/>
            <a:ext cx="105155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public static void Main(string[] args)</a:t>
            </a:r>
          </a:p>
          <a:p>
            <a:r>
              <a:rPr lang="bg-BG" dirty="0"/>
              <a:t>{</a:t>
            </a:r>
          </a:p>
          <a:p>
            <a:r>
              <a:rPr lang="en-US" dirty="0"/>
              <a:t>    int[] nums = { 5 };</a:t>
            </a:r>
          </a:p>
          <a:p>
            <a:r>
              <a:rPr lang="en-US" dirty="0"/>
              <a:t>    Increment(nums, 15);</a:t>
            </a:r>
          </a:p>
          <a:p>
            <a:r>
              <a:rPr lang="en-US" dirty="0"/>
              <a:t>    Console.WriteLine(nums[0]);</a:t>
            </a:r>
          </a:p>
          <a:p>
            <a:r>
              <a:rPr lang="bg-BG" dirty="0"/>
              <a:t>}</a:t>
            </a:r>
            <a:endParaRPr lang="en-US" dirty="0"/>
          </a:p>
          <a:p>
            <a:endParaRPr lang="bg-BG" dirty="0"/>
          </a:p>
          <a:p>
            <a:r>
              <a:rPr lang="en-US" dirty="0"/>
              <a:t>private static void Increment(int[] nums, int value)</a:t>
            </a:r>
          </a:p>
          <a:p>
            <a:r>
              <a:rPr lang="bg-BG" dirty="0"/>
              <a:t>{</a:t>
            </a:r>
          </a:p>
          <a:p>
            <a:r>
              <a:rPr lang="en-US" dirty="0"/>
              <a:t>     nums[0] += value;</a:t>
            </a:r>
          </a:p>
          <a:p>
            <a:r>
              <a:rPr lang="bg-BG" dirty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604941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2301</Words>
  <Application>Microsoft Office PowerPoint</Application>
  <PresentationFormat>Custom</PresentationFormat>
  <Paragraphs>365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Arrays</vt:lpstr>
      <vt:lpstr>Table of Contents</vt:lpstr>
      <vt:lpstr>Questions?</vt:lpstr>
      <vt:lpstr>Value vs Reference Types</vt:lpstr>
      <vt:lpstr>Value types</vt:lpstr>
      <vt:lpstr>Reference types</vt:lpstr>
      <vt:lpstr>Value vs Reference Types</vt:lpstr>
      <vt:lpstr>Example: Value Types </vt:lpstr>
      <vt:lpstr>Example: Reference Types </vt:lpstr>
      <vt:lpstr>Arrays</vt:lpstr>
      <vt:lpstr>What are Arrays?</vt:lpstr>
      <vt:lpstr>Working with Arrays</vt:lpstr>
      <vt:lpstr>Example: Days of Week</vt:lpstr>
      <vt:lpstr>Problem: Sum Array Elements</vt:lpstr>
      <vt:lpstr>Solution: Sum Array Elements</vt:lpstr>
      <vt:lpstr>Reading and Printing Arrays</vt:lpstr>
      <vt:lpstr>Reading Arrays From the Console</vt:lpstr>
      <vt:lpstr>Reading Array Values From a Single Line</vt:lpstr>
      <vt:lpstr>Printing Arrays on the Console</vt:lpstr>
      <vt:lpstr>Problem: Multiply an Array of Doubles</vt:lpstr>
      <vt:lpstr>Solution: Multiply an Array of Doubles</vt:lpstr>
      <vt:lpstr>Problem: Smallest Element in Array</vt:lpstr>
      <vt:lpstr>Solution: Smallest Element in Array</vt:lpstr>
      <vt:lpstr>Printing Arrays with foreach / String.Join(…)</vt:lpstr>
      <vt:lpstr>Problem: Rotate Array of Strings</vt:lpstr>
      <vt:lpstr>Solution: Rotate Array of Strings</vt:lpstr>
      <vt:lpstr>Problem: Odd Numbers at Odd Positions </vt:lpstr>
      <vt:lpstr>Solution: Odd Numbers at Odd Positions </vt:lpstr>
      <vt:lpstr>Arrays</vt:lpstr>
      <vt:lpstr>Summary</vt:lpstr>
      <vt:lpstr>Arrays</vt:lpstr>
      <vt:lpstr>License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Arrays: Simple Array Processing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2017-06-02T12:59:31Z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