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395" r:id="rId4"/>
    <p:sldId id="598" r:id="rId5"/>
    <p:sldId id="615" r:id="rId6"/>
    <p:sldId id="604" r:id="rId7"/>
    <p:sldId id="606" r:id="rId8"/>
    <p:sldId id="586" r:id="rId9"/>
    <p:sldId id="587" r:id="rId10"/>
    <p:sldId id="590" r:id="rId11"/>
    <p:sldId id="591" r:id="rId12"/>
    <p:sldId id="592" r:id="rId13"/>
    <p:sldId id="607" r:id="rId14"/>
    <p:sldId id="608" r:id="rId15"/>
    <p:sldId id="574" r:id="rId16"/>
    <p:sldId id="595" r:id="rId17"/>
    <p:sldId id="609" r:id="rId18"/>
    <p:sldId id="610" r:id="rId19"/>
    <p:sldId id="597" r:id="rId20"/>
    <p:sldId id="575" r:id="rId21"/>
    <p:sldId id="599" r:id="rId22"/>
    <p:sldId id="576" r:id="rId23"/>
    <p:sldId id="577" r:id="rId24"/>
    <p:sldId id="600" r:id="rId25"/>
    <p:sldId id="611" r:id="rId26"/>
    <p:sldId id="572" r:id="rId27"/>
    <p:sldId id="573" r:id="rId28"/>
    <p:sldId id="478" r:id="rId29"/>
    <p:sldId id="421" r:id="rId30"/>
    <p:sldId id="612" r:id="rId31"/>
    <p:sldId id="613" r:id="rId32"/>
    <p:sldId id="6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A226D1-B9BA-4596-A145-F1CB2D3EE2CF}">
          <p14:sldIdLst>
            <p14:sldId id="394"/>
            <p14:sldId id="395"/>
            <p14:sldId id="598"/>
          </p14:sldIdLst>
        </p14:section>
        <p14:section name="LINQ" id="{2B845F22-4D4C-4DE4-9696-DDC8AB9198D7}">
          <p14:sldIdLst>
            <p14:sldId id="615"/>
            <p14:sldId id="604"/>
            <p14:sldId id="606"/>
            <p14:sldId id="586"/>
            <p14:sldId id="587"/>
            <p14:sldId id="590"/>
            <p14:sldId id="591"/>
            <p14:sldId id="592"/>
            <p14:sldId id="607"/>
            <p14:sldId id="608"/>
            <p14:sldId id="574"/>
            <p14:sldId id="595"/>
            <p14:sldId id="609"/>
            <p14:sldId id="610"/>
            <p14:sldId id="597"/>
            <p14:sldId id="575"/>
            <p14:sldId id="599"/>
            <p14:sldId id="576"/>
            <p14:sldId id="577"/>
            <p14:sldId id="600"/>
            <p14:sldId id="611"/>
            <p14:sldId id="572"/>
            <p14:sldId id="573"/>
            <p14:sldId id="478"/>
          </p14:sldIdLst>
        </p14:section>
        <p14:section name="Conclusion" id="{A86E87C2-DD82-4731-B1CF-551E4DFEF646}">
          <p14:sldIdLst>
            <p14:sldId id="421"/>
            <p14:sldId id="612"/>
            <p14:sldId id="613"/>
            <p14:sldId id="6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86" autoAdjust="0"/>
    <p:restoredTop sz="94595" autoAdjust="0"/>
  </p:normalViewPr>
  <p:slideViewPr>
    <p:cSldViewPr>
      <p:cViewPr varScale="1">
        <p:scale>
          <a:sx n="54" d="100"/>
          <a:sy n="54" d="100"/>
        </p:scale>
        <p:origin x="78" y="14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7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5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1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34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Queries on Collections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50386" y="3569097"/>
            <a:ext cx="123783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50176-6283-461F-B2EF-6F7347F979AB}"/>
              </a:ext>
            </a:extLst>
          </p:cNvPr>
          <p:cNvSpPr txBox="1"/>
          <p:nvPr/>
        </p:nvSpPr>
        <p:spPr>
          <a:xfrm rot="21121167">
            <a:off x="7315421" y="4027709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47077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		.Split()</a:t>
            </a:r>
          </a:p>
          <a:p>
            <a:r>
              <a:rPr lang="en-US" sz="3200" noProof="1"/>
              <a:t>		.Select(number =&gt; int.Parse(number))</a:t>
            </a:r>
          </a:p>
          <a:p>
            <a:r>
              <a:rPr lang="en-US" sz="3200" noProof="1"/>
              <a:t>	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89405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		.Split()</a:t>
            </a:r>
          </a:p>
          <a:p>
            <a:r>
              <a:rPr lang="en-US" sz="3200" noProof="1"/>
              <a:t>		.Select(double.Parse)</a:t>
            </a:r>
          </a:p>
          <a:p>
            <a:r>
              <a:rPr lang="en-US" sz="3200" noProof="1"/>
              <a:t>	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29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Skip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9212" y="2261900"/>
            <a:ext cx="6297304" cy="2888153"/>
            <a:chOff x="2665412" y="2261900"/>
            <a:chExt cx="6297304" cy="288815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65412" y="2261901"/>
              <a:ext cx="3554104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10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15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5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981516" y="2261900"/>
              <a:ext cx="19812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50 30 20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385564" y="2365326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63068" y="3443597"/>
              <a:ext cx="14478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20 30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008372" y="3443596"/>
              <a:ext cx="1322696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30 20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385564" y="3531249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65412" y="4593747"/>
              <a:ext cx="3554104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0 -5 -1 -3 -2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981516" y="4593746"/>
              <a:ext cx="1981200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0 -1 -2</a:t>
              </a:r>
            </a:p>
          </p:txBody>
        </p:sp>
        <p:sp>
          <p:nvSpPr>
            <p:cNvPr id="14" name="Right Arrow 15"/>
            <p:cNvSpPr/>
            <p:nvPr/>
          </p:nvSpPr>
          <p:spPr>
            <a:xfrm>
              <a:off x="6385564" y="4697172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https://judge.softuni.bg/Contests/Practice/Index/434#1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8C33D2-BBC1-4C79-8363-4D56EB1D496C}"/>
              </a:ext>
            </a:extLst>
          </p:cNvPr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200" noProof="1"/>
              <a:t>(num =&gt; num % 2 == 0)</a:t>
            </a:r>
          </a:p>
          <a:p>
            <a:r>
              <a:rPr lang="en-US" sz="3200" noProof="1"/>
              <a:t>	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89036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int count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200" noProof="1"/>
              <a:t>(num =&gt; num % 2 == 0);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092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D8644A-A651-4C98-A436-E67256F652F5}"/>
              </a:ext>
            </a:extLst>
          </p:cNvPr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LINQ?</a:t>
            </a:r>
            <a:endParaRPr lang="en-US" dirty="0"/>
          </a:p>
          <a:p>
            <a:pPr marL="712788" lvl="1" indent="-409575"/>
            <a:r>
              <a:rPr lang="en-US" dirty="0"/>
              <a:t>Math operations with LINQ</a:t>
            </a:r>
          </a:p>
          <a:p>
            <a:pPr marL="712788" lvl="1" indent="-409575"/>
            <a:r>
              <a:rPr lang="en-US" dirty="0"/>
              <a:t>Reading collections in a single line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to get the unique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4" y="2590800"/>
            <a:ext cx="114839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</a:t>
            </a:r>
          </a:p>
          <a:p>
            <a:r>
              <a:rPr lang="en-US" sz="3200" noProof="1"/>
              <a:t>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	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	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https://judge.softuni.bg/Contests/Practice/Index/434#2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620" y="1295400"/>
            <a:ext cx="114227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234D06-0401-4E1E-A7C0-D95A3702D4CF}"/>
              </a:ext>
            </a:extLst>
          </p:cNvPr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3414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45" y="914400"/>
            <a:ext cx="3524026" cy="3637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003577">
            <a:off x="920654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34371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76571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1757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93409" cy="55703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600" dirty="0">
                <a:sym typeface="Wingdings" panose="05000000000000000000" pitchFamily="2" charset="2"/>
              </a:rPr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dirty="0">
                <a:sym typeface="Wingdings" panose="05000000000000000000" pitchFamily="2" charset="2"/>
              </a:rPr>
              <a:t> dramatically simplify collection processing</a:t>
            </a:r>
          </a:p>
          <a:p>
            <a:r>
              <a:rPr lang="en-US" sz="3600" dirty="0">
                <a:sym typeface="Wingdings" panose="05000000000000000000" pitchFamily="2" charset="2"/>
              </a:rPr>
              <a:t>Can be used for various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data aggregation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Sorting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Filtering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Searching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Transforming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Icons from </a:t>
            </a:r>
            <a:r>
              <a:rPr lang="en-US" sz="2000" dirty="0">
                <a:hlinkClick r:id="rId6"/>
              </a:rPr>
              <a:t>http://www.flaticon.com/</a:t>
            </a:r>
            <a:r>
              <a:rPr lang="en-US" sz="2000" dirty="0"/>
              <a:t> (credits: Freepik, Madebyoliver)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8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82589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2001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5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noProof="1"/>
              <a:t>anguage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noProof="1"/>
              <a:t>tegrated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noProof="1"/>
              <a:t>uery</a:t>
            </a:r>
          </a:p>
          <a:p>
            <a:r>
              <a:rPr lang="en-US" sz="3600" dirty="0">
                <a:sym typeface="Wingdings" panose="05000000000000000000" pitchFamily="2" charset="2"/>
              </a:rPr>
              <a:t>Dramatically simplifies collection processing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0838" y="3030538"/>
            <a:ext cx="11487148" cy="2989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2, 4, 3, 1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avg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bigNums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Where(a =&gt; a &gt; 2).ToList()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{4, 3}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reversed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Reverse().ToList()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1, 3, 4, 2 }</a:t>
            </a:r>
          </a:p>
        </p:txBody>
      </p:sp>
    </p:spTree>
    <p:extLst>
      <p:ext uri="{BB962C8B-B14F-4D97-AF65-F5344CB8AC3E}">
        <p14:creationId xmlns:p14="http://schemas.microsoft.com/office/powerpoint/2010/main" val="27470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https://judge.softuni.bg/Contests/Practice/Index/434#0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https://judge.softuni.bg/Contests/Practice/Index/434#0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307627-B54A-4405-9AB7-D548AD8E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3436" y="1990932"/>
            <a:ext cx="1051877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.Split()</a:t>
            </a:r>
          </a:p>
          <a:p>
            <a:r>
              <a:rPr lang="en-US" noProof="1"/>
              <a:t>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3436" y="4267200"/>
            <a:ext cx="1051877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.Split()</a:t>
            </a:r>
          </a:p>
          <a:p>
            <a:r>
              <a:rPr lang="en-US" noProof="1"/>
              <a:t>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2285</Words>
  <Application>Microsoft Office PowerPoint</Application>
  <PresentationFormat>Custom</PresentationFormat>
  <Paragraphs>352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Lambda and LINQ</vt:lpstr>
      <vt:lpstr>Table of Contents</vt:lpstr>
      <vt:lpstr>Questions?</vt:lpstr>
      <vt:lpstr>Lambda Functions and LINQ</vt:lpstr>
      <vt:lpstr>What is LINQ?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Lambda and LINQ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2017-07-09T21:00:32Z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