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0"/>
  </p:notesMasterIdLst>
  <p:handoutMasterIdLst>
    <p:handoutMasterId r:id="rId31"/>
  </p:handoutMasterIdLst>
  <p:sldIdLst>
    <p:sldId id="394" r:id="rId3"/>
    <p:sldId id="395" r:id="rId4"/>
    <p:sldId id="540" r:id="rId5"/>
    <p:sldId id="589" r:id="rId6"/>
    <p:sldId id="570" r:id="rId7"/>
    <p:sldId id="591" r:id="rId8"/>
    <p:sldId id="592" r:id="rId9"/>
    <p:sldId id="594" r:id="rId10"/>
    <p:sldId id="595" r:id="rId11"/>
    <p:sldId id="597" r:id="rId12"/>
    <p:sldId id="596" r:id="rId13"/>
    <p:sldId id="598" r:id="rId14"/>
    <p:sldId id="599" r:id="rId15"/>
    <p:sldId id="613" r:id="rId16"/>
    <p:sldId id="614" r:id="rId17"/>
    <p:sldId id="600" r:id="rId18"/>
    <p:sldId id="611" r:id="rId19"/>
    <p:sldId id="612" r:id="rId20"/>
    <p:sldId id="601" r:id="rId21"/>
    <p:sldId id="608" r:id="rId22"/>
    <p:sldId id="615" r:id="rId23"/>
    <p:sldId id="616" r:id="rId24"/>
    <p:sldId id="607" r:id="rId25"/>
    <p:sldId id="421" r:id="rId26"/>
    <p:sldId id="617" r:id="rId27"/>
    <p:sldId id="352" r:id="rId28"/>
    <p:sldId id="393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2A93A80-C3F8-4293-9F3D-8B7F15D74469}">
          <p14:sldIdLst>
            <p14:sldId id="394"/>
            <p14:sldId id="395"/>
            <p14:sldId id="540"/>
          </p14:sldIdLst>
        </p14:section>
        <p14:section name="C# - Basic Syntax" id="{3A1ED36B-600C-4292-A48B-8225656FA786}">
          <p14:sldIdLst>
            <p14:sldId id="589"/>
            <p14:sldId id="570"/>
          </p14:sldIdLst>
        </p14:section>
        <p14:section name="Declaring Variables" id="{D224B803-DAED-411D-8B9B-88CE5D07B2C1}">
          <p14:sldIdLst>
            <p14:sldId id="591"/>
            <p14:sldId id="592"/>
          </p14:sldIdLst>
        </p14:section>
        <p14:section name="Console I/O" id="{EE92E42C-47E1-4E43-ADAF-60CF910161DA}">
          <p14:sldIdLst>
            <p14:sldId id="594"/>
            <p14:sldId id="595"/>
            <p14:sldId id="597"/>
            <p14:sldId id="596"/>
            <p14:sldId id="598"/>
            <p14:sldId id="599"/>
            <p14:sldId id="613"/>
            <p14:sldId id="614"/>
            <p14:sldId id="600"/>
            <p14:sldId id="611"/>
            <p14:sldId id="612"/>
            <p14:sldId id="601"/>
            <p14:sldId id="608"/>
            <p14:sldId id="615"/>
            <p14:sldId id="616"/>
            <p14:sldId id="607"/>
          </p14:sldIdLst>
        </p14:section>
        <p14:section name="Conclusion" id="{BA2B6804-BD2D-49A3-A339-ED808B9E53C8}">
          <p14:sldIdLst>
            <p14:sldId id="421"/>
            <p14:sldId id="617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C6C0AA"/>
    <a:srgbClr val="F37D3B"/>
    <a:srgbClr val="FF6600"/>
    <a:srgbClr val="603A14"/>
    <a:srgbClr val="BAB398"/>
    <a:srgbClr val="ADA485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29" autoAdjust="0"/>
    <p:restoredTop sz="93899" autoAdjust="0"/>
  </p:normalViewPr>
  <p:slideViewPr>
    <p:cSldViewPr>
      <p:cViewPr varScale="1">
        <p:scale>
          <a:sx n="96" d="100"/>
          <a:sy n="96" d="100"/>
        </p:scale>
        <p:origin x="84" y="49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5/23/2017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200" b="0" i="0" dirty="0">
              <a:solidFill>
                <a:schemeClr val="tx1"/>
              </a:solidFill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200" b="0" i="0" dirty="0">
              <a:solidFill>
                <a:schemeClr val="tx1"/>
              </a:solidFill>
            </a:endParaRP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200" b="0" i="0" dirty="0">
              <a:solidFill>
                <a:schemeClr val="tx1"/>
              </a:solidFill>
            </a:endParaRP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200" b="0" i="0" dirty="0">
              <a:solidFill>
                <a:schemeClr val="tx1"/>
              </a:solidFill>
            </a:endParaRP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98394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615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802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59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59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59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2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fundamentals" TargetMode="External"/><Relationship Id="rId7" Type="http://schemas.openxmlformats.org/officeDocument/2006/relationships/image" Target="../media/image19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5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0.png"/><Relationship Id="rId14" Type="http://schemas.openxmlformats.org/officeDocument/2006/relationships/hyperlink" Target="http://www.telenor.b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26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7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609600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C# - Introduction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1855313"/>
            <a:ext cx="8125251" cy="692983"/>
          </a:xfrm>
        </p:spPr>
        <p:txBody>
          <a:bodyPr>
            <a:normAutofit/>
          </a:bodyPr>
          <a:lstStyle/>
          <a:p>
            <a:r>
              <a:rPr lang="en-US" noProof="1"/>
              <a:t>Basic Syntax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8412" y="3198609"/>
            <a:ext cx="2606725" cy="2860712"/>
          </a:xfrm>
          <a:prstGeom prst="rect">
            <a:avLst/>
          </a:prstGeom>
        </p:spPr>
      </p:pic>
      <p:pic>
        <p:nvPicPr>
          <p:cNvPr id="2" name="Picture 4" descr="Image result for c#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200" y="3810000"/>
            <a:ext cx="4706072" cy="2647950"/>
          </a:xfrm>
          <a:prstGeom prst="roundRect">
            <a:avLst>
              <a:gd name="adj" fmla="val 836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Console.ReadLine()</a:t>
            </a:r>
            <a:r>
              <a:rPr lang="en-US" dirty="0"/>
              <a:t> returns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As with any string, we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convert</a:t>
            </a:r>
            <a:r>
              <a:rPr lang="en-US" dirty="0"/>
              <a:t> it to another type by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parse</a:t>
            </a:r>
            <a:r>
              <a:rPr lang="en-US" dirty="0"/>
              <a:t> functions:</a:t>
            </a:r>
            <a:endParaRPr lang="en-US" noProof="1"/>
          </a:p>
          <a:p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Input from the Console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4495800"/>
            <a:ext cx="10896600" cy="18431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salary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0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write</a:t>
            </a:r>
            <a:r>
              <a:rPr lang="en-US" dirty="0"/>
              <a:t> to the console, using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</a:t>
            </a:r>
            <a:r>
              <a:rPr lang="en-US" dirty="0"/>
              <a:t> class</a:t>
            </a:r>
          </a:p>
          <a:p>
            <a:r>
              <a:rPr lang="en-US" dirty="0"/>
              <a:t>Resides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System</a:t>
            </a:r>
            <a:r>
              <a:rPr lang="en-US" dirty="0"/>
              <a:t> namespace</a:t>
            </a:r>
          </a:p>
          <a:p>
            <a:r>
              <a:rPr lang="en-US" dirty="0"/>
              <a:t>Writing output to the console 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Console.WriteLine()</a:t>
            </a:r>
            <a:endParaRPr lang="en-US" noProof="1"/>
          </a:p>
          <a:p>
            <a:endParaRPr lang="en-US" noProof="1"/>
          </a:p>
          <a:p>
            <a:r>
              <a:rPr lang="en-US" noProof="1"/>
              <a:t>Example:</a:t>
            </a:r>
          </a:p>
          <a:p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to the Console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4876800"/>
            <a:ext cx="10972800" cy="13014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"Gosho"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WriteLine(name)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6018212" y="4551429"/>
            <a:ext cx="2516188" cy="650741"/>
          </a:xfrm>
          <a:prstGeom prst="wedgeRoundRectCallout">
            <a:avLst>
              <a:gd name="adj1" fmla="val -43192"/>
              <a:gd name="adj2" fmla="val 1117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Prints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Gosho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3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Sometimes, we want to print text on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 line</a:t>
            </a:r>
          </a:p>
          <a:p>
            <a:pPr>
              <a:spcAft>
                <a:spcPts val="1800"/>
              </a:spcAft>
            </a:pPr>
            <a:r>
              <a:rPr lang="en-US" dirty="0"/>
              <a:t>We can do this by 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Console.Write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1800"/>
              </a:spcAft>
            </a:pPr>
            <a:r>
              <a:rPr lang="en-US" dirty="0"/>
              <a:t>Example: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Same Line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4572000"/>
            <a:ext cx="69342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Console.Write("Name: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Console.WriteLine("Hi, " + name);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63934" b="27660"/>
          <a:stretch/>
        </p:blipFill>
        <p:spPr>
          <a:xfrm>
            <a:off x="7999411" y="4572000"/>
            <a:ext cx="3183601" cy="16400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361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various methods to print to the console:</a:t>
            </a:r>
          </a:p>
          <a:p>
            <a:pPr lvl="1"/>
            <a:r>
              <a:rPr lang="en-US" dirty="0"/>
              <a:t>String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concatenation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4563752"/>
            <a:ext cx="109728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"Gosho";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Console.WriteLine("Name: " + name + ", Age: " + age)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13250" b="20350"/>
          <a:stretch/>
        </p:blipFill>
        <p:spPr>
          <a:xfrm>
            <a:off x="5543410" y="2343807"/>
            <a:ext cx="6037402" cy="177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730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C# program, which greets the user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Greeting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68711" y="2456520"/>
            <a:ext cx="15240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Pesho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89612" y="2456520"/>
            <a:ext cx="3276600" cy="7597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Pesho!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Arrow: Right 13"/>
          <p:cNvSpPr/>
          <p:nvPr/>
        </p:nvSpPr>
        <p:spPr>
          <a:xfrm>
            <a:off x="4797511" y="2645918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968711" y="3537420"/>
            <a:ext cx="15240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789612" y="3537420"/>
            <a:ext cx="3276600" cy="7597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Ivan!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Arrow: Right 17"/>
          <p:cNvSpPr/>
          <p:nvPr/>
        </p:nvSpPr>
        <p:spPr>
          <a:xfrm>
            <a:off x="4797511" y="3726818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968711" y="4648200"/>
            <a:ext cx="15240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Merry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789612" y="4648200"/>
            <a:ext cx="3276600" cy="7597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Merry!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Arrow: Right 24"/>
          <p:cNvSpPr/>
          <p:nvPr/>
        </p:nvSpPr>
        <p:spPr>
          <a:xfrm>
            <a:off x="4797511" y="4837598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1065212" y="6098544"/>
            <a:ext cx="1005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prstClr val="white"/>
                </a:solidFill>
              </a:rPr>
              <a:t>Check your solution here: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https://judge.softuni.bg/Contests/559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314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name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console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print </a:t>
            </a:r>
            <a:r>
              <a:rPr lang="en-US" dirty="0"/>
              <a:t>it: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Greeting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73124" y="2057400"/>
            <a:ext cx="10439400" cy="40099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" + name + "!"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05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various methods to print to the console:</a:t>
            </a:r>
          </a:p>
          <a:p>
            <a:pPr lvl="1"/>
            <a:r>
              <a:rPr lang="en-US" dirty="0"/>
              <a:t>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placeholders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4563752"/>
            <a:ext cx="109728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"Gosho";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Console.WriteLine("Name: {0}, Age: {1}", name, age)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13250" b="20350"/>
          <a:stretch/>
        </p:blipFill>
        <p:spPr>
          <a:xfrm>
            <a:off x="5543410" y="2343807"/>
            <a:ext cx="6037402" cy="1775219"/>
          </a:xfrm>
          <a:prstGeom prst="rect">
            <a:avLst/>
          </a:prstGeom>
        </p:spPr>
      </p:pic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1598613" y="2895600"/>
            <a:ext cx="3618156" cy="1451044"/>
          </a:xfrm>
          <a:prstGeom prst="wedgeRoundRectCallout">
            <a:avLst>
              <a:gd name="adj1" fmla="val 69873"/>
              <a:gd name="adj2" fmla="val 1298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Placeholder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sz="2800" noProof="1">
                <a:solidFill>
                  <a:srgbClr val="FFFFFF"/>
                </a:solidFill>
              </a:rPr>
              <a:t> Corresponds to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598612" y="2895600"/>
            <a:ext cx="3618156" cy="1451044"/>
          </a:xfrm>
          <a:prstGeom prst="wedgeRoundRectCallout">
            <a:avLst>
              <a:gd name="adj1" fmla="val 155858"/>
              <a:gd name="adj2" fmla="val 1378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Placeholder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sz="2800" noProof="1">
                <a:solidFill>
                  <a:srgbClr val="FFFFFF"/>
                </a:solidFill>
              </a:rPr>
              <a:t> Corresponds to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55197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C# program, which reads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two integers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adds</a:t>
            </a:r>
            <a:r>
              <a:rPr lang="en-US" dirty="0"/>
              <a:t> them together: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two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68711" y="2209800"/>
            <a:ext cx="1524000" cy="13014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89612" y="2495582"/>
            <a:ext cx="32766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+ 5 = 7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Arrow: Right 13"/>
          <p:cNvSpPr/>
          <p:nvPr/>
        </p:nvSpPr>
        <p:spPr>
          <a:xfrm>
            <a:off x="4797511" y="2670041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968711" y="3705902"/>
            <a:ext cx="1524000" cy="13014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789612" y="3991684"/>
            <a:ext cx="32766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+ 3 = 4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Arrow: Right 17"/>
          <p:cNvSpPr/>
          <p:nvPr/>
        </p:nvSpPr>
        <p:spPr>
          <a:xfrm>
            <a:off x="4797511" y="4166143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968711" y="5122830"/>
            <a:ext cx="1524000" cy="13014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789612" y="5408612"/>
            <a:ext cx="32766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 + 5 = 2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Arrow: Right 24"/>
          <p:cNvSpPr/>
          <p:nvPr/>
        </p:nvSpPr>
        <p:spPr>
          <a:xfrm>
            <a:off x="4797511" y="5583071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542959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integers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console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sum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print </a:t>
            </a:r>
            <a:r>
              <a:rPr lang="en-US" dirty="0"/>
              <a:t>them: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two numbers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5612" y="2616611"/>
            <a:ext cx="11277600" cy="292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a + b;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"{0} + {1} = {2}", a, b, sum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5212" y="6098544"/>
            <a:ext cx="1005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prstClr val="white"/>
                </a:solidFill>
              </a:rPr>
              <a:t>Check your solution here: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https://judge.softuni.bg/Contests/559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78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various methods to print to the console:</a:t>
            </a:r>
          </a:p>
          <a:p>
            <a:pPr lvl="1"/>
            <a:r>
              <a:rPr lang="en-US" dirty="0"/>
              <a:t>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 interpolation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4563752"/>
            <a:ext cx="109728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"Gosho";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$"Name: {name}, Age: {age}"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13250" b="20350"/>
          <a:stretch/>
        </p:blipFill>
        <p:spPr>
          <a:xfrm>
            <a:off x="5543410" y="2343807"/>
            <a:ext cx="6037402" cy="1775219"/>
          </a:xfrm>
          <a:prstGeom prst="rect">
            <a:avLst/>
          </a:prstGeom>
        </p:spPr>
      </p:pic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1522412" y="3004256"/>
            <a:ext cx="3619744" cy="1337133"/>
          </a:xfrm>
          <a:prstGeom prst="wedgeRoundRectCallout">
            <a:avLst>
              <a:gd name="adj1" fmla="val 30645"/>
              <a:gd name="adj2" fmla="val 1443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front of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""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use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interpolation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50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4762597" cy="1110780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30127" y="1295400"/>
            <a:ext cx="11804822" cy="508120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sz="4000" dirty="0"/>
              <a:t>Declaring Variables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sz="4000" dirty="0"/>
              <a:t>Reading from the Console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sz="4000" dirty="0"/>
              <a:t>Printing to the Console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968" y="1854824"/>
            <a:ext cx="3312444" cy="427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 – format number with leading zero</a:t>
            </a:r>
          </a:p>
          <a:p>
            <a:r>
              <a:rPr lang="en-US" dirty="0"/>
              <a:t>F – Format floating point number with digits after the decimal point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Printing: Formatting Numbers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3936298"/>
            <a:ext cx="109728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grade = 5.5334;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percentage = 55;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"{0:F2}", grade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5.53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"{0:D3}", percentage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055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35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C# program, which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reads employee information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prints</a:t>
            </a:r>
            <a:r>
              <a:rPr lang="en-US" dirty="0"/>
              <a:t> them</a:t>
            </a:r>
            <a:r>
              <a:rPr lang="bg-BG" dirty="0"/>
              <a:t>,</a:t>
            </a:r>
            <a:r>
              <a:rPr lang="en-US" dirty="0"/>
              <a:t> formatted appropriately: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Employee Data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89112" y="3177744"/>
            <a:ext cx="2208299" cy="23848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1192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1500.353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294312" y="3177744"/>
            <a:ext cx="5105400" cy="23848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Name: Ivan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Age: 24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 ID: 00001192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Salary: 1500.35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4302211" y="4179672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892276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US" dirty="0"/>
              <a:t> the data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console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format</a:t>
            </a:r>
            <a:r>
              <a:rPr lang="en-US" dirty="0"/>
              <a:t> it: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Employee Data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3212" y="1828800"/>
            <a:ext cx="11582400" cy="41376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employeeId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salary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$"Name: {name}"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$"Age: {age}"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$"Employee ID: {employeeId:D8}"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$"Salary: {salary:F2}"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5212" y="6098544"/>
            <a:ext cx="1005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prstClr val="white"/>
                </a:solidFill>
              </a:rPr>
              <a:t>Check your solution here: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https://judge.softuni.bg/Contests/559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51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Basic Syntax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9" name="Picture 6" descr="Image result for term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2" y="956044"/>
            <a:ext cx="6096000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1752600"/>
            <a:ext cx="1981200" cy="198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702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9485400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We can declare variables using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We can read input from the console using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Console.ReadLine()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We can convert input into different data types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We can print to the console using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Console.Write()</a:t>
            </a:r>
            <a:r>
              <a:rPr lang="en-US" sz="3200" noProof="1"/>
              <a:t> </a:t>
            </a:r>
            <a:r>
              <a:rPr lang="en-US" sz="3200" dirty="0"/>
              <a:t>and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Console.WriteLine()</a:t>
            </a:r>
          </a:p>
          <a:p>
            <a:pPr>
              <a:lnSpc>
                <a:spcPct val="110000"/>
              </a:lnSpc>
            </a:pPr>
            <a:r>
              <a:rPr lang="en-US" sz="3200" noProof="1"/>
              <a:t>Printing on the console in C#:</a:t>
            </a:r>
          </a:p>
          <a:p>
            <a:pPr lvl="1">
              <a:lnSpc>
                <a:spcPct val="110000"/>
              </a:lnSpc>
            </a:pPr>
            <a:r>
              <a:rPr lang="en-US" noProof="1"/>
              <a:t>Using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concatenation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placeholders</a:t>
            </a:r>
            <a:r>
              <a:rPr lang="en-US" noProof="1"/>
              <a:t> and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string interpolation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277" y="1981200"/>
            <a:ext cx="318413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Fundamentals – Course Intro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308769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810258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196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6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extended-softuni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3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6637" y="5732600"/>
            <a:ext cx="10815551" cy="820600"/>
          </a:xfrm>
        </p:spPr>
        <p:txBody>
          <a:bodyPr/>
          <a:lstStyle/>
          <a:p>
            <a:r>
              <a:rPr lang="en-US" dirty="0"/>
              <a:t>Introduction and Basic Syntax</a:t>
            </a:r>
          </a:p>
        </p:txBody>
      </p:sp>
      <p:pic>
        <p:nvPicPr>
          <p:cNvPr id="2050" name="Picture 2" descr="Image result for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1066800"/>
            <a:ext cx="4267200" cy="426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05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B97A4E0B-AFC7-4CB4-8AEA-B5E865F2E78E}" type="slidenum">
              <a:rPr lang="en-US" smtClean="0"/>
              <a:t>5</a:t>
            </a:fld>
            <a:endParaRPr lang="en-US" dirty="0"/>
          </a:p>
        </p:txBody>
      </p:sp>
      <p:sp>
        <p:nvSpPr>
          <p:cNvPr id="578564" name="Rectangle 4"/>
          <p:cNvSpPr>
            <a:spLocks noGrp="1" noChangeArrowheads="1"/>
          </p:cNvSpPr>
          <p:nvPr>
            <p:ph idx="1"/>
          </p:nvPr>
        </p:nvSpPr>
        <p:spPr>
          <a:xfrm>
            <a:off x="190413" y="9828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Modern, Flexible General-purpose Language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Object-Oriented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Strongly-typed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Runs on .NET Framework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C# - Introduction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68424" y="3541800"/>
            <a:ext cx="9451976" cy="2935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("What's your name?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$"Hello, {name}!"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647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5410200"/>
            <a:ext cx="8938472" cy="820600"/>
          </a:xfrm>
        </p:spPr>
        <p:txBody>
          <a:bodyPr/>
          <a:lstStyle/>
          <a:p>
            <a:r>
              <a:rPr lang="en-US" dirty="0"/>
              <a:t>Declaring Variables</a:t>
            </a:r>
            <a:endParaRPr lang="bg-BG" dirty="0"/>
          </a:p>
        </p:txBody>
      </p:sp>
      <p:pic>
        <p:nvPicPr>
          <p:cNvPr id="6148" name="Picture 4" descr="&amp;Rcy;&amp;iecy;&amp;zcy;&amp;ucy;&amp;lcy;&amp;tcy;&amp;acy;&amp;tcy; &amp;scy; &amp;icy;&amp;zcy;&amp;ocy;&amp;bcy;&amp;rcy;&amp;acy;&amp;zhcy;&amp;iecy;&amp;ncy;&amp;icy;&amp;iecy; &amp;zcy;&amp;acy; variable 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86" y="1676400"/>
            <a:ext cx="5132852" cy="293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221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 variables in C# you need to use the pattern: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Type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inferred</a:t>
            </a:r>
            <a:r>
              <a:rPr lang="en-US" dirty="0"/>
              <a:t>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right side</a:t>
            </a:r>
            <a:r>
              <a:rPr lang="en-US" dirty="0"/>
              <a:t> of the expression (use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1828800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{data type}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{variable name}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{value}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3276600"/>
            <a:ext cx="104394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isPassed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= 'F';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mathGrade = 5.49;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76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25176" y="4953000"/>
            <a:ext cx="8938472" cy="820600"/>
          </a:xfrm>
        </p:spPr>
        <p:txBody>
          <a:bodyPr/>
          <a:lstStyle/>
          <a:p>
            <a:r>
              <a:rPr lang="en-US" dirty="0"/>
              <a:t>Console I/O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78253" y="5867400"/>
            <a:ext cx="9832319" cy="687224"/>
          </a:xfrm>
        </p:spPr>
        <p:txBody>
          <a:bodyPr/>
          <a:lstStyle/>
          <a:p>
            <a:r>
              <a:rPr lang="en-US" dirty="0"/>
              <a:t>Reading from and Writing to the console</a:t>
            </a:r>
          </a:p>
        </p:txBody>
      </p:sp>
      <p:pic>
        <p:nvPicPr>
          <p:cNvPr id="1030" name="Picture 6" descr="Image result for term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674" y="838200"/>
            <a:ext cx="6245476" cy="387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99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read/write</a:t>
            </a:r>
            <a:r>
              <a:rPr lang="en-US" dirty="0"/>
              <a:t> to the console, using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</a:t>
            </a:r>
            <a:r>
              <a:rPr lang="en-US" dirty="0"/>
              <a:t> class</a:t>
            </a:r>
          </a:p>
          <a:p>
            <a:r>
              <a:rPr lang="en-US" dirty="0"/>
              <a:t>Resides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System</a:t>
            </a:r>
            <a:r>
              <a:rPr lang="en-US" dirty="0"/>
              <a:t> namespace</a:t>
            </a:r>
          </a:p>
          <a:p>
            <a:r>
              <a:rPr lang="en-US" dirty="0"/>
              <a:t>Reading input from the console 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Console.ReadLine()</a:t>
            </a:r>
            <a:r>
              <a:rPr lang="en-US" noProof="1"/>
              <a:t>:</a:t>
            </a:r>
          </a:p>
          <a:p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from the Console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5486400"/>
            <a:ext cx="104394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237412" y="4547173"/>
            <a:ext cx="2932357" cy="725632"/>
          </a:xfrm>
          <a:prstGeom prst="wedgeRoundRectCallout">
            <a:avLst>
              <a:gd name="adj1" fmla="val -46686"/>
              <a:gd name="adj2" fmla="val 914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+mn-lt"/>
              </a:rPr>
              <a:t>Returns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68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1186</Words>
  <Application>Microsoft Office PowerPoint</Application>
  <PresentationFormat>Custom</PresentationFormat>
  <Paragraphs>219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 16x9</vt:lpstr>
      <vt:lpstr>C# - Introduction</vt:lpstr>
      <vt:lpstr>Table of Contents</vt:lpstr>
      <vt:lpstr>Have a Question?</vt:lpstr>
      <vt:lpstr>Introduction and Basic Syntax</vt:lpstr>
      <vt:lpstr>C# - Introduction</vt:lpstr>
      <vt:lpstr>Declaring Variables</vt:lpstr>
      <vt:lpstr>Declaring Variables</vt:lpstr>
      <vt:lpstr>Console I/O</vt:lpstr>
      <vt:lpstr>Reading from the Console</vt:lpstr>
      <vt:lpstr>Converting Input from the Console</vt:lpstr>
      <vt:lpstr>Printing to the Console</vt:lpstr>
      <vt:lpstr>Printing on the Same Line</vt:lpstr>
      <vt:lpstr>Printing on the Console</vt:lpstr>
      <vt:lpstr>Problem: Greeting</vt:lpstr>
      <vt:lpstr>Solution: Greeting</vt:lpstr>
      <vt:lpstr>Printing on the Console (2)</vt:lpstr>
      <vt:lpstr>Problem: Add two numbers</vt:lpstr>
      <vt:lpstr>Solution: Add two numbers</vt:lpstr>
      <vt:lpstr>Printing on the Console (3)</vt:lpstr>
      <vt:lpstr>Printing: Formatting Numbers</vt:lpstr>
      <vt:lpstr>Problem: Employee Data</vt:lpstr>
      <vt:lpstr>Solution: Employee Data</vt:lpstr>
      <vt:lpstr>C# Basic Syntax</vt:lpstr>
      <vt:lpstr>Summary</vt:lpstr>
      <vt:lpstr>Programming Fundamentals – Course Intro</vt:lpstr>
      <vt:lpstr>License</vt:lpstr>
      <vt:lpstr>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Intro and Basic Syntax</dc:title>
  <dc:subject>Programming Fundamentals Course</dc:subject>
  <dc:creator/>
  <cp:keywords>C#, programming, course, SoftUni, Software University</cp:keywords>
  <dc:description>Programming Fundamentals Extended Course @ SoftUni - https://softuni.bg/courses/programming-fundamentals</dc:description>
  <cp:lastModifiedBy/>
  <cp:revision>1</cp:revision>
  <dcterms:created xsi:type="dcterms:W3CDTF">2014-01-02T17:00:34Z</dcterms:created>
  <dcterms:modified xsi:type="dcterms:W3CDTF">2017-05-23T13:13:02Z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