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9"/>
  </p:notesMasterIdLst>
  <p:handoutMasterIdLst>
    <p:handoutMasterId r:id="rId50"/>
  </p:handoutMasterIdLst>
  <p:sldIdLst>
    <p:sldId id="394" r:id="rId4"/>
    <p:sldId id="395" r:id="rId5"/>
    <p:sldId id="493" r:id="rId6"/>
    <p:sldId id="443" r:id="rId7"/>
    <p:sldId id="510" r:id="rId8"/>
    <p:sldId id="511" r:id="rId9"/>
    <p:sldId id="512" r:id="rId10"/>
    <p:sldId id="517" r:id="rId11"/>
    <p:sldId id="515" r:id="rId12"/>
    <p:sldId id="509" r:id="rId13"/>
    <p:sldId id="444" r:id="rId14"/>
    <p:sldId id="445" r:id="rId15"/>
    <p:sldId id="449" r:id="rId16"/>
    <p:sldId id="448" r:id="rId17"/>
    <p:sldId id="498" r:id="rId18"/>
    <p:sldId id="452" r:id="rId19"/>
    <p:sldId id="459" r:id="rId20"/>
    <p:sldId id="460" r:id="rId21"/>
    <p:sldId id="469" r:id="rId22"/>
    <p:sldId id="488" r:id="rId23"/>
    <p:sldId id="489" r:id="rId24"/>
    <p:sldId id="475" r:id="rId25"/>
    <p:sldId id="476" r:id="rId26"/>
    <p:sldId id="470" r:id="rId27"/>
    <p:sldId id="472" r:id="rId28"/>
    <p:sldId id="473" r:id="rId29"/>
    <p:sldId id="486" r:id="rId30"/>
    <p:sldId id="494" r:id="rId31"/>
    <p:sldId id="495" r:id="rId32"/>
    <p:sldId id="496" r:id="rId33"/>
    <p:sldId id="497" r:id="rId34"/>
    <p:sldId id="499" r:id="rId35"/>
    <p:sldId id="500" r:id="rId36"/>
    <p:sldId id="501" r:id="rId37"/>
    <p:sldId id="502" r:id="rId38"/>
    <p:sldId id="503" r:id="rId39"/>
    <p:sldId id="508" r:id="rId40"/>
    <p:sldId id="504" r:id="rId41"/>
    <p:sldId id="505" r:id="rId42"/>
    <p:sldId id="506" r:id="rId43"/>
    <p:sldId id="507" r:id="rId44"/>
    <p:sldId id="421" r:id="rId45"/>
    <p:sldId id="442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114" d="100"/>
          <a:sy n="114" d="100"/>
        </p:scale>
        <p:origin x="50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5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7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094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 and 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705783"/>
            <a:ext cx="10344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4702"/>
              </p:ext>
            </p:extLst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590800"/>
            <a:ext cx="4078288" cy="31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1920" y="990600"/>
            <a:ext cx="10515598" cy="5213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600" dirty="0"/>
              <a:t>days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600" dirty="0"/>
              <a:t> "Monday", "Tuesday", "Wednesday", "Thursday", "Friday", "Saturday", "Sunday"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600" dirty="0"/>
              <a:t>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   Console.WriteLine(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6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}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   Console.WriteLine("Invalid day!");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547584"/>
            <a:ext cx="10458452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36980" y="2547584"/>
            <a:ext cx="3858863" cy="1491393"/>
          </a:xfrm>
          <a:prstGeom prst="wedgeRoundRectCallout">
            <a:avLst>
              <a:gd name="adj1" fmla="val -60223"/>
              <a:gd name="adj2" fmla="val 228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Value vs Reference Types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Defining, Initializing and Processing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and Writing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Defining, Initializing and Processing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single line, space separated):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2687866"/>
            <a:ext cx="958799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84856"/>
            <a:ext cx="1978285" cy="20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355047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86494" y="2687866"/>
            <a:ext cx="9587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49812" y="2684856"/>
            <a:ext cx="2288000" cy="2572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577513" y="383852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716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2812" y="2525463"/>
            <a:ext cx="4267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3418116"/>
            <a:ext cx="42672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303212" y="2761344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49223" y="2525463"/>
            <a:ext cx="522359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49222" y="3418116"/>
            <a:ext cx="52235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539623" y="2761344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18288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Console.WriteLine($"{nums[i]} -&gt; {roundedNums[i]}");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609538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81714"/>
            <a:ext cx="4827398" cy="1661886"/>
            <a:chOff x="3629214" y="4129314"/>
            <a:chExt cx="4827398" cy="166188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22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37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12931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34918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List&lt;T&gt;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Overview</a:t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284842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44116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11107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7809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4075949" y="1266379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dirty="0"/>
              <a:t> holds a list of elements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the number of elements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adds an element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if it finds the element and removes it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determines whether an element is in the stack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Remove()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finds the element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Insert()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inserts an element to given position 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 and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516" y="2514600"/>
            <a:ext cx="10223296" cy="391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/>
              <a:t>var names =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800" dirty="0"/>
              <a:t> { 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800" dirty="0"/>
              <a:t>();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Sort((a, b) =&gt; b.CompareTo(a))</a:t>
            </a:r>
            <a:r>
              <a:rPr lang="bg-BG" sz="2800" dirty="0"/>
              <a:t>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927505" y="4497020"/>
            <a:ext cx="2883106" cy="906794"/>
          </a:xfrm>
          <a:prstGeom prst="wedgeRoundRectCallout">
            <a:avLst>
              <a:gd name="adj1" fmla="val -67870"/>
              <a:gd name="adj2" fmla="val 2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489410"/>
            <a:ext cx="5105400" cy="533400"/>
          </a:xfrm>
          <a:prstGeom prst="wedgeRoundRectCallout">
            <a:avLst>
              <a:gd name="adj1" fmla="val -61751"/>
              <a:gd name="adj2" fmla="val 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33745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479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33745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https://judge.softuni.bg/Contests/Practice/Index/172#13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33745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4953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33745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1665534"/>
            <a:ext cx="1084923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string[] input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');</a:t>
            </a:r>
          </a:p>
          <a:p>
            <a:r>
              <a:rPr lang="en-US" sz="3000" dirty="0"/>
              <a:t>List&lt;double&gt; nums = new List&lt;double&gt;();</a:t>
            </a:r>
          </a:p>
          <a:p>
            <a:r>
              <a:rPr lang="en-US" sz="3000" dirty="0"/>
              <a:t>foreach(string num in input)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nums.Add</a:t>
            </a:r>
            <a:r>
              <a:rPr lang="en-US" sz="3000" dirty="0"/>
              <a:t>(</a:t>
            </a:r>
            <a:r>
              <a:rPr lang="en-US" sz="3000" dirty="0" err="1"/>
              <a:t>double.Parse</a:t>
            </a:r>
            <a:r>
              <a:rPr lang="en-US" sz="3000" dirty="0"/>
              <a:t>(</a:t>
            </a:r>
            <a:r>
              <a:rPr lang="en-US" sz="3000" dirty="0" err="1"/>
              <a:t>num</a:t>
            </a:r>
            <a:r>
              <a:rPr lang="en-US" sz="3000"/>
              <a:t>));</a:t>
            </a:r>
            <a:endParaRPr lang="en-US" sz="3000" dirty="0"/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285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4285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3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8164" y="3771378"/>
            <a:ext cx="280884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8242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09832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4535" y="3771378"/>
            <a:ext cx="25752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Value vs 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3812" y="1371600"/>
            <a:ext cx="2667000" cy="29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https://judge.softuni.bg/Contests/Practice/Index/172#15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https://judge.softuni.bg/Contests/Practice/Index/172#15</a:t>
            </a:r>
            <a:r>
              <a:rPr lang="en-US" dirty="0"/>
              <a:t> 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87120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</a:t>
            </a:r>
            <a:r>
              <a:rPr lang="bg-BG" dirty="0"/>
              <a:t> nums = </a:t>
            </a:r>
            <a:r>
              <a:rPr lang="en-US" dirty="0"/>
              <a:t>ReadNumbers()</a:t>
            </a:r>
            <a:r>
              <a:rPr lang="bg-BG" dirty="0"/>
              <a:t>;</a:t>
            </a:r>
          </a:p>
          <a:p>
            <a:r>
              <a:rPr lang="bg-BG" dirty="0"/>
              <a:t>nums.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/>
              <a:t>;</a:t>
            </a:r>
          </a:p>
          <a:p>
            <a:r>
              <a:rPr lang="bg-BG" dirty="0"/>
              <a:t>var pos = 0;</a:t>
            </a:r>
          </a:p>
          <a:p>
            <a:r>
              <a:rPr lang="bg-BG" dirty="0"/>
              <a:t>while (pos &lt; nums.Count)</a:t>
            </a:r>
          </a:p>
          <a:p>
            <a:r>
              <a:rPr lang="bg-BG" dirty="0"/>
              <a:t>{</a:t>
            </a:r>
          </a:p>
          <a:p>
            <a:r>
              <a:rPr lang="bg-BG" dirty="0"/>
              <a:t>  int num = nums[pos], count = 1;</a:t>
            </a:r>
          </a:p>
          <a:p>
            <a:r>
              <a:rPr lang="bg-BG" dirty="0"/>
              <a:t>  while (pos + count &lt; nums.Count &amp;&amp; </a:t>
            </a:r>
          </a:p>
          <a:p>
            <a:r>
              <a:rPr lang="bg-BG" dirty="0"/>
              <a:t>         nums[pos + count] == num)</a:t>
            </a:r>
          </a:p>
          <a:p>
            <a:r>
              <a:rPr lang="bg-BG" dirty="0"/>
              <a:t>    count++;</a:t>
            </a:r>
          </a:p>
          <a:p>
            <a:r>
              <a:rPr lang="bg-BG" dirty="0"/>
              <a:t>  pos = pos + count;</a:t>
            </a:r>
          </a:p>
          <a:p>
            <a:r>
              <a:rPr lang="bg-BG" dirty="0"/>
              <a:t>  Console.WriteLine($"{num} -&gt; {count}");</a:t>
            </a:r>
          </a:p>
          <a:p>
            <a:r>
              <a:rPr lang="bg-BG" dirty="0"/>
              <a:t>}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201496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3023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array/list: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array/list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array/list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List&lt;int&gt;();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13612" y="4508941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  <a:r>
              <a:rPr lang="bg-BG" dirty="0"/>
              <a:t> </a:t>
            </a:r>
            <a:r>
              <a:rPr lang="en-US" dirty="0"/>
              <a:t>and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Value Types - </a:t>
            </a:r>
            <a:r>
              <a:rPr lang="en-US" dirty="0">
                <a:hlinkClick r:id="rId3"/>
              </a:rPr>
              <a:t>https://msdn.microsoft.com/en-us/library/bfft1t3c.aspx</a:t>
            </a:r>
            <a:r>
              <a:rPr lang="en-US" dirty="0"/>
              <a:t> </a:t>
            </a:r>
          </a:p>
          <a:p>
            <a:r>
              <a:rPr lang="en-US" dirty="0"/>
              <a:t>Variables of value types directly contain their data. </a:t>
            </a:r>
          </a:p>
          <a:p>
            <a:r>
              <a:rPr lang="en-US" dirty="0"/>
              <a:t>With value types, each variable has its own copy of the data, and it is not possible for operations on one variable to affect the other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4673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Some of the reference types – string, DateTime, TimeSpan, Random, any other classes, interfaces, delegates and more. </a:t>
            </a:r>
          </a:p>
          <a:p>
            <a:r>
              <a:rPr lang="en-US" dirty="0"/>
              <a:t>Variables of reference types store references to their data.</a:t>
            </a:r>
          </a:p>
          <a:p>
            <a:r>
              <a:rPr lang="en-US" dirty="0"/>
              <a:t>With reference types, two variables can reference the same object; therefore, operations on one variable can affect the object referenced by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3140231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238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1920" y="1422572"/>
            <a:ext cx="10515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void Main(string[] args)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int num = 5;</a:t>
            </a:r>
          </a:p>
          <a:p>
            <a:r>
              <a:rPr lang="en-US" dirty="0"/>
              <a:t>    Increment(num, 15);</a:t>
            </a:r>
          </a:p>
          <a:p>
            <a:r>
              <a:rPr lang="en-US" dirty="0"/>
              <a:t>    Console.WriteLine(num);</a:t>
            </a:r>
          </a:p>
          <a:p>
            <a:r>
              <a:rPr lang="bg-BG" dirty="0"/>
              <a:t>}</a:t>
            </a:r>
            <a:endParaRPr lang="en-US" dirty="0"/>
          </a:p>
          <a:p>
            <a:endParaRPr lang="bg-BG" dirty="0"/>
          </a:p>
          <a:p>
            <a:r>
              <a:rPr lang="en-US" dirty="0"/>
              <a:t>private static void Increment(int num, int value)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 num += value;</a:t>
            </a:r>
          </a:p>
          <a:p>
            <a:r>
              <a:rPr lang="bg-BG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1312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1920" y="1422572"/>
            <a:ext cx="10515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void Main(string[] args)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int[] nums = { 5 };</a:t>
            </a:r>
          </a:p>
          <a:p>
            <a:r>
              <a:rPr lang="en-US" dirty="0"/>
              <a:t>    Increment(nums, 15);</a:t>
            </a:r>
          </a:p>
          <a:p>
            <a:r>
              <a:rPr lang="en-US" dirty="0"/>
              <a:t>    Console.WriteLine(nums[0]);</a:t>
            </a:r>
          </a:p>
          <a:p>
            <a:r>
              <a:rPr lang="bg-BG" dirty="0"/>
              <a:t>}</a:t>
            </a:r>
            <a:endParaRPr lang="en-US" dirty="0"/>
          </a:p>
          <a:p>
            <a:endParaRPr lang="bg-BG" dirty="0"/>
          </a:p>
          <a:p>
            <a:r>
              <a:rPr lang="en-US" dirty="0"/>
              <a:t>private static void Increment(int[] nums, int value)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 nums[0] += value;</a:t>
            </a:r>
          </a:p>
          <a:p>
            <a:r>
              <a:rPr lang="bg-BG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99179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2458</Words>
  <Application>Microsoft Office PowerPoint</Application>
  <PresentationFormat>Custom</PresentationFormat>
  <Paragraphs>486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Arrays and Lists</vt:lpstr>
      <vt:lpstr>Table of Contents</vt:lpstr>
      <vt:lpstr>Questions?</vt:lpstr>
      <vt:lpstr>Value vs Reference Types</vt:lpstr>
      <vt:lpstr>Value types</vt:lpstr>
      <vt:lpstr>Reference types</vt:lpstr>
      <vt:lpstr>Value vs Reference Types</vt:lpstr>
      <vt:lpstr>Example: Value Types </vt:lpstr>
      <vt:lpstr>Example: Reference Types 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Reading Arrays from the Console</vt:lpstr>
      <vt:lpstr>Reading Arrays From the Console</vt:lpstr>
      <vt:lpstr>Reading Array Values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List&lt;T&gt; Overview </vt:lpstr>
      <vt:lpstr>List&lt;T&gt; – Data Structure</vt:lpstr>
      <vt:lpstr>Add() – Adds an element</vt:lpstr>
      <vt:lpstr>Remove() – returns true if it finds the element and removes it</vt:lpstr>
      <vt:lpstr>Insert() – inserts an element to given position </vt:lpstr>
      <vt:lpstr>Lists – Exercises</vt:lpstr>
      <vt:lpstr>Sorting Lists and Arrays</vt:lpstr>
      <vt:lpstr>Sorting Lists and Arrays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Summary</vt:lpstr>
      <vt:lpstr>Arrays and Lists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Lists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2016-10-02T19:52:13Z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