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9"/>
  </p:notesMasterIdLst>
  <p:handoutMasterIdLst>
    <p:handoutMasterId r:id="rId50"/>
  </p:handoutMasterIdLst>
  <p:sldIdLst>
    <p:sldId id="394" r:id="rId3"/>
    <p:sldId id="395" r:id="rId4"/>
    <p:sldId id="598" r:id="rId5"/>
    <p:sldId id="578" r:id="rId6"/>
    <p:sldId id="544" r:id="rId7"/>
    <p:sldId id="545" r:id="rId8"/>
    <p:sldId id="613" r:id="rId9"/>
    <p:sldId id="584" r:id="rId10"/>
    <p:sldId id="602" r:id="rId11"/>
    <p:sldId id="580" r:id="rId12"/>
    <p:sldId id="581" r:id="rId13"/>
    <p:sldId id="582" r:id="rId14"/>
    <p:sldId id="583" r:id="rId15"/>
    <p:sldId id="532" r:id="rId16"/>
    <p:sldId id="571" r:id="rId17"/>
    <p:sldId id="546" r:id="rId18"/>
    <p:sldId id="569" r:id="rId19"/>
    <p:sldId id="570" r:id="rId20"/>
    <p:sldId id="585" r:id="rId21"/>
    <p:sldId id="455" r:id="rId22"/>
    <p:sldId id="589" r:id="rId23"/>
    <p:sldId id="586" r:id="rId24"/>
    <p:sldId id="587" r:id="rId25"/>
    <p:sldId id="590" r:id="rId26"/>
    <p:sldId id="604" r:id="rId27"/>
    <p:sldId id="592" r:id="rId28"/>
    <p:sldId id="593" r:id="rId29"/>
    <p:sldId id="594" r:id="rId30"/>
    <p:sldId id="574" r:id="rId31"/>
    <p:sldId id="595" r:id="rId32"/>
    <p:sldId id="596" r:id="rId33"/>
    <p:sldId id="605" r:id="rId34"/>
    <p:sldId id="606" r:id="rId35"/>
    <p:sldId id="607" r:id="rId36"/>
    <p:sldId id="608" r:id="rId37"/>
    <p:sldId id="576" r:id="rId38"/>
    <p:sldId id="577" r:id="rId39"/>
    <p:sldId id="609" r:id="rId40"/>
    <p:sldId id="610" r:id="rId41"/>
    <p:sldId id="572" r:id="rId42"/>
    <p:sldId id="573" r:id="rId43"/>
    <p:sldId id="478" r:id="rId44"/>
    <p:sldId id="421" r:id="rId45"/>
    <p:sldId id="611" r:id="rId46"/>
    <p:sldId id="352" r:id="rId47"/>
    <p:sldId id="612" r:id="rId4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B398"/>
    <a:srgbClr val="ADA485"/>
    <a:srgbClr val="F37D3B"/>
    <a:srgbClr val="E85C0E"/>
    <a:srgbClr val="FF6600"/>
    <a:srgbClr val="603A14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595" autoAdjust="0"/>
  </p:normalViewPr>
  <p:slideViewPr>
    <p:cSldViewPr>
      <p:cViewPr>
        <p:scale>
          <a:sx n="80" d="100"/>
          <a:sy n="80" d="100"/>
        </p:scale>
        <p:origin x="725" y="13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14-Jun-17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14-Jun-17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872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622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34507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64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78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163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Notes Placeholder 5"/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foreach (KeyValuePair&lt;string, int&gt; keyValuePair in phonebook)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Console.WriteLine("name: {0}, mobile number: {1}",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keyValuePair.Key,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keyValuePair.Value);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984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82470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14-Jun-17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321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14-Jun-17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2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2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3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4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4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5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5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6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23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9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://www.telenor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79361" y="734303"/>
            <a:ext cx="8125251" cy="138501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Dictionaries,</a:t>
            </a:r>
            <a:r>
              <a:rPr lang="bg-BG" dirty="0"/>
              <a:t> </a:t>
            </a:r>
            <a:r>
              <a:rPr lang="en-US" dirty="0"/>
              <a:t>Lambda and LINQ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79361" y="2060235"/>
            <a:ext cx="8125251" cy="682965"/>
          </a:xfrm>
        </p:spPr>
        <p:txBody>
          <a:bodyPr>
            <a:normAutofit/>
          </a:bodyPr>
          <a:lstStyle/>
          <a:p>
            <a:r>
              <a:rPr lang="en-US" dirty="0"/>
              <a:t>Collections and Queries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2212" y="38307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075472" y="3412131"/>
            <a:ext cx="1787669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Dictionaries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Lambda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LINQ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163489" y="3366217"/>
            <a:ext cx="4310874" cy="2836186"/>
            <a:chOff x="8069640" y="3761503"/>
            <a:chExt cx="3376573" cy="2440899"/>
          </a:xfrm>
        </p:grpSpPr>
        <p:pic>
          <p:nvPicPr>
            <p:cNvPr id="16" name="Picture 2" descr="Image result for dictionary icon moder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330" y="3405563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en-US" dirty="0"/>
              <a:t>Traditional Dictionary: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06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1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494208" y="3074670"/>
            <a:ext cx="2543178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94211" y="3075166"/>
            <a:ext cx="2543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881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1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1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32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4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32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4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32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4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46427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23333 L 0.60015 -0.001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8 L 0.60016 -1.85185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05949 L 0.60016 0.0011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303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6666 L 0.60015 0.0011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 L 0.60015 0.0011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495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12615 L 0.60016 -0.0011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330" y="3405563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en-US" dirty="0"/>
              <a:t>Dictionary: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2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3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18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5996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18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5996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18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5996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37032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SortedDictionary&lt;K,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V&gt;</a:t>
            </a:r>
            <a:r>
              <a:rPr lang="en-US" dirty="0"/>
              <a:t> – </a:t>
            </a:r>
            <a:r>
              <a:rPr lang="en-US" dirty="0">
                <a:latin typeface="+mn-lt"/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</a:p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32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44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7613" y="1534222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867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 txBox="1">
            <a:spLocks/>
          </p:cNvSpPr>
          <p:nvPr/>
        </p:nvSpPr>
        <p:spPr>
          <a:xfrm>
            <a:off x="7632901" y="2597007"/>
            <a:ext cx="3962401" cy="2000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96148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76336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632902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9614103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Dictionaries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329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6141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329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6141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32902" y="272409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632903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14104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76329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96141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8815" y="27240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KeyValuePair&lt;string, string&gt; keyValuePair    in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87479" y="1749703"/>
            <a:ext cx="7444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loop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4328" y="46290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.Key              .Value</a:t>
            </a:r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76336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148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336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96148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9614852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7633652" y="36779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</p:spTree>
    <p:extLst>
      <p:ext uri="{BB962C8B-B14F-4D97-AF65-F5344CB8AC3E}">
        <p14:creationId xmlns:p14="http://schemas.microsoft.com/office/powerpoint/2010/main" val="123851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3.7037E-6 L -0.49518 0.125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627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3.7037E-6 L -0.43892 0.1238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2.59259E-6 L -0.49518 0.059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29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2.59259E-6 L -0.43892 0.0592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-4.07407E-6 L -0.43892 -0.007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-37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-4.07407E-6 L -0.49518 -0.007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130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300" dirty="0"/>
              <a:t>Write a program to extract from given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sequence of words </a:t>
            </a:r>
            <a:r>
              <a:rPr lang="en-US" sz="3300" dirty="0"/>
              <a:t>all elements that present in it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odd number of times</a:t>
            </a:r>
            <a:r>
              <a:rPr lang="en-US" sz="3300" dirty="0"/>
              <a:t> (case-insensitive)</a:t>
            </a:r>
          </a:p>
          <a:p>
            <a:pPr lvl="1"/>
            <a:r>
              <a:rPr lang="en-US" sz="3100" dirty="0"/>
              <a:t>Words are given in a single line,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space</a:t>
            </a:r>
            <a:r>
              <a:rPr lang="en-US" sz="3100" dirty="0"/>
              <a:t> separated</a:t>
            </a:r>
          </a:p>
          <a:p>
            <a:pPr lvl="1"/>
            <a:r>
              <a:rPr lang="en-US" sz="3100" dirty="0"/>
              <a:t>Print the result elements in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lowercase</a:t>
            </a:r>
            <a:r>
              <a:rPr lang="en-US" sz="3100" dirty="0"/>
              <a:t>, in their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order</a:t>
            </a:r>
            <a:r>
              <a:rPr lang="en-US" sz="3100" dirty="0"/>
              <a:t> of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appearance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Odd Occurrences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1052" y="37093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 C# PHP PHP JAVA C java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494651" y="38508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64650" y="37093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java, c#,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1052" y="45475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5 hi pi HO Hi 5 ho 3 hi pi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494651" y="46890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64650" y="45475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5, hi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https://judge.softuni.bg/Contests/Practice/Index/174#1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81052" y="5383654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 A SQL xx a xx a A a XX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94651" y="552518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64650" y="5383654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a, SQL, xx,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66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Occurrences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4116" y="1208841"/>
            <a:ext cx="10528096" cy="46697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string input = Console.ReadLine().ToLower();</a:t>
            </a:r>
          </a:p>
          <a:p>
            <a:r>
              <a:rPr lang="en-US" dirty="0"/>
              <a:t>string[] words = input.Split(' ');</a:t>
            </a:r>
          </a:p>
          <a:p>
            <a:pPr>
              <a:spcBef>
                <a:spcPts val="1200"/>
              </a:spcBef>
            </a:pPr>
            <a:r>
              <a:rPr lang="en-US" dirty="0"/>
              <a:t>var counts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dirty="0"/>
              <a:t>();</a:t>
            </a:r>
          </a:p>
          <a:p>
            <a:r>
              <a:rPr lang="en-US" dirty="0"/>
              <a:t>foreach (var word in words)</a:t>
            </a:r>
          </a:p>
          <a:p>
            <a:r>
              <a:rPr lang="en-US" dirty="0"/>
              <a:t>   if (counts.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dirty="0"/>
              <a:t>(word))</a:t>
            </a:r>
          </a:p>
          <a:p>
            <a:r>
              <a:rPr lang="en-US" dirty="0"/>
              <a:t>     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dirty="0"/>
              <a:t>;</a:t>
            </a:r>
          </a:p>
          <a:p>
            <a:r>
              <a:rPr lang="en-US" dirty="0"/>
              <a:t>   else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;</a:t>
            </a:r>
          </a:p>
          <a:p>
            <a:pPr>
              <a:spcBef>
                <a:spcPts val="1200"/>
              </a:spcBef>
            </a:pPr>
            <a:r>
              <a:rPr lang="en-US" dirty="0"/>
              <a:t>var results = new List&lt;string&gt;();</a:t>
            </a:r>
          </a:p>
          <a:p>
            <a:r>
              <a:rPr lang="en-US" dirty="0"/>
              <a:t>foreach (var pair in counts)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TODO: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add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pair.Key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results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pair.Value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is odd</a:t>
            </a:r>
          </a:p>
          <a:p>
            <a:pPr>
              <a:spcBef>
                <a:spcPts val="1200"/>
              </a:spcBef>
            </a:pPr>
            <a:r>
              <a:rPr lang="en-US" dirty="0"/>
              <a:t>Console.WriteLine(string.Join(", ", results));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2701524"/>
            <a:ext cx="3200400" cy="1920272"/>
          </a:xfrm>
          <a:prstGeom prst="wedgeRoundRectCallout">
            <a:avLst>
              <a:gd name="adj1" fmla="val -71389"/>
              <a:gd name="adj2" fmla="val -496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counts[word]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SortedDictionary</a:t>
            </a:r>
            <a:r>
              <a:rPr lang="en-US" dirty="0"/>
              <a:t> Example – Events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295400"/>
            <a:ext cx="10820400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var events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SortedDictionary&lt;DateTime,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DateTime(1998,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9,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"Google's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DateTime(1975,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"Microsoft's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DateTime(2004,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2,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"Facebook's birth date";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 was founded";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foreach (var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entry</a:t>
            </a:r>
            <a:r>
              <a:rPr lang="en-US" sz="2600" dirty="0">
                <a:solidFill>
                  <a:schemeClr val="tx2"/>
                </a:solidFill>
              </a:rPr>
              <a:t> in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events</a:t>
            </a:r>
            <a:r>
              <a:rPr lang="en-US" sz="2600" dirty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{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Console.WriteLine("{0:dd-MMM-yyyy}: {1}", 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  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2600" dirty="0">
                <a:solidFill>
                  <a:schemeClr val="tx2"/>
                </a:solidFill>
              </a:rPr>
              <a:t>,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600" dirty="0">
                <a:solidFill>
                  <a:schemeClr val="tx2"/>
                </a:solidFill>
              </a:rPr>
              <a:t>);</a:t>
            </a:r>
          </a:p>
          <a:p>
            <a:r>
              <a:rPr lang="en-US" sz="26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275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real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them in ascending order </a:t>
            </a:r>
            <a:r>
              <a:rPr lang="en-US" dirty="0"/>
              <a:t>along with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occurrences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8380" y="2707741"/>
            <a:ext cx="33528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8 2.5 2.5 8 2.5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8380" y="3907506"/>
            <a:ext cx="3352801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2.5 -&gt; 3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 times</a:t>
            </a:r>
          </a:p>
        </p:txBody>
      </p:sp>
      <p:sp>
        <p:nvSpPr>
          <p:cNvPr id="7" name="Down Arrow 6"/>
          <p:cNvSpPr/>
          <p:nvPr/>
        </p:nvSpPr>
        <p:spPr>
          <a:xfrm>
            <a:off x="2272380" y="3449361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34580" y="2707741"/>
            <a:ext cx="304186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1.5 5 1.5 3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50496" y="3907506"/>
            <a:ext cx="302555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5 -&gt; 1 times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6003112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03261" y="2707741"/>
            <a:ext cx="326659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-2 0.33 0.33 2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219202" y="3907506"/>
            <a:ext cx="324907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0.33 -&gt;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1 times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691340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0316" y="1181545"/>
            <a:ext cx="10375696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double[] nums = Console.ReadLine().Split(' ')</a:t>
            </a:r>
            <a:br>
              <a:rPr lang="en-US" sz="2800" dirty="0"/>
            </a:br>
            <a:r>
              <a:rPr lang="en-US" sz="2800" dirty="0"/>
              <a:t>  .Select(double.Parse).ToArray();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var counts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SortedDictionary&lt;double,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sz="2800" dirty="0"/>
              <a:t>();</a:t>
            </a:r>
          </a:p>
          <a:p>
            <a:r>
              <a:rPr lang="en-US" sz="2800" dirty="0"/>
              <a:t>foreach (var num in nums)</a:t>
            </a:r>
          </a:p>
          <a:p>
            <a:r>
              <a:rPr lang="en-US" sz="2800" dirty="0"/>
              <a:t>   if (counts.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sz="2800" dirty="0"/>
              <a:t>(num))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sz="2800" dirty="0"/>
              <a:t>;</a:t>
            </a:r>
          </a:p>
          <a:p>
            <a:r>
              <a:rPr lang="en-US" sz="2800" dirty="0"/>
              <a:t>   else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800" dirty="0"/>
              <a:t>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foreach (var num in 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sz="2800" dirty="0"/>
              <a:t>)</a:t>
            </a:r>
          </a:p>
          <a:p>
            <a:r>
              <a:rPr lang="en-US" sz="2800" dirty="0"/>
              <a:t>    Console.WriteLine($"{num} -&gt; {counts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}");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3009900"/>
            <a:ext cx="3598276" cy="1524000"/>
          </a:xfrm>
          <a:prstGeom prst="wedgeRoundRectCallout">
            <a:avLst>
              <a:gd name="adj1" fmla="val -72996"/>
              <a:gd name="adj2" fmla="val -642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will hold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46008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719034"/>
          </a:xfrm>
        </p:spPr>
        <p:txBody>
          <a:bodyPr/>
          <a:lstStyle/>
          <a:p>
            <a:r>
              <a:rPr lang="en-US" dirty="0"/>
              <a:t>Live Exercises in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1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Arrays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Dictionary&lt;K,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marL="628650" lvl="1" indent="-325438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Pairs + Fast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Find-by-key</a:t>
            </a:r>
          </a:p>
          <a:p>
            <a:pPr marL="628650" lvl="1" indent="-325438">
              <a:lnSpc>
                <a:spcPct val="100000"/>
              </a:lnSpc>
            </a:pPr>
            <a:r>
              <a:rPr lang="en-US" dirty="0">
                <a:cs typeface="Consolas" panose="020B0609020204030204" pitchFamily="49" charset="0"/>
              </a:rPr>
              <a:t>Find / Add / Delete Elements</a:t>
            </a:r>
            <a:endParaRPr lang="en-US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pPr marL="628650" lvl="1" indent="-325438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Iterating</a:t>
            </a:r>
            <a:r>
              <a:rPr lang="en-US" dirty="0">
                <a:cs typeface="Consolas" panose="020B0609020204030204" pitchFamily="49" charset="0"/>
              </a:rPr>
              <a:t> through Dictionaries</a:t>
            </a:r>
          </a:p>
          <a:p>
            <a:pPr marL="512817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dirty="0"/>
              <a:t>Data Processing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Lambda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LINQ</a:t>
            </a:r>
            <a:endParaRPr lang="en-US" dirty="0"/>
          </a:p>
          <a:p>
            <a:pPr marL="628650" lvl="1" indent="-325438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Filtering</a:t>
            </a:r>
            <a:r>
              <a:rPr lang="en-US" dirty="0"/>
              <a:t> data: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.Where(lambda)</a:t>
            </a:r>
          </a:p>
          <a:p>
            <a:pPr marL="628650" lvl="1" indent="-325438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Mapping</a:t>
            </a:r>
            <a:r>
              <a:rPr lang="en-US" dirty="0"/>
              <a:t> data: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.Select(lambda)</a:t>
            </a:r>
            <a:endParaRPr lang="en-US" dirty="0"/>
          </a:p>
          <a:p>
            <a:pPr marL="628650" lvl="1" indent="-325438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Ordering</a:t>
            </a:r>
            <a:r>
              <a:rPr lang="en-US" dirty="0"/>
              <a:t> data: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.OrderBy(lambda)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412" y="2284152"/>
            <a:ext cx="3074424" cy="39642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3836" y="2360352"/>
            <a:ext cx="1143000" cy="92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89012" y="4495800"/>
            <a:ext cx="10263928" cy="820600"/>
          </a:xfrm>
        </p:spPr>
        <p:txBody>
          <a:bodyPr/>
          <a:lstStyle/>
          <a:p>
            <a:r>
              <a:rPr lang="en-US" dirty="0"/>
              <a:t>Lambda Functions and LINQ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89012" y="5462336"/>
            <a:ext cx="10263928" cy="688256"/>
          </a:xfrm>
        </p:spPr>
        <p:txBody>
          <a:bodyPr/>
          <a:lstStyle/>
          <a:p>
            <a:pPr lvl="0"/>
            <a:r>
              <a:rPr lang="en-US" dirty="0"/>
              <a:t>LINQ in Action: Filtering, Mapping, Ordering</a:t>
            </a:r>
          </a:p>
        </p:txBody>
      </p:sp>
      <p:sp>
        <p:nvSpPr>
          <p:cNvPr id="7" name="TextBox 6"/>
          <p:cNvSpPr txBox="1"/>
          <p:nvPr/>
        </p:nvSpPr>
        <p:spPr>
          <a:xfrm rot="21121167">
            <a:off x="3841142" y="2101011"/>
            <a:ext cx="4198585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1500" b="1" dirty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04558">
            <a:off x="1343792" y="1573980"/>
            <a:ext cx="1810668" cy="18106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835991">
            <a:off x="8269860" y="1681857"/>
            <a:ext cx="2492990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400" b="1" dirty="0">
                <a:ln w="1905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f(x) </a:t>
            </a:r>
            <a:r>
              <a:rPr lang="en-US" sz="4400" b="1" dirty="0">
                <a:ln w="1905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 y</a:t>
            </a:r>
            <a:endParaRPr lang="en-US" sz="4400" b="1" dirty="0">
              <a:ln w="19050">
                <a:solidFill>
                  <a:schemeClr val="accent5">
                    <a:lumMod val="20000"/>
                    <a:lumOff val="80000"/>
                  </a:schemeClr>
                </a:solidFill>
              </a:ln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98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74921"/>
            <a:ext cx="11804822" cy="564655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Min()</a:t>
            </a:r>
            <a:r>
              <a:rPr lang="en-US" dirty="0"/>
              <a:t> – finds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smallest</a:t>
            </a:r>
            <a:r>
              <a:rPr lang="en-US" dirty="0"/>
              <a:t> element in a collection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Max()</a:t>
            </a:r>
            <a:r>
              <a:rPr lang="en-US" dirty="0"/>
              <a:t> – finds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largest</a:t>
            </a:r>
            <a:r>
              <a:rPr lang="en-US" dirty="0"/>
              <a:t> element in a collection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Sum()</a:t>
            </a:r>
            <a:r>
              <a:rPr lang="en-US" dirty="0"/>
              <a:t> – finds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 of all elements in a collection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Average()</a:t>
            </a:r>
            <a:r>
              <a:rPr lang="en-US" dirty="0"/>
              <a:t> – finds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dirty="0"/>
              <a:t> of all elements in a collection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with LINQ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1812" y="1752600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List&lt;int&gt;()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-5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812" y="3162300"/>
            <a:ext cx="10882200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int[]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{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1,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40,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5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40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1812" y="4572000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long[]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</a:t>
            </a:r>
            <a:r>
              <a:rPr lang="en-US" noProof="1"/>
              <a:t> 54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1812" y="5918299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int[]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6.75</a:t>
            </a:r>
          </a:p>
        </p:txBody>
      </p:sp>
    </p:spTree>
    <p:extLst>
      <p:ext uri="{BB962C8B-B14F-4D97-AF65-F5344CB8AC3E}">
        <p14:creationId xmlns:p14="http://schemas.microsoft.com/office/powerpoint/2010/main" val="299739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read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integers and print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dirty="0"/>
              <a:t> values: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/>
              <a:t>Problem: Sum, Min, Max, Average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https://judge.softuni.bg/Contests/Practice/Index/174#2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937419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46587" y="2667000"/>
            <a:ext cx="3080417" cy="30603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72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14.4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992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23820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932988" y="2667001"/>
            <a:ext cx="3266824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135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33.75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616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/>
              <a:t>Solution: Sum, Min, Max</a:t>
            </a:r>
            <a:r>
              <a:rPr lang="bg-BG" sz="3900" dirty="0"/>
              <a:t>, </a:t>
            </a:r>
            <a:r>
              <a:rPr lang="en-US" sz="3900" dirty="0"/>
              <a:t>Average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79464" y="1450742"/>
            <a:ext cx="10572748" cy="43869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System.Linq;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int[n]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Console.WriteLine("Min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print also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max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and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average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values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041260" y="1164608"/>
            <a:ext cx="6091483" cy="1121392"/>
          </a:xfrm>
          <a:prstGeom prst="wedgeRoundRectCallout">
            <a:avLst>
              <a:gd name="adj1" fmla="val -57714"/>
              <a:gd name="adj2" fmla="val 58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enable LINQ functions like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.Max()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.Sum()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71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Collections on a Single Line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Select()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read collections: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1724" y="1941045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Console.ReadLine()</a:t>
            </a:r>
          </a:p>
          <a:p>
            <a:r>
              <a:rPr lang="en-US" noProof="1"/>
              <a:t>    .Split()</a:t>
            </a:r>
          </a:p>
          <a:p>
            <a:r>
              <a:rPr lang="en-US" noProof="1"/>
              <a:t> 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noProof="1"/>
              <a:t>(number =&gt; double.Parse(number));</a:t>
            </a:r>
          </a:p>
          <a:p>
            <a:r>
              <a:rPr lang="en-US" noProof="1">
                <a:solidFill>
                  <a:srgbClr val="ADA485"/>
                </a:solidFill>
              </a:rPr>
              <a:t>//  .Select(double.Parse); </a:t>
            </a:r>
            <a:r>
              <a:rPr lang="en-US" noProof="1">
                <a:solidFill>
                  <a:srgbClr val="ADA485"/>
                </a:solidFill>
                <a:latin typeface="+mn-lt"/>
              </a:rPr>
              <a:t>// short version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114800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Console.ReadLine()</a:t>
            </a:r>
          </a:p>
          <a:p>
            <a:r>
              <a:rPr lang="en-US" noProof="1"/>
              <a:t>    .Split()</a:t>
            </a:r>
          </a:p>
          <a:p>
            <a:r>
              <a:rPr lang="en-US" noProof="1"/>
              <a:t> 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noProof="1"/>
              <a:t>(int.Parse);</a:t>
            </a:r>
          </a:p>
          <a:p>
            <a:r>
              <a:rPr lang="en-US" noProof="1">
                <a:solidFill>
                  <a:srgbClr val="ADA485"/>
                </a:solidFill>
              </a:rPr>
              <a:t>//  .Select(number =&gt; int.Parse(number)); </a:t>
            </a:r>
            <a:r>
              <a:rPr lang="en-US" noProof="1">
                <a:solidFill>
                  <a:srgbClr val="ADA485"/>
                </a:solidFill>
                <a:latin typeface="+mn-lt"/>
              </a:rPr>
              <a:t>// long version</a:t>
            </a:r>
          </a:p>
        </p:txBody>
      </p:sp>
    </p:spTree>
    <p:extLst>
      <p:ext uri="{BB962C8B-B14F-4D97-AF65-F5344CB8AC3E}">
        <p14:creationId xmlns:p14="http://schemas.microsoft.com/office/powerpoint/2010/main" val="23826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ToList()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convert collections: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7236" y="1918502"/>
            <a:ext cx="10671176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Console.ReadLine()</a:t>
            </a:r>
          </a:p>
          <a:p>
            <a:r>
              <a:rPr lang="en-US" sz="3200" noProof="1"/>
              <a:t>  .Split()</a:t>
            </a:r>
          </a:p>
          <a:p>
            <a:r>
              <a:rPr lang="en-US" sz="3200" noProof="1"/>
              <a:t>  .Select(number =&gt; int.Parse(number))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3200" noProof="1"/>
              <a:t>();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7236" y="4289405"/>
            <a:ext cx="10671176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List&lt;double&gt; nums = Console.ReadLine()</a:t>
            </a:r>
          </a:p>
          <a:p>
            <a:r>
              <a:rPr lang="en-US" sz="3200" noProof="1"/>
              <a:t>  .Split()</a:t>
            </a:r>
          </a:p>
          <a:p>
            <a:r>
              <a:rPr lang="en-US" sz="3200" noProof="1"/>
              <a:t>  .Select(double.Parse)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3200" noProof="1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3036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OrderByDescending()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1941045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List&lt;int&gt; nums = { 1, 5, 2, 4, 3 };</a:t>
            </a:r>
          </a:p>
          <a:p>
            <a:r>
              <a:rPr lang="en-US" noProof="1"/>
              <a:t>nums = nums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noProof="1"/>
              <a:t>(num =&gt; num)</a:t>
            </a:r>
          </a:p>
          <a:p>
            <a:r>
              <a:rPr lang="en-US" noProof="1"/>
              <a:t>  .ToList();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7508" y="4734132"/>
            <a:ext cx="108822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List&lt;int&gt; nums = { 1, 5, 2, 4, 3 };</a:t>
            </a:r>
          </a:p>
          <a:p>
            <a:r>
              <a:rPr lang="en-US" noProof="1"/>
              <a:t>nums = nums.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OrderByDescending</a:t>
            </a:r>
            <a:r>
              <a:rPr lang="en-US" noProof="1"/>
              <a:t>(num =&gt; num).ToList();</a:t>
            </a:r>
          </a:p>
          <a:p>
            <a:r>
              <a:rPr lang="en-US" noProof="1"/>
              <a:t>Console.WriteLine(String.Join(", ", nums));</a:t>
            </a:r>
          </a:p>
        </p:txBody>
      </p:sp>
    </p:spTree>
    <p:extLst>
      <p:ext uri="{BB962C8B-B14F-4D97-AF65-F5344CB8AC3E}">
        <p14:creationId xmlns:p14="http://schemas.microsoft.com/office/powerpoint/2010/main" val="199533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 by Multiple Criteria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ThenBy()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 by multiple criteria: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2133600"/>
            <a:ext cx="10882200" cy="3116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noProof="1"/>
              <a:t>Dictionary&lt;int, string&gt; products = </a:t>
            </a:r>
          </a:p>
          <a:p>
            <a:pPr>
              <a:lnSpc>
                <a:spcPct val="110000"/>
              </a:lnSpc>
            </a:pPr>
            <a:r>
              <a:rPr lang="en-US" noProof="1"/>
              <a:t>  new Dictionary&lt;int, string&gt;();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noProof="1"/>
              <a:t>Dictionary&lt;int, string&gt; sortedDict = products</a:t>
            </a:r>
          </a:p>
          <a:p>
            <a:pPr>
              <a:lnSpc>
                <a:spcPct val="110000"/>
              </a:lnSpc>
            </a:pPr>
            <a:r>
              <a:rPr lang="en-US" noProof="1"/>
              <a:t>  .OrderBy(pair =&gt; pair.Value)</a:t>
            </a:r>
          </a:p>
          <a:p>
            <a:pPr>
              <a:lnSpc>
                <a:spcPct val="110000"/>
              </a:lnSpc>
            </a:pPr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ThenBy</a:t>
            </a:r>
            <a:r>
              <a:rPr lang="en-US" noProof="1"/>
              <a:t>(pair =&gt; pair.Key)</a:t>
            </a:r>
          </a:p>
          <a:p>
            <a:pPr>
              <a:lnSpc>
                <a:spcPct val="110000"/>
              </a:lnSpc>
            </a:pPr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ToDictionary</a:t>
            </a:r>
            <a:r>
              <a:rPr lang="en-US" noProof="1"/>
              <a:t>(pair =&gt; pair.Key, pair =&gt; pair.Value);</a:t>
            </a:r>
          </a:p>
        </p:txBody>
      </p:sp>
    </p:spTree>
    <p:extLst>
      <p:ext uri="{BB962C8B-B14F-4D97-AF65-F5344CB8AC3E}">
        <p14:creationId xmlns:p14="http://schemas.microsoft.com/office/powerpoint/2010/main" val="164864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/ </a:t>
            </a:r>
            <a:r>
              <a:rPr lang="en-US"/>
              <a:t>Skip Elements </a:t>
            </a:r>
            <a:r>
              <a:rPr lang="en-US" dirty="0"/>
              <a:t>from Collection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Take()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Skip()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1981200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new List&lt;int&gt;() { 10, 20, 30, 40, 50, 60}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noProof="1"/>
              <a:t>(3)</a:t>
            </a:r>
          </a:p>
          <a:p>
            <a:r>
              <a:rPr lang="en-US" noProof="1"/>
              <a:t>  .ToArray(); </a:t>
            </a:r>
          </a:p>
          <a:p>
            <a:r>
              <a:rPr lang="en-US" noProof="1">
                <a:solidFill>
                  <a:srgbClr val="BAB398"/>
                </a:solidFill>
              </a:rPr>
              <a:t>// nums = [10, 20, 30]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267200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new List&lt;int&gt;() { 10, 20, 30, 40, 50, 60}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Skip</a:t>
            </a:r>
            <a:r>
              <a:rPr lang="en-US" noProof="1"/>
              <a:t>(3).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noProof="1"/>
              <a:t>(2)</a:t>
            </a:r>
          </a:p>
          <a:p>
            <a:r>
              <a:rPr lang="en-US" noProof="1"/>
              <a:t>  .ToArray(); </a:t>
            </a:r>
          </a:p>
          <a:p>
            <a:r>
              <a:rPr lang="en-US" noProof="1">
                <a:solidFill>
                  <a:srgbClr val="BAB398"/>
                </a:solidFill>
              </a:rPr>
              <a:t>// nums = [40, 30]</a:t>
            </a:r>
          </a:p>
        </p:txBody>
      </p:sp>
    </p:spTree>
    <p:extLst>
      <p:ext uri="{BB962C8B-B14F-4D97-AF65-F5344CB8AC3E}">
        <p14:creationId xmlns:p14="http://schemas.microsoft.com/office/powerpoint/2010/main" val="23158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real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largest 3 of them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5412" y="2261901"/>
            <a:ext cx="355410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15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81516" y="2261900"/>
            <a:ext cx="1981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50 30 20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https://judge.softuni.bg/Contests/Practice/Index/174#3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6385564" y="2365326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63068" y="3443597"/>
            <a:ext cx="14478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20 30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008372" y="3443596"/>
            <a:ext cx="13226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30 20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6385564" y="3531249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665412" y="4593747"/>
            <a:ext cx="35541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0 -5 -1 -3 -2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81516" y="4593746"/>
            <a:ext cx="1981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0 -1 -2</a:t>
            </a:r>
          </a:p>
        </p:txBody>
      </p:sp>
      <p:sp>
        <p:nvSpPr>
          <p:cNvPr id="14" name="Right Arrow 15"/>
          <p:cNvSpPr/>
          <p:nvPr/>
        </p:nvSpPr>
        <p:spPr>
          <a:xfrm>
            <a:off x="6385564" y="4697172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178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000" b="1" noProof="1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noProof="1"/>
            </a:br>
            <a:r>
              <a:rPr lang="en-US" sz="11500" b="1" noProof="1"/>
              <a:t>#fund-softuni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93579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3 Numbers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https://judge.softuni.bg/Contests/Practice/Index/174#3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65293" y="1320586"/>
            <a:ext cx="10668000" cy="4411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/>
              <a:t>List&lt;int&gt; nums = Console.ReadLine().Split()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  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Select(int.Parse)</a:t>
            </a: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noProof="1"/>
              <a:t>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800" noProof="1"/>
              <a:t>();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var sortedNums = 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OrderByDescending(x =&gt; x)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var largest3Nums = sortedNums.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Take(3)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Console.WriteLine(string.Join(" ", largest3Nums));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9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 lambda expression is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anonymous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containing expressions and statements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Lambda expressions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 the lambda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=&gt;</a:t>
            </a:r>
          </a:p>
          <a:p>
            <a:pPr lvl="2">
              <a:lnSpc>
                <a:spcPct val="110000"/>
              </a:lnSpc>
            </a:pPr>
            <a:r>
              <a:rPr lang="en-US" sz="3200" dirty="0"/>
              <a:t>Read as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goes to</a:t>
            </a:r>
            <a:r>
              <a:rPr lang="en-US" sz="3200" dirty="0"/>
              <a:t>"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left</a:t>
            </a:r>
            <a:r>
              <a:rPr lang="en-US" dirty="0"/>
              <a:t> side specifies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dirty="0"/>
              <a:t> parameters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right</a:t>
            </a:r>
            <a:r>
              <a:rPr lang="en-US" dirty="0"/>
              <a:t> side holds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expression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statement</a:t>
            </a:r>
            <a:r>
              <a:rPr lang="en-US" dirty="0"/>
              <a:t>  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65293" y="2492879"/>
            <a:ext cx="10668000" cy="5932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/>
              <a:t>var lambda = (a =&gt; a &gt; 5);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463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1301087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Lambda functions </a:t>
            </a:r>
            <a:r>
              <a:rPr lang="en-US" sz="3400" dirty="0"/>
              <a:t>are inline methods (functions) that take input parameters and return values:</a:t>
            </a: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0412" y="2362200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/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87810" y="2362200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Func(int x)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/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2930524" y="2530035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387810" y="3297854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bool Func(int x)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!=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14" name="Left-Right Arrow 13"/>
          <p:cNvSpPr/>
          <p:nvPr/>
        </p:nvSpPr>
        <p:spPr>
          <a:xfrm>
            <a:off x="2930524" y="3465689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60412" y="3297854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!=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</a:t>
            </a:r>
          </a:p>
        </p:txBody>
      </p:sp>
      <p:sp>
        <p:nvSpPr>
          <p:cNvPr id="17" name="Left-Right Arrow 16"/>
          <p:cNvSpPr/>
          <p:nvPr/>
        </p:nvSpPr>
        <p:spPr>
          <a:xfrm>
            <a:off x="2930524" y="4462654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60412" y="4294819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()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42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387810" y="4294819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42;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25" name="Left-Right Arrow 16"/>
          <p:cNvSpPr/>
          <p:nvPr/>
        </p:nvSpPr>
        <p:spPr>
          <a:xfrm>
            <a:off x="3579812" y="5427292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760412" y="5259457"/>
            <a:ext cx="2743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(x, y)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x+y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037012" y="5259457"/>
            <a:ext cx="7391399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Func(int x, int y)</a:t>
            </a:r>
          </a:p>
          <a:p>
            <a:r>
              <a:rPr lang="en-US" noProof="1"/>
              <a:t>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x+y;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184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5" grpId="0" animBg="1"/>
      <p:bldP spid="26" grpId="0" animBg="1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Where()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1967358"/>
            <a:ext cx="10882200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000" noProof="1"/>
              <a:t>int[] nums = { 1, 2, 3, 4, 5, 6};</a:t>
            </a:r>
          </a:p>
          <a:p>
            <a:r>
              <a:rPr lang="en-US" sz="3000" noProof="1"/>
              <a:t>nums = nums</a:t>
            </a:r>
          </a:p>
          <a:p>
            <a:r>
              <a:rPr lang="en-US" sz="3000" noProof="1"/>
              <a:t>  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3000" noProof="1"/>
              <a:t>(num =&gt; num % 2 == 0)</a:t>
            </a:r>
          </a:p>
          <a:p>
            <a:r>
              <a:rPr lang="en-US" sz="3000" noProof="1"/>
              <a:t>  .ToArray(); </a:t>
            </a:r>
          </a:p>
          <a:p>
            <a:r>
              <a:rPr lang="en-US" sz="3000" noProof="1">
                <a:solidFill>
                  <a:srgbClr val="BAB398"/>
                </a:solidFill>
              </a:rPr>
              <a:t>// nums = [2, 4, 6]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724400"/>
            <a:ext cx="10882200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000" noProof="1"/>
              <a:t>int[] nums = { 1, 2, 3, 4, 5, 6};</a:t>
            </a:r>
          </a:p>
          <a:p>
            <a:r>
              <a:rPr lang="en-US" sz="3000" noProof="1"/>
              <a:t>int count = nums.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3000" noProof="1"/>
              <a:t>(num =&gt; num % 2 == 0); </a:t>
            </a:r>
          </a:p>
          <a:p>
            <a:r>
              <a:rPr lang="en-US" sz="3000" noProof="1">
                <a:solidFill>
                  <a:srgbClr val="BAB398"/>
                </a:solidFill>
              </a:rPr>
              <a:t>// count = 3</a:t>
            </a:r>
          </a:p>
        </p:txBody>
      </p:sp>
    </p:spTree>
    <p:extLst>
      <p:ext uri="{BB962C8B-B14F-4D97-AF65-F5344CB8AC3E}">
        <p14:creationId xmlns:p14="http://schemas.microsoft.com/office/powerpoint/2010/main" val="69595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with Lambda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4876" y="1143000"/>
            <a:ext cx="10806000" cy="5146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int[] nums = { 11, 99, 33, 55, 77, 44, 66, 22, 88 };</a:t>
            </a:r>
          </a:p>
          <a:p>
            <a:endParaRPr lang="en-US" sz="2600" noProof="1"/>
          </a:p>
          <a:p>
            <a:pPr>
              <a:spcBef>
                <a:spcPts val="6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(3);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11 22 33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&lt; 50</a:t>
            </a:r>
            <a:r>
              <a:rPr lang="en-US" sz="2600" noProof="1"/>
              <a:t>);</a:t>
            </a:r>
          </a:p>
          <a:p>
            <a:r>
              <a:rPr lang="en-US" sz="2600" noProof="1">
                <a:solidFill>
                  <a:srgbClr val="BAB398"/>
                </a:solidFill>
              </a:rPr>
              <a:t>// 11 33 44 22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% 2 == 1</a:t>
            </a:r>
            <a:r>
              <a:rPr lang="en-US" sz="2600" noProof="1"/>
              <a:t>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5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* 2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(5);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22 198 66 110 154</a:t>
            </a:r>
          </a:p>
        </p:txBody>
      </p:sp>
    </p:spTree>
    <p:extLst>
      <p:ext uri="{BB962C8B-B14F-4D97-AF65-F5344CB8AC3E}">
        <p14:creationId xmlns:p14="http://schemas.microsoft.com/office/powerpoint/2010/main" val="28386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Unique Elements from Collection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Distinct()</a:t>
            </a:r>
            <a:r>
              <a:rPr lang="en-US" dirty="0"/>
              <a:t> takes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/>
              <a:t> elements from a collection: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0412" y="2133600"/>
            <a:ext cx="10668000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2, 3, 4, 5, 6, -2, 2, 0, 15, 3, 1, 0, 6 };</a:t>
            </a:r>
          </a:p>
          <a:p>
            <a:endParaRPr lang="en-US" sz="3200" noProof="1"/>
          </a:p>
          <a:p>
            <a:r>
              <a:rPr lang="en-US" sz="3200" noProof="1"/>
              <a:t>nums = nums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Distinct</a:t>
            </a:r>
            <a:r>
              <a:rPr lang="en-US" sz="3200" noProof="1"/>
              <a:t>()</a:t>
            </a:r>
          </a:p>
          <a:p>
            <a:r>
              <a:rPr lang="en-US" sz="3200" noProof="1"/>
              <a:t>  .ToArray();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[1, 2, 3, 4, 5, 6, -2, 0, 15]</a:t>
            </a:r>
          </a:p>
        </p:txBody>
      </p:sp>
    </p:spTree>
    <p:extLst>
      <p:ext uri="{BB962C8B-B14F-4D97-AF65-F5344CB8AC3E}">
        <p14:creationId xmlns:p14="http://schemas.microsoft.com/office/powerpoint/2010/main" val="3538234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</a:t>
            </a:r>
            <a:r>
              <a:rPr lang="en-US" dirty="0"/>
              <a:t>, extract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words</a:t>
            </a:r>
            <a:r>
              <a:rPr lang="en-US" dirty="0"/>
              <a:t>, find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short words </a:t>
            </a:r>
            <a:r>
              <a:rPr lang="en-US" dirty="0"/>
              <a:t>(less than 5 characters) and print them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alphabetically</a:t>
            </a:r>
            <a:r>
              <a:rPr lang="en-US" dirty="0"/>
              <a:t>,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lower case</a:t>
            </a:r>
          </a:p>
          <a:p>
            <a:pPr lvl="1"/>
            <a:r>
              <a:rPr lang="en-US" dirty="0"/>
              <a:t>Use the following separators: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(space)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case-insensitive</a:t>
            </a:r>
            <a:r>
              <a:rPr lang="en-US" dirty="0"/>
              <a:t> matching; remove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duplicated</a:t>
            </a:r>
            <a:r>
              <a:rPr lang="en-US" dirty="0"/>
              <a:t> words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Short Words Sorted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6916" y="3863294"/>
            <a:ext cx="108822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 SoftUni you can study Java, C#, PHP and JavaScript. JAVA and c# developers graduate in 2-3 years. Go in!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6916" y="5248542"/>
            <a:ext cx="10882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2-3, and, c#, can, go, in, java, php, you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https://judge.softuni.bg/Contests/Practice/Index/174#4</a:t>
            </a:r>
            <a:endParaRPr lang="en-US" dirty="0"/>
          </a:p>
        </p:txBody>
      </p:sp>
      <p:sp>
        <p:nvSpPr>
          <p:cNvPr id="11" name="Curved Right Arrow 10"/>
          <p:cNvSpPr/>
          <p:nvPr/>
        </p:nvSpPr>
        <p:spPr>
          <a:xfrm>
            <a:off x="188815" y="4321142"/>
            <a:ext cx="390256" cy="126875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76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Short Words Sorted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0920" y="1233773"/>
            <a:ext cx="11194192" cy="44812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char[]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separators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= new char[] </a:t>
            </a:r>
          </a:p>
          <a:p>
            <a:pPr>
              <a:lnSpc>
                <a:spcPct val="11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{'.',',',':',';','(',')','[',']','\\','\"','\'','/','!','?',' '};</a:t>
            </a:r>
          </a:p>
          <a:p>
            <a:pPr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 sentence = Console.ReadLine().ToLower();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string[] words = sentence.Split(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separators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 result = words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 != ""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filter by word length &lt; 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OrderBy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Distinct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Console.WriteLine(string.Join(", ", result));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104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Single Element from Collection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First()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Last()</a:t>
            </a:r>
            <a:r>
              <a:rPr lang="en-US" dirty="0"/>
              <a:t> 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Single()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2436" y="2041810"/>
            <a:ext cx="11280776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 };</a:t>
            </a:r>
          </a:p>
          <a:p>
            <a:endParaRPr lang="en-US" sz="3200" noProof="1"/>
          </a:p>
          <a:p>
            <a:r>
              <a:rPr lang="en-US" sz="3200" noProof="1"/>
              <a:t>int firstNum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sz="3200" noProof="1"/>
              <a:t>(x =&gt; x % 2 == 0); // 1</a:t>
            </a:r>
          </a:p>
          <a:p>
            <a:endParaRPr lang="en-US" sz="3200" noProof="1"/>
          </a:p>
          <a:p>
            <a:r>
              <a:rPr lang="en-US" sz="3200" noProof="1"/>
              <a:t>int lastNum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Last</a:t>
            </a:r>
            <a:r>
              <a:rPr lang="en-US" sz="3200" noProof="1"/>
              <a:t>(x =&gt; x % 2 == 1); // 6</a:t>
            </a:r>
          </a:p>
          <a:p>
            <a:endParaRPr lang="en-US" sz="3200" noProof="1"/>
          </a:p>
          <a:p>
            <a:r>
              <a:rPr lang="en-US" sz="3200" noProof="1"/>
              <a:t>int singleNum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sz="3200" noProof="1"/>
              <a:t>(x =&gt; x == 4); // 4</a:t>
            </a:r>
          </a:p>
        </p:txBody>
      </p:sp>
    </p:spTree>
    <p:extLst>
      <p:ext uri="{BB962C8B-B14F-4D97-AF65-F5344CB8AC3E}">
        <p14:creationId xmlns:p14="http://schemas.microsoft.com/office/powerpoint/2010/main" val="260549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Operations over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Reverse()</a:t>
            </a:r>
          </a:p>
          <a:p>
            <a:endParaRPr lang="en-US" dirty="0"/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Concat()</a:t>
            </a:r>
            <a:r>
              <a:rPr lang="en-US" noProof="1"/>
              <a:t>: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53312" y="1934392"/>
            <a:ext cx="108822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6};</a:t>
            </a:r>
          </a:p>
          <a:p>
            <a:r>
              <a:rPr lang="en-US" sz="3200" noProof="1"/>
              <a:t>nums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3200" noProof="1"/>
              <a:t>();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6, 5, 4, 3, 2, 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3312" y="4372291"/>
            <a:ext cx="10882200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 };</a:t>
            </a:r>
          </a:p>
          <a:p>
            <a:r>
              <a:rPr lang="en-US" sz="3200" noProof="1"/>
              <a:t>int[] otherNums = { 7, 8, 9, 0 };</a:t>
            </a:r>
          </a:p>
          <a:p>
            <a:r>
              <a:rPr lang="en-US" sz="3200" noProof="1"/>
              <a:t>nums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Concat</a:t>
            </a:r>
            <a:r>
              <a:rPr lang="en-US" sz="3200" noProof="1"/>
              <a:t>(otherNums);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1, 2, 3, 4, 5, 6, 7, 8, 9, 0</a:t>
            </a:r>
          </a:p>
        </p:txBody>
      </p:sp>
    </p:spTree>
    <p:extLst>
      <p:ext uri="{BB962C8B-B14F-4D97-AF65-F5344CB8AC3E}">
        <p14:creationId xmlns:p14="http://schemas.microsoft.com/office/powerpoint/2010/main" val="167481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64639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35190"/>
            <a:ext cx="8938472" cy="689410"/>
          </a:xfrm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Dictionary&lt;Key, Value&gt;</a:t>
            </a:r>
          </a:p>
        </p:txBody>
      </p:sp>
      <p:sp>
        <p:nvSpPr>
          <p:cNvPr id="6" name="Oval 5"/>
          <p:cNvSpPr/>
          <p:nvPr/>
        </p:nvSpPr>
        <p:spPr>
          <a:xfrm>
            <a:off x="2360612" y="1600200"/>
            <a:ext cx="2743200" cy="26391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ivan</a:t>
            </a:r>
            <a:r>
              <a:rPr lang="bg-BG" sz="2800" dirty="0"/>
              <a:t> </a:t>
            </a:r>
            <a:endParaRPr lang="en-US" sz="2800" dirty="0"/>
          </a:p>
          <a:p>
            <a:pPr algn="ctr"/>
            <a:r>
              <a:rPr lang="en-US" sz="2800" dirty="0"/>
              <a:t>gosho</a:t>
            </a:r>
          </a:p>
          <a:p>
            <a:pPr algn="ctr"/>
            <a:r>
              <a:rPr lang="en-US" sz="2800" dirty="0"/>
              <a:t>pesho</a:t>
            </a:r>
          </a:p>
        </p:txBody>
      </p:sp>
      <p:cxnSp>
        <p:nvCxnSpPr>
          <p:cNvPr id="9" name="Straight Arrow Connector 8"/>
          <p:cNvCxnSpPr>
            <a:endCxn id="18" idx="1"/>
          </p:cNvCxnSpPr>
          <p:nvPr/>
        </p:nvCxnSpPr>
        <p:spPr>
          <a:xfrm>
            <a:off x="4265612" y="2514600"/>
            <a:ext cx="2743200" cy="5055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9" idx="1"/>
          </p:cNvCxnSpPr>
          <p:nvPr/>
        </p:nvCxnSpPr>
        <p:spPr>
          <a:xfrm>
            <a:off x="4265612" y="2916997"/>
            <a:ext cx="2743200" cy="655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endCxn id="17" idx="1"/>
          </p:cNvCxnSpPr>
          <p:nvPr/>
        </p:nvCxnSpPr>
        <p:spPr>
          <a:xfrm flipV="1">
            <a:off x="4265612" y="2466201"/>
            <a:ext cx="2743200" cy="8294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7"/>
          <p:cNvSpPr txBox="1">
            <a:spLocks/>
          </p:cNvSpPr>
          <p:nvPr/>
        </p:nvSpPr>
        <p:spPr>
          <a:xfrm>
            <a:off x="7008812" y="2189202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0845-346-356</a:t>
            </a:r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008812" y="2743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2350-452-167</a:t>
            </a:r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008812" y="329565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1255-377-131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8068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an array of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4*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integers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fold</a:t>
            </a:r>
            <a:r>
              <a:rPr lang="en-US" dirty="0"/>
              <a:t> it like shown below,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upper and lower rows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integers</a:t>
            </a:r>
            <a:r>
              <a:rPr lang="en-US" dirty="0"/>
              <a:t>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Fold and Sum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40087" y="3815379"/>
            <a:ext cx="27432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7 8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919165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https://judge.softuni.bg/Contests/Practice/Index/174#5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32979" y="3815379"/>
            <a:ext cx="151214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2 1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8 7</a:t>
            </a: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9079659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599612" y="3815379"/>
            <a:ext cx="17526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5 5 13 13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60412" y="5132627"/>
            <a:ext cx="4359726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3 -1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2 5 0 1 9 8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7 -2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265177" y="54023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94869" y="5132627"/>
            <a:ext cx="2356943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-1 3 4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-2 7 6</a:t>
            </a:r>
          </a:p>
          <a:p>
            <a:pPr algn="ctr"/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2 5 0  1 9 8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8304212" y="54023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832355" y="5132627"/>
            <a:ext cx="2519857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8 4 -1 16 14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783286" y="2510204"/>
            <a:ext cx="1520925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8440090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941979" y="2510204"/>
            <a:ext cx="88623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  <a:endParaRPr lang="en-US" sz="2600" b="1" spc="-15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endParaRPr lang="en-US" sz="2600" b="1" spc="-150" noProof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9953967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460721" y="2510204"/>
            <a:ext cx="891491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7 9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869498" y="2537012"/>
            <a:ext cx="3015114" cy="2167538"/>
            <a:chOff x="216658" y="2563502"/>
            <a:chExt cx="3015114" cy="2167538"/>
          </a:xfrm>
        </p:grpSpPr>
        <p:sp>
          <p:nvSpPr>
            <p:cNvPr id="30" name="Rectangle 29"/>
            <p:cNvSpPr/>
            <p:nvPr/>
          </p:nvSpPr>
          <p:spPr>
            <a:xfrm>
              <a:off x="988438" y="2617571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1" name="Rectangle 30"/>
            <p:cNvSpPr/>
            <p:nvPr/>
          </p:nvSpPr>
          <p:spPr>
            <a:xfrm rot="543358">
              <a:off x="216658" y="2563502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 rot="21172160">
              <a:off x="2502736" y="2573917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9BE5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09584" y="4350040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9767020">
              <a:off x="936768" y="3865274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8" name="Rectangle 37"/>
            <p:cNvSpPr/>
            <p:nvPr/>
          </p:nvSpPr>
          <p:spPr>
            <a:xfrm rot="11713478">
              <a:off x="1804211" y="3848545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9D8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1528440" y="3202281"/>
              <a:ext cx="381000" cy="41800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993537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Fold and Sum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0412" y="1103857"/>
            <a:ext cx="10668000" cy="4992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900" noProof="1"/>
              <a:t>int[] arr = Console.ReadLine()</a:t>
            </a:r>
          </a:p>
          <a:p>
            <a:r>
              <a:rPr lang="en-US" sz="2900" noProof="1"/>
              <a:t>  .Split(' ').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/>
              <a:t>(int.Parse).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pPr>
              <a:spcBef>
                <a:spcPts val="600"/>
              </a:spcBef>
            </a:pPr>
            <a:r>
              <a:rPr lang="en-US" sz="2900" noProof="1"/>
              <a:t>int k = arr.Length / 4;</a:t>
            </a:r>
          </a:p>
          <a:p>
            <a:pPr>
              <a:spcBef>
                <a:spcPts val="1200"/>
              </a:spcBef>
            </a:pPr>
            <a:r>
              <a:rPr lang="en-US" sz="2900" noProof="1"/>
              <a:t>int[] row1left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/>
              <a:t>().ToArray();</a:t>
            </a:r>
          </a:p>
          <a:p>
            <a:r>
              <a:rPr lang="en-US" sz="2900" noProof="1"/>
              <a:t>int[] row1right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/>
              <a:t>().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(k).ToArray();</a:t>
            </a:r>
          </a:p>
          <a:p>
            <a:r>
              <a:rPr lang="en-US" sz="2900" noProof="1"/>
              <a:t>int[] row1 = row1left.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Concat</a:t>
            </a:r>
            <a:r>
              <a:rPr lang="en-US" sz="2900" noProof="1"/>
              <a:t>(row1right).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r>
              <a:rPr lang="en-US" sz="2900" noProof="1"/>
              <a:t>int[] row2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Skip</a:t>
            </a:r>
            <a:r>
              <a:rPr lang="en-US" sz="2900" noProof="1"/>
              <a:t>(k).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(2 * 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pPr>
              <a:spcBef>
                <a:spcPts val="1200"/>
              </a:spcBef>
            </a:pPr>
            <a:r>
              <a:rPr lang="en-US" sz="2900" noProof="1"/>
              <a:t>var sumArr =</a:t>
            </a:r>
          </a:p>
          <a:p>
            <a:r>
              <a:rPr lang="en-US" sz="2900" noProof="1"/>
              <a:t>  row1.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/>
              <a:t>(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(x, index) =&gt; x + row2[index]</a:t>
            </a:r>
            <a:r>
              <a:rPr lang="en-US" sz="2900" noProof="1"/>
              <a:t>);</a:t>
            </a:r>
          </a:p>
          <a:p>
            <a:r>
              <a:rPr lang="en-US" sz="2900" noProof="1"/>
              <a:t>Console.WriteLine(string.Join(" ", sumArr));</a:t>
            </a:r>
            <a:endParaRPr lang="en-US" sz="29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25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592"/>
            <a:ext cx="10363200" cy="820600"/>
          </a:xfrm>
        </p:spPr>
        <p:txBody>
          <a:bodyPr/>
          <a:lstStyle/>
          <a:p>
            <a:r>
              <a:rPr lang="en-US" dirty="0"/>
              <a:t>Lambda Expressions and LINQ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586" y="914400"/>
            <a:ext cx="3524026" cy="363756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 rot="21003577">
            <a:off x="928495" y="2849136"/>
            <a:ext cx="2977097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8000" b="1" dirty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42212" y="2895600"/>
            <a:ext cx="3733800" cy="1099744"/>
          </a:xfrm>
          <a:prstGeom prst="roundRect">
            <a:avLst>
              <a:gd name="adj" fmla="val 5188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  <a:scene3d>
            <a:camera prst="perspectiveHeroicExtremeLeftFacing"/>
            <a:lightRig rig="threePt" dir="t"/>
          </a:scene3d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</a:t>
            </a:r>
            <a:endParaRPr lang="bg-BG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% 2 == 0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pic>
        <p:nvPicPr>
          <p:cNvPr id="11" name="Picture 2" descr="http://upload.wikimedia.org/wikipedia/commons/thumb/e/ee/Lambda_uc_lc.svg/800px-Lambda_uc_lc.svg.png"/>
          <p:cNvPicPr>
            <a:picLocks noChangeAspect="1" noChangeArrowheads="1"/>
          </p:cNvPicPr>
          <p:nvPr/>
        </p:nvPicPr>
        <p:blipFill rotWithShape="1">
          <a:blip r:embed="rId3" cstate="print"/>
          <a:srcRect l="4650" t="-10480" r="3968" b="9170"/>
          <a:stretch/>
        </p:blipFill>
        <p:spPr bwMode="auto">
          <a:xfrm>
            <a:off x="2284412" y="1341804"/>
            <a:ext cx="1703958" cy="944196"/>
          </a:xfrm>
          <a:prstGeom prst="roundRect">
            <a:avLst>
              <a:gd name="adj" fmla="val 6322"/>
            </a:avLst>
          </a:prstGeom>
          <a:solidFill>
            <a:srgbClr val="FFFFFF"/>
          </a:solidFill>
          <a:scene3d>
            <a:camera prst="perspectiveHeroicExtremeRightFacing"/>
            <a:lightRig rig="threePt" dir="t"/>
          </a:scene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08995">
            <a:off x="8419598" y="951508"/>
            <a:ext cx="1716805" cy="1744056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728097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13021"/>
            <a:ext cx="7885199" cy="55703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Dictionaries</a:t>
            </a:r>
            <a:r>
              <a:rPr lang="en-US" sz="3600" dirty="0"/>
              <a:t> hold {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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value</a:t>
            </a:r>
            <a:r>
              <a:rPr lang="en-US" sz="3600" dirty="0">
                <a:sym typeface="Wingdings" panose="05000000000000000000" pitchFamily="2" charset="2"/>
              </a:rPr>
              <a:t>} pairs</a:t>
            </a:r>
          </a:p>
          <a:p>
            <a:pPr lvl="1">
              <a:spcBef>
                <a:spcPts val="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.Keys</a:t>
            </a:r>
            <a:r>
              <a:rPr lang="en-US" dirty="0">
                <a:sym typeface="Wingdings" panose="05000000000000000000" pitchFamily="2" charset="2"/>
              </a:rPr>
              <a:t> holds a set of unique keys</a:t>
            </a:r>
          </a:p>
          <a:p>
            <a:pPr lvl="1">
              <a:spcBef>
                <a:spcPts val="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.Values</a:t>
            </a:r>
            <a:r>
              <a:rPr lang="en-US" dirty="0">
                <a:sym typeface="Wingdings" panose="05000000000000000000" pitchFamily="2" charset="2"/>
              </a:rPr>
              <a:t> holds a collection of values</a:t>
            </a:r>
          </a:p>
          <a:p>
            <a:pPr lvl="1">
              <a:spcBef>
                <a:spcPts val="0"/>
              </a:spcBef>
            </a:pPr>
            <a:r>
              <a:rPr lang="en-US" dirty="0">
                <a:sym typeface="Wingdings" panose="05000000000000000000" pitchFamily="2" charset="2"/>
              </a:rPr>
              <a:t>Iterating over dictionary takes the entries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KeyValuePair&lt;K,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</a:t>
            </a:r>
          </a:p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Dictionary&lt;K,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</a:t>
            </a:r>
            <a:r>
              <a:rPr lang="en-US" sz="3600" dirty="0">
                <a:sym typeface="Wingdings" panose="05000000000000000000" pitchFamily="2" charset="2"/>
              </a:rPr>
              <a:t> vs.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SortedDictionary&lt;K,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</a:t>
            </a:r>
            <a:endParaRPr lang="en-US" sz="3600" noProof="1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Lambda</a:t>
            </a:r>
            <a:r>
              <a:rPr lang="en-US" sz="3600" dirty="0">
                <a:sym typeface="Wingdings" panose="05000000000000000000" pitchFamily="2" charset="2"/>
              </a:rPr>
              <a:t> and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LINQ</a:t>
            </a:r>
            <a:r>
              <a:rPr lang="en-US" sz="3600" dirty="0">
                <a:sym typeface="Wingdings" panose="05000000000000000000" pitchFamily="2" charset="2"/>
              </a:rPr>
              <a:t> dramatically simplifies collection processing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447" y="1447800"/>
            <a:ext cx="2906355" cy="215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8304212" y="4006994"/>
            <a:ext cx="3238823" cy="2343955"/>
            <a:chOff x="8069640" y="3761503"/>
            <a:chExt cx="3376573" cy="2440899"/>
          </a:xfrm>
        </p:grpSpPr>
        <p:pic>
          <p:nvPicPr>
            <p:cNvPr id="9" name="Picture 2" descr="Image result for dictionary icon moder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Dictionaries, Lambda and LINQ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756913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softuni.org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3" tooltip="Software University (SoftUni)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914400"/>
            <a:ext cx="1701050" cy="1570200"/>
          </a:xfrm>
          <a:prstGeom prst="roundRect">
            <a:avLst>
              <a:gd name="adj" fmla="val 785"/>
            </a:avLst>
          </a:prstGeom>
          <a:ln w="12700">
            <a:solidFill>
              <a:srgbClr val="00B0F0">
                <a:alpha val="50196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4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2865600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0212" y="31453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7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Associative arrays</a:t>
            </a:r>
            <a:r>
              <a:rPr lang="en-US"/>
              <a:t> are arrays indexed by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keys</a:t>
            </a:r>
          </a:p>
          <a:p>
            <a:pPr lvl="1">
              <a:lnSpc>
                <a:spcPct val="100000"/>
              </a:lnSpc>
            </a:pPr>
            <a:r>
              <a:rPr lang="en-US"/>
              <a:t>Not by the numbers 0, 1, 2, … (like traditional arrays)</a:t>
            </a:r>
          </a:p>
          <a:p>
            <a:pPr>
              <a:lnSpc>
                <a:spcPct val="100000"/>
              </a:lnSpc>
            </a:pPr>
            <a:r>
              <a:rPr lang="en-US"/>
              <a:t>Hold a set of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 (Maps, Dictionaries)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206471" y="3143375"/>
            <a:ext cx="5486400" cy="3318902"/>
            <a:chOff x="6206471" y="3143375"/>
            <a:chExt cx="5486400" cy="3318902"/>
          </a:xfrm>
        </p:grpSpPr>
        <p:sp>
          <p:nvSpPr>
            <p:cNvPr id="7" name="Rectangle 6"/>
            <p:cNvSpPr/>
            <p:nvPr/>
          </p:nvSpPr>
          <p:spPr>
            <a:xfrm>
              <a:off x="6206471" y="3143375"/>
              <a:ext cx="5486400" cy="641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en-US" sz="3400" dirty="0">
                  <a:solidFill>
                    <a:prstClr val="white"/>
                  </a:solidFill>
                </a:rPr>
                <a:t>Associative array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511177"/>
                </p:ext>
              </p:extLst>
            </p:nvPr>
          </p:nvGraphicFramePr>
          <p:xfrm>
            <a:off x="6532879" y="4600769"/>
            <a:ext cx="4856798" cy="1554480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value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9612" y="3151094"/>
            <a:ext cx="5359306" cy="3311183"/>
            <a:chOff x="479612" y="3151094"/>
            <a:chExt cx="5359306" cy="3311183"/>
          </a:xfrm>
        </p:grpSpPr>
        <p:sp>
          <p:nvSpPr>
            <p:cNvPr id="6" name="Rectangle 5"/>
            <p:cNvSpPr/>
            <p:nvPr/>
          </p:nvSpPr>
          <p:spPr>
            <a:xfrm>
              <a:off x="479612" y="3151094"/>
              <a:ext cx="5359306" cy="641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en-US" sz="3400" dirty="0">
                  <a:solidFill>
                    <a:prstClr val="white"/>
                  </a:solidFill>
                </a:rPr>
                <a:t>Traditional array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79612" y="3931801"/>
              <a:ext cx="5359306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1831089" y="4603959"/>
              <a:ext cx="3536546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1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2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3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4</a:t>
              </a:r>
            </a:p>
          </p:txBody>
        </p:sp>
        <p:graphicFrame>
          <p:nvGraphicFramePr>
            <p:cNvPr id="10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73668689"/>
                </p:ext>
              </p:extLst>
            </p:nvPr>
          </p:nvGraphicFramePr>
          <p:xfrm>
            <a:off x="1680500" y="5166240"/>
            <a:ext cx="3858870" cy="638447"/>
          </p:xfrm>
          <a:graphic>
            <a:graphicData uri="http://schemas.openxmlformats.org/drawingml/2006/table">
              <a:tbl>
                <a:tblPr/>
                <a:tblGrid>
                  <a:gridCol w="77177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638447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-3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12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408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33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586404" y="4607368"/>
              <a:ext cx="101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6404" y="5240523"/>
              <a:ext cx="10122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value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Example</a:t>
            </a:r>
            <a:r>
              <a:rPr lang="bg-BG" dirty="0"/>
              <a:t> – </a:t>
            </a:r>
            <a:r>
              <a:rPr lang="en-US" dirty="0"/>
              <a:t>Phonebook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3030" y="1143000"/>
            <a:ext cx="10791582" cy="53733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2"/>
                </a:solidFill>
              </a:rPr>
              <a:t>var phonebook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6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"John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"+1-555-8976";</a:t>
            </a: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"Lisa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"+1-555-1234";</a:t>
            </a:r>
          </a:p>
          <a:p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"Sam Doe"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"+1-555-5030";</a:t>
            </a:r>
          </a:p>
          <a:p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"Nakov"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"+359-899-555-592";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"Nakov"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"+359-2-981-9819";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// Replace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sz="3000" dirty="0">
                <a:solidFill>
                  <a:schemeClr val="tx2"/>
                </a:solidFill>
              </a:rPr>
              <a:t>("John Smith");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foreach</a:t>
            </a:r>
            <a:r>
              <a:rPr lang="en-US" sz="3000" dirty="0">
                <a:solidFill>
                  <a:schemeClr val="tx2"/>
                </a:solidFill>
              </a:rPr>
              <a:t> (var pair in phonebook)</a:t>
            </a:r>
          </a:p>
          <a:p>
            <a:r>
              <a:rPr lang="en-US" sz="3000" dirty="0">
                <a:solidFill>
                  <a:schemeClr val="tx2"/>
                </a:solidFill>
              </a:rPr>
              <a:t>  Console.WriteLine("{0} --&gt; {1}",</a:t>
            </a:r>
          </a:p>
          <a:p>
            <a:r>
              <a:rPr lang="en-US" sz="3000" dirty="0">
                <a:solidFill>
                  <a:schemeClr val="tx2"/>
                </a:solidFill>
              </a:rPr>
              <a:t>    pair.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000" dirty="0">
                <a:solidFill>
                  <a:schemeClr val="tx2"/>
                </a:solidFill>
              </a:rPr>
              <a:t>, pair.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3000" dirty="0">
                <a:solidFill>
                  <a:schemeClr val="tx2"/>
                </a:solidFill>
              </a:rPr>
              <a:t>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dictionaries</a:t>
            </a:r>
          </a:p>
          <a:p>
            <a:pPr lvl="1"/>
            <a:r>
              <a:rPr lang="en-US" dirty="0"/>
              <a:t>Uses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hash-table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Dictionary&lt;K,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lvl="1"/>
            <a:r>
              <a:rPr lang="en-US" dirty="0"/>
              <a:t>Keep the keys in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 of addition</a:t>
            </a:r>
          </a:p>
          <a:p>
            <a:pPr>
              <a:spcBef>
                <a:spcPts val="1200"/>
              </a:spcBef>
            </a:pPr>
            <a:r>
              <a:rPr lang="en-US" dirty="0"/>
              <a:t>Sorted dictionaries</a:t>
            </a:r>
          </a:p>
          <a:p>
            <a:pPr lvl="1"/>
            <a:r>
              <a:rPr lang="en-US" dirty="0"/>
              <a:t>Uses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balanced search tree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SortedDictionary&lt;K,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lvl="1"/>
            <a:r>
              <a:rPr lang="en-US" dirty="0"/>
              <a:t>Keep the keys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sorted</a:t>
            </a:r>
            <a:r>
              <a:rPr lang="en-US" dirty="0"/>
              <a:t> in their natural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76200"/>
            <a:ext cx="9577597" cy="1046346"/>
          </a:xfrm>
        </p:spPr>
        <p:txBody>
          <a:bodyPr>
            <a:normAutofit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Dictionary&lt;K, V&gt; vs.</a:t>
            </a:r>
            <a:r>
              <a:rPr lang="bg-BG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SortedDictionary&lt;K, V&gt;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80012" y="1355019"/>
            <a:ext cx="655320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dict = 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 new</a:t>
            </a:r>
            <a:r>
              <a:rPr lang="en-US" noProof="1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Dictionary&lt;</a:t>
            </a:r>
            <a:r>
              <a:rPr lang="en-US" noProof="1"/>
              <a:t>string, 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noProof="1"/>
              <a:t>();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65812" y="4069025"/>
            <a:ext cx="5867400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var sortedDict =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new</a:t>
            </a:r>
          </a:p>
          <a:p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  SortedDictionary&lt;</a:t>
            </a:r>
            <a:r>
              <a:rPr lang="en-US" sz="2600" noProof="1"/>
              <a:t>int,int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sz="2600" noProof="1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516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– holds the number of key-value pairs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Keys</a:t>
            </a:r>
            <a:r>
              <a:rPr lang="en-US" dirty="0"/>
              <a:t> – a set of unique keys</a:t>
            </a:r>
            <a:endParaRPr lang="bg-BG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en-US" dirty="0"/>
              <a:t> – a collection of all values</a:t>
            </a:r>
            <a:endParaRPr lang="bg-BG" dirty="0"/>
          </a:p>
          <a:p>
            <a:pPr>
              <a:spcBef>
                <a:spcPts val="1200"/>
              </a:spcBef>
            </a:pPr>
            <a:endParaRPr lang="en-US" dirty="0"/>
          </a:p>
          <a:p>
            <a:r>
              <a:rPr lang="en-US" dirty="0"/>
              <a:t>Basic operations: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en-US" dirty="0"/>
              <a:t> / indexer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6612" y="2743200"/>
            <a:ext cx="105156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dict =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noProof="1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Dictionary&lt;</a:t>
            </a:r>
            <a:r>
              <a:rPr lang="en-US" noProof="1"/>
              <a:t>string, 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noProof="1"/>
              <a:t>();</a:t>
            </a:r>
          </a:p>
          <a:p>
            <a:r>
              <a:rPr lang="en-US" noProof="1"/>
              <a:t>foreach(var key in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noProof="1"/>
              <a:t>)</a:t>
            </a:r>
          </a:p>
          <a:p>
            <a:r>
              <a:rPr lang="en-US" noProof="1"/>
              <a:t>  Console.WriteLine(key);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6612" y="5048250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Console.WriteLine(String.Join(", ",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noProof="1"/>
              <a:t>));</a:t>
            </a:r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Dictionaries: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0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Find key / value:</a:t>
            </a:r>
            <a:endParaRPr lang="en-US" noProof="1"/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– checks if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noProof="1"/>
              <a:t> is present in the dictionary (fast operation)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checks if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noProof="1"/>
              <a:t> is present in the dictionary (slow operation)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TryGetValue()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cs typeface="Consolas" panose="020B0609020204030204" pitchFamily="49" charset="0"/>
              </a:rPr>
              <a:t>–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/>
              <a:t>check if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noProof="1"/>
              <a:t> is present in the dictionary and ouputs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bg-BG" noProof="1"/>
              <a:t> (</a:t>
            </a:r>
            <a:r>
              <a:rPr lang="en-US" noProof="1"/>
              <a:t>or returns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default</a:t>
            </a:r>
            <a:r>
              <a:rPr lang="en-US" noProof="1"/>
              <a:t> value</a:t>
            </a:r>
            <a:r>
              <a:rPr lang="bg-BG" noProof="1"/>
              <a:t>)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Dictionaries: Functionality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3518</Words>
  <Application>Microsoft Office PowerPoint</Application>
  <PresentationFormat>Custom</PresentationFormat>
  <Paragraphs>565</Paragraphs>
  <Slides>46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Arial Black</vt:lpstr>
      <vt:lpstr>Calibri</vt:lpstr>
      <vt:lpstr>Consolas</vt:lpstr>
      <vt:lpstr>Wingdings</vt:lpstr>
      <vt:lpstr>Wingdings 2</vt:lpstr>
      <vt:lpstr>SoftUni 16x9</vt:lpstr>
      <vt:lpstr>Dictionaries, Lambda and LINQ</vt:lpstr>
      <vt:lpstr>Table of Contents</vt:lpstr>
      <vt:lpstr>Questions?</vt:lpstr>
      <vt:lpstr>Associative Arrays</vt:lpstr>
      <vt:lpstr>Associative Arrays (Maps, Dictionaries)</vt:lpstr>
      <vt:lpstr>Dictionary Example – Phonebook</vt:lpstr>
      <vt:lpstr>Dictionary&lt;K, V&gt; vs. SortedDictionary&lt;K, V&gt;</vt:lpstr>
      <vt:lpstr>Dictionaries: Functionality</vt:lpstr>
      <vt:lpstr>Dictionaries: Functionality (2)</vt:lpstr>
      <vt:lpstr>Traditional Dictionary: Add()</vt:lpstr>
      <vt:lpstr>Dictionary: Remove()</vt:lpstr>
      <vt:lpstr>SortedDictionary&lt;K, V&gt; – Example</vt:lpstr>
      <vt:lpstr>Iterating through Dictionaries</vt:lpstr>
      <vt:lpstr>Problem: Odd Occurrences</vt:lpstr>
      <vt:lpstr>Solution: Odd Occurrences</vt:lpstr>
      <vt:lpstr>SortedDictionary Example – Events</vt:lpstr>
      <vt:lpstr>Problem: Count Real Numbers </vt:lpstr>
      <vt:lpstr>Solution: Count Real Numbers</vt:lpstr>
      <vt:lpstr>Associative Arrays</vt:lpstr>
      <vt:lpstr>Lambda Functions and LINQ</vt:lpstr>
      <vt:lpstr>Processing Sequences with LINQ</vt:lpstr>
      <vt:lpstr>Problem: Sum, Min, Max, Average</vt:lpstr>
      <vt:lpstr>Solution: Sum, Min, Max, Average</vt:lpstr>
      <vt:lpstr>Reading Collections on a Single Line</vt:lpstr>
      <vt:lpstr>Converting Collections</vt:lpstr>
      <vt:lpstr>Sorting Collections</vt:lpstr>
      <vt:lpstr>Sorting Collections by Multiple Criteria</vt:lpstr>
      <vt:lpstr>Take / Skip Elements from Collection</vt:lpstr>
      <vt:lpstr>Problem: Largest 3 Numbers</vt:lpstr>
      <vt:lpstr>Solution: Largest 3 Numbers</vt:lpstr>
      <vt:lpstr>Lambda Expressions</vt:lpstr>
      <vt:lpstr>Lambda Functions</vt:lpstr>
      <vt:lpstr>Filter Collections</vt:lpstr>
      <vt:lpstr>Filtering and Sorting with Lambda Functions</vt:lpstr>
      <vt:lpstr>Getting Unique Elements from Collection</vt:lpstr>
      <vt:lpstr>Problem: Short Words Sorted</vt:lpstr>
      <vt:lpstr>Solution: Short Words Sorted</vt:lpstr>
      <vt:lpstr>Take Single Element from Collection</vt:lpstr>
      <vt:lpstr>Other Operations over Collections</vt:lpstr>
      <vt:lpstr>Problem: Fold and Sum</vt:lpstr>
      <vt:lpstr>Solution: Fold and Sum</vt:lpstr>
      <vt:lpstr>Lambda Expressions and LINQ</vt:lpstr>
      <vt:lpstr>Summary</vt:lpstr>
      <vt:lpstr>Dictionaries, Lambda and LINQ</vt:lpstr>
      <vt:lpstr>License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Dictionaries, Lambda and LINQ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2017-06-14T11:07:45Z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