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3" r:id="rId16"/>
    <p:sldId id="433" r:id="rId17"/>
    <p:sldId id="454" r:id="rId18"/>
    <p:sldId id="451" r:id="rId19"/>
    <p:sldId id="452" r:id="rId20"/>
    <p:sldId id="441" r:id="rId21"/>
    <p:sldId id="427" r:id="rId22"/>
    <p:sldId id="428" r:id="rId23"/>
    <p:sldId id="429" r:id="rId24"/>
    <p:sldId id="417" r:id="rId25"/>
    <p:sldId id="455" r:id="rId26"/>
    <p:sldId id="456" r:id="rId27"/>
    <p:sldId id="457" r:id="rId28"/>
    <p:sldId id="442" r:id="rId29"/>
    <p:sldId id="422" r:id="rId30"/>
    <p:sldId id="423" r:id="rId31"/>
    <p:sldId id="443" r:id="rId32"/>
    <p:sldId id="446" r:id="rId33"/>
    <p:sldId id="447" r:id="rId34"/>
    <p:sldId id="444" r:id="rId35"/>
    <p:sldId id="448" r:id="rId36"/>
    <p:sldId id="449" r:id="rId37"/>
    <p:sldId id="349" r:id="rId38"/>
    <p:sldId id="458" r:id="rId39"/>
    <p:sldId id="413" r:id="rId40"/>
    <p:sldId id="414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41.pn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Console.WriteLine("Inside");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"cherry"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"lemon"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"cucumber"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"pepper"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&amp;&amp; 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Console.WriteLine("invalid");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&gt;= y1) &amp;&amp;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&amp;&amp; (x &lt;= 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0079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|| onRightSide ||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judge.softuni.bg/Contests/Practice/Index/153#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", 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Точка и правоъгълник – графично (</a:t>
            </a:r>
            <a:r>
              <a:rPr lang="en-US" dirty="0" smtClean="0"/>
              <a:t>GUI)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"saturday" || day == "sunday")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(fruit == "apple")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"monday" || day == "tuesday" ||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"thursday" || day == "friday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6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/>
                <a:gridCol w="1767273"/>
                <a:gridCol w="2386947"/>
                <a:gridCol w="2826883"/>
                <a:gridCol w="1688530"/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 &lt;= sales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(500 &lt; sales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// TODO: check the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// TODO: check the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(comission &gt;=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Console.WriteLine("{0:f2}", sales * comission);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Console.WriteLine("error");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 smtClean="0"/>
              <a:t>По-доброто</a:t>
            </a:r>
            <a:r>
              <a:rPr lang="en-US" dirty="0" smtClean="0"/>
              <a:t> </a:t>
            </a:r>
            <a:r>
              <a:rPr lang="en-US" dirty="0"/>
              <a:t>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052703"/>
            <a:ext cx="8938472" cy="1568497"/>
          </a:xfrm>
        </p:spPr>
        <p:txBody>
          <a:bodyPr/>
          <a:lstStyle/>
          <a:p>
            <a:pPr lvl="0"/>
            <a:r>
              <a:rPr lang="bg-BG" dirty="0" smtClean="0"/>
              <a:t>Условна конструкция </a:t>
            </a:r>
            <a:r>
              <a:rPr lang="en-US" dirty="0" smtClean="0"/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46212" y="1219200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70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 smtClean="0"/>
              <a:t> </a:t>
            </a:r>
            <a:r>
              <a:rPr lang="bg-BG" sz="3200" dirty="0" smtClean="0"/>
              <a:t>работи като поредица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Пример</a:t>
            </a:r>
            <a:r>
              <a:rPr lang="en-US" sz="3200" dirty="0" smtClean="0"/>
              <a:t>: </a:t>
            </a:r>
            <a:r>
              <a:rPr lang="bg-BG" sz="3200" dirty="0" smtClean="0"/>
              <a:t>Принтирайте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на английски</a:t>
            </a:r>
            <a:r>
              <a:rPr lang="en-US" sz="3200" dirty="0" smtClean="0"/>
              <a:t>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(1…7)</a:t>
            </a:r>
            <a:endParaRPr lang="bg-BG" sz="3200" dirty="0" smtClean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743200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принтира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r>
              <a:rPr lang="en-US" sz="3200" dirty="0" smtClean="0"/>
              <a:t>:</a:t>
            </a:r>
            <a:r>
              <a:rPr lang="bg-BG" sz="3200" dirty="0" smtClean="0"/>
              <a:t> </a:t>
            </a:r>
            <a:r>
              <a:rPr lang="en-US" sz="3000" dirty="0" smtClean="0"/>
              <a:t>dog </a:t>
            </a:r>
            <a:r>
              <a:rPr lang="en-US" sz="3000" dirty="0">
                <a:sym typeface="Wingdings" panose="05000000000000000000" pitchFamily="2" charset="2"/>
              </a:rPr>
              <a:t> mammal; crocodile, tortoise, snake  </a:t>
            </a:r>
            <a:r>
              <a:rPr lang="en-US" sz="3000" dirty="0" smtClean="0">
                <a:sym typeface="Wingdings" panose="05000000000000000000" pitchFamily="2" charset="2"/>
              </a:rPr>
              <a:t>reptile;</a:t>
            </a:r>
            <a:r>
              <a:rPr lang="bg-BG" sz="3000" dirty="0">
                <a:sym typeface="Wingdings" panose="05000000000000000000" pitchFamily="2" charset="2"/>
              </a:rPr>
              <a:t> </a:t>
            </a:r>
            <a:r>
              <a:rPr lang="en-US" sz="3000" dirty="0" smtClean="0">
                <a:sym typeface="Wingdings" panose="05000000000000000000" pitchFamily="2" charset="2"/>
              </a:rPr>
              <a:t>others </a:t>
            </a:r>
            <a:r>
              <a:rPr lang="en-US" sz="3000" dirty="0">
                <a:sym typeface="Wingdings" panose="05000000000000000000" pitchFamily="2" charset="2"/>
              </a:rPr>
              <a:t> unknown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Множество етикети в</a:t>
            </a:r>
            <a:r>
              <a:rPr lang="en-US" dirty="0" smtClean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9859" y="2667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Тестване на решението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Графично (</a:t>
            </a:r>
            <a:r>
              <a:rPr lang="en-US" dirty="0"/>
              <a:t>GUI)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 </a:t>
            </a:r>
            <a:r>
              <a:rPr lang="en-US" dirty="0" smtClean="0"/>
              <a:t>Windows Forms </a:t>
            </a:r>
            <a:r>
              <a:rPr lang="bg-BG" dirty="0" smtClean="0"/>
              <a:t>проект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8612" y="1257194"/>
            <a:ext cx="8991600" cy="50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Нареждане на контролите във формата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8214" y="1222998"/>
            <a:ext cx="7772398" cy="5108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59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1308981"/>
            <a:ext cx="5410200" cy="2553891"/>
          </a:xfrm>
          <a:prstGeom prst="wedgeRoundRectCallout">
            <a:avLst>
              <a:gd name="adj1" fmla="val -73807"/>
              <a:gd name="adj2" fmla="val -45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FormPointAndRectangle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"Point and Rectangle"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 = 700, 410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MinimumSize = 500, 400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4026932"/>
            <a:ext cx="5327140" cy="2145268"/>
          </a:xfrm>
          <a:prstGeom prst="wedgeRoundRectCallout">
            <a:avLst>
              <a:gd name="adj1" fmla="val -90342"/>
              <a:gd name="adj2" fmla="val -371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numericUpDownX1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X2,Y1,Y2,X,Y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Values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2; -3; 12; 3; 8; -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-100000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 (2)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4212" y="4191000"/>
            <a:ext cx="2514600" cy="919401"/>
          </a:xfrm>
          <a:prstGeom prst="wedgeRoundRectCallout">
            <a:avLst>
              <a:gd name="adj1" fmla="val 65968"/>
              <a:gd name="adj2" fmla="val 645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"Draw"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4191000"/>
            <a:ext cx="4419600" cy="1736646"/>
          </a:xfrm>
          <a:prstGeom prst="wedgeRoundRectCallout">
            <a:avLst>
              <a:gd name="adj1" fmla="val -74113"/>
              <a:gd name="adj2" fmla="val 41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labelLocation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MiddleCenter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08612" y="2057400"/>
            <a:ext cx="6019800" cy="919401"/>
          </a:xfrm>
          <a:prstGeom prst="wedgeRoundRectCallout">
            <a:avLst>
              <a:gd name="adj1" fmla="val -58253"/>
              <a:gd name="adj2" fmla="val 53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pictureBox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Anchor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Top, Bottom, Left, Right</a:t>
            </a:r>
          </a:p>
        </p:txBody>
      </p:sp>
    </p:spTree>
    <p:extLst>
      <p:ext uri="{BB962C8B-B14F-4D97-AF65-F5344CB8AC3E}">
        <p14:creationId xmlns:p14="http://schemas.microsoft.com/office/powerpoint/2010/main" val="36153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Хванете следните събития: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buttonDraw.Click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numericUpDownX1.ValueChanged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numericUpDownY1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 </a:t>
            </a:r>
            <a:r>
              <a:rPr lang="bg-BG" sz="3000" dirty="0" smtClean="0"/>
              <a:t>и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bg-BG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FormPointAndRectangle.Load</a:t>
            </a:r>
            <a:r>
              <a:rPr lang="en-US" sz="3000" dirty="0"/>
              <a:t> </a:t>
            </a:r>
            <a:r>
              <a:rPr lang="bg-BG" sz="3000" dirty="0" smtClean="0"/>
              <a:t>и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Resize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събития по контролите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94612" y="2514600"/>
            <a:ext cx="3657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buttonDraw_Click(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 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13612" y="1151118"/>
            <a:ext cx="4062325" cy="1287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Всичките събития извикват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Draw()</a:t>
            </a:r>
            <a:r>
              <a:rPr lang="en-US" dirty="0"/>
              <a:t>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31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Писане на кода за визуализация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43000"/>
            <a:ext cx="10668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Draw()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Get the rectangle and point coordinates from the form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x1 = this.numericUpDownX1.Value;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y1 = this.numericUpDownY1.Value;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x2 = this.numericUpDownX2.Value;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y2 = this.numericUpDownY2.Value;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 = this.numericUpDownX.Value;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 = this.numericUpDownY.Value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Display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location: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Border / Outside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DisplayPointLocation(x1, y1, x2, y2, x, 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89612" y="5562600"/>
            <a:ext cx="4419600" cy="919401"/>
          </a:xfrm>
          <a:prstGeom prst="wedgeRoundRectCallout">
            <a:avLst>
              <a:gd name="adj1" fmla="val -65593"/>
              <a:gd name="adj2" fmla="val -31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много код за дописване. Разгледайте упражненията.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5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Console.WriteLine("Point on the left or right side.");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</a:t>
            </a:r>
            <a:r>
              <a:rPr lang="bg-BG" noProof="1" smtClean="0"/>
              <a:t>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530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2812" y="2059460"/>
            <a:ext cx="10363200" cy="4305794"/>
            <a:chOff x="912812" y="2059460"/>
            <a:chExt cx="10363200" cy="4305794"/>
          </a:xfrm>
        </p:grpSpPr>
        <p:sp>
          <p:nvSpPr>
            <p:cNvPr id="10" name="Rectangle 9"/>
            <p:cNvSpPr/>
            <p:nvPr/>
          </p:nvSpPr>
          <p:spPr>
            <a:xfrm>
              <a:off x="1446212" y="3069608"/>
              <a:ext cx="9095096" cy="220155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12812" y="2059460"/>
              <a:ext cx="10363200" cy="43057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Console.WriteLine("condition2 valid");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Console.WriteLine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("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condition2 not valid");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Console.WriteLine("condition1 valid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70612" y="2371854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/>
                <a:gridCol w="1436284"/>
                <a:gridCol w="1135329"/>
                <a:gridCol w="1349250"/>
                <a:gridCol w="1266642"/>
                <a:gridCol w="1439744"/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 == "coffee")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"varna") // TODO: finish this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"plovdiv")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2269</Words>
  <Application>Microsoft Office PowerPoint</Application>
  <PresentationFormat>Custom</PresentationFormat>
  <Paragraphs>472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Условна конструкция Switch-case</vt:lpstr>
      <vt:lpstr>Условна конструкция Switch-case</vt:lpstr>
      <vt:lpstr>Множество етикети в Switch-case</vt:lpstr>
      <vt:lpstr>Задачи с по-сложни проверки</vt:lpstr>
      <vt:lpstr>Точка и правоъгълник</vt:lpstr>
      <vt:lpstr>Нов Windows Forms проект</vt:lpstr>
      <vt:lpstr>Нареждане на контролите във формата</vt:lpstr>
      <vt:lpstr>Задаване свойства на контролите</vt:lpstr>
      <vt:lpstr>Задаване свойства на контролите (2)</vt:lpstr>
      <vt:lpstr>Прихващане на събития по контролите</vt:lpstr>
      <vt:lpstr>Писане на кода за визуализация</vt:lpstr>
      <vt:lpstr>Точка и правоъгълник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2017-02-10T13:52:43Z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