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858000" cy="9144000"/>
  <p:embeddedFontLst>
    <p:embeddedFont>
      <p:font typeface="Libre Baskerville"/>
      <p:regular r:id="rId33"/>
      <p:bold r:id="rId34"/>
      <p: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948">
          <p15:clr>
            <a:srgbClr val="A4A3A4"/>
          </p15:clr>
        </p15:guide>
        <p15:guide id="3" pos="5760">
          <p15:clr>
            <a:srgbClr val="747775"/>
          </p15:clr>
        </p15:guide>
        <p15:guide id="4">
          <p15:clr>
            <a:srgbClr val="747775"/>
          </p15:clr>
        </p15:guide>
      </p15:sldGuideLst>
    </p:ext>
    <p:ext uri="GoogleSlidesCustomDataVersion2">
      <go:slidesCustomData xmlns:go="http://customooxmlschemas.google.com/" r:id="rId36" roundtripDataSignature="AMtx7mh9hcLxywpL5BzUFzev9vU4JADL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6E3285-0646-482C-A599-E51CE8E3ED63}">
  <a:tblStyle styleId="{5D6E3285-0646-482C-A599-E51CE8E3ED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948"/>
        <p:guide pos="5760"/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Baskervill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Baskerville-italic.fntdata"/><Relationship Id="rId12" Type="http://schemas.openxmlformats.org/officeDocument/2006/relationships/slide" Target="slides/slide6.xml"/><Relationship Id="rId34" Type="http://schemas.openxmlformats.org/officeDocument/2006/relationships/font" Target="fonts/LibreBaskerville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imbalanced-classification-in-python-smote-enn-method-db5db06b8d50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imbalanced-classification-in-python-smote-enn-method-db5db06b8d50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0db5a5d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60" name="Google Shape;160;g2d0db5a5d81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03a9485c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More info can be found here - </a:t>
            </a: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https://towardsdatascience.com/imbalanced-classification-in-python-smote-enn-method-db5db06b8d50</a:t>
            </a:r>
            <a:endParaRPr/>
          </a:p>
        </p:txBody>
      </p:sp>
      <p:sp>
        <p:nvSpPr>
          <p:cNvPr id="166" name="Google Shape;166;g2d03a9485cf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05de7bf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IN"/>
              <a:t>More info can be found here - </a:t>
            </a:r>
            <a:r>
              <a:rPr lang="en-I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https://towardsdatascience.com/imbalanced-classification-in-python-smote-enn-method-db5db06b8d50</a:t>
            </a:r>
            <a:endParaRPr/>
          </a:p>
        </p:txBody>
      </p:sp>
      <p:sp>
        <p:nvSpPr>
          <p:cNvPr id="174" name="Google Shape;174;g2d05de7bf7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03a9485c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82" name="Google Shape;182;g2d03a9485cf_0_1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0db5a5d8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89" name="Google Shape;189;g2d0db5a5d81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0bf7041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95" name="Google Shape;195;g2d0bf704181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0bf704181_0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0bf70418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02" name="Google Shape;202;g2d0bf704181_0_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0db5a5d81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0db5a5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10" name="Google Shape;210;g2d0db5a5d81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0db5a5d8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0db5a5d8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17" name="Google Shape;217;g2d0db5a5d81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0db5a5d81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0db5a5d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24" name="Google Shape;224;g2d0db5a5d81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03a9485c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74" name="Google Shape;74;g2d03a9485cf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0db5a5d81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0db5a5d8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31" name="Google Shape;231;g2d0db5a5d81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d03a9485c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37" name="Google Shape;237;g2d03a9485cf_0_1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0db5a5d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44" name="Google Shape;244;g2d0db5a5d81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03a9485c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50" name="Google Shape;250;g2d03a9485cf_0_1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0db5a5d8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57" name="Google Shape;257;g2d0db5a5d81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0bf704181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0bf7041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64" name="Google Shape;264;g2d0bf704181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d03a9485c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270" name="Google Shape;270;g2d03a9485cf_0_1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05de7bf7f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05de7bf7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81" name="Google Shape;81;g2d05de7bf7f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0db5a5d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87" name="Google Shape;87;g2d0db5a5d81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03a9485c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93" name="Google Shape;93;g2d03a9485cf_0_8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0bf704181_0_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0bf70418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00" name="Google Shape;100;g2d0bf704181_0_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0c9f3b611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0c9f3b6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07" name="Google Shape;107;g2d0c9f3b611_1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0db5a5d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47" name="Google Shape;147;g2d0db5a5d81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03a9485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lang="en-IN" sz="3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700">
                <a:latin typeface="Arial"/>
                <a:ea typeface="Arial"/>
                <a:cs typeface="Arial"/>
                <a:sym typeface="Arial"/>
              </a:rPr>
              <a:t>https://colab.research.google.com/drive/1WLOExhJ2LJUD-YrdxNo5eekuh5trBGqG#scrollTo=cSxOrCt9-VWE</a:t>
            </a:r>
            <a:endParaRPr/>
          </a:p>
        </p:txBody>
      </p:sp>
      <p:sp>
        <p:nvSpPr>
          <p:cNvPr id="153" name="Google Shape;153;g2d03a9485cf_0_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d03a9485cf_3_67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2d03a9485cf_3_67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2d03a9485cf_3_6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d03a9485cf_3_7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2d03a9485cf_3_7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2d03a9485cf_3_7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03a9485cf_3_7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y slide ">
  <p:cSld name="my slide 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g2d03a9485cf_3_7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311400" y="0"/>
            <a:ext cx="13500099" cy="6975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d03a9485cf_3_717"/>
          <p:cNvSpPr txBox="1"/>
          <p:nvPr>
            <p:ph idx="11" type="ftr"/>
          </p:nvPr>
        </p:nvSpPr>
        <p:spPr>
          <a:xfrm>
            <a:off x="6188075" y="484188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sng" cap="none" strike="noStrike">
                <a:solidFill>
                  <a:srgbClr val="799510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03a9485cf_3_720"/>
          <p:cNvSpPr txBox="1"/>
          <p:nvPr>
            <p:ph type="title"/>
          </p:nvPr>
        </p:nvSpPr>
        <p:spPr>
          <a:xfrm>
            <a:off x="1088684" y="804519"/>
            <a:ext cx="72024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g2d03a9485cf_3_720"/>
          <p:cNvSpPr txBox="1"/>
          <p:nvPr>
            <p:ph idx="1" type="body"/>
          </p:nvPr>
        </p:nvSpPr>
        <p:spPr>
          <a:xfrm>
            <a:off x="1088684" y="2015732"/>
            <a:ext cx="72024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2d03a9485cf_3_720"/>
          <p:cNvSpPr txBox="1"/>
          <p:nvPr>
            <p:ph idx="10" type="dt"/>
          </p:nvPr>
        </p:nvSpPr>
        <p:spPr>
          <a:xfrm>
            <a:off x="5665604" y="330370"/>
            <a:ext cx="26256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g2d03a9485cf_3_720"/>
          <p:cNvSpPr txBox="1"/>
          <p:nvPr>
            <p:ph idx="11" type="ftr"/>
          </p:nvPr>
        </p:nvSpPr>
        <p:spPr>
          <a:xfrm>
            <a:off x="1088684" y="329307"/>
            <a:ext cx="44541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2d03a9485cf_3_720"/>
          <p:cNvSpPr txBox="1"/>
          <p:nvPr>
            <p:ph idx="12" type="sldNum"/>
          </p:nvPr>
        </p:nvSpPr>
        <p:spPr>
          <a:xfrm>
            <a:off x="360045" y="798973"/>
            <a:ext cx="6084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3" name="Google Shape;63;g2d03a9485cf_3_720"/>
          <p:cNvCxnSpPr/>
          <p:nvPr/>
        </p:nvCxnSpPr>
        <p:spPr>
          <a:xfrm>
            <a:off x="1090422" y="1847088"/>
            <a:ext cx="720570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d03a9485cf_3_680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d03a9485cf_3_68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d03a9485cf_3_6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d03a9485cf_3_68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2d03a9485cf_3_68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d03a9485cf_3_6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2d03a9485cf_3_687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2d03a9485cf_3_687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2d03a9485cf_3_68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d03a9485cf_3_6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2d03a9485cf_3_69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d03a9485cf_3_695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2d03a9485cf_3_69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2d03a9485cf_3_69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d03a9485cf_3_69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2d03a9485cf_3_69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03a9485cf_3_70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2d03a9485cf_3_70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2d03a9485cf_3_70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2d03a9485cf_3_70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2d03a9485cf_3_70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d03a9485cf_3_708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2d03a9485cf_3_7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d03a9485cf_3_67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d03a9485cf_3_67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2d03a9485cf_3_67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389350" y="3218375"/>
            <a:ext cx="82002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Predicting Bank Marketing Campaign Results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6020800" y="4729850"/>
            <a:ext cx="336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2"/>
                </a:solidFill>
              </a:rPr>
              <a:t>Amish Faldu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2"/>
                </a:solidFill>
              </a:rPr>
              <a:t>Jaishnav Kapadia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2"/>
                </a:solidFill>
              </a:rPr>
              <a:t>Akaash Thawani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2"/>
                </a:solidFill>
              </a:rPr>
              <a:t>Naga Ramya Vankayala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70" name="Google Shape;7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100" y="1030750"/>
            <a:ext cx="3062700" cy="21876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"/>
          <p:cNvSpPr txBox="1"/>
          <p:nvPr/>
        </p:nvSpPr>
        <p:spPr>
          <a:xfrm>
            <a:off x="832175" y="4993100"/>
            <a:ext cx="28977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2"/>
                </a:solidFill>
              </a:rPr>
              <a:t>Submitted to: 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200">
                <a:solidFill>
                  <a:schemeClr val="dk2"/>
                </a:solidFill>
              </a:rPr>
              <a:t>Dr. Arashdeep Kaur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0db5a5d81_0_30"/>
          <p:cNvSpPr txBox="1"/>
          <p:nvPr/>
        </p:nvSpPr>
        <p:spPr>
          <a:xfrm>
            <a:off x="2826450" y="1004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63" name="Google Shape;163;g2d0db5a5d81_0_30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03a9485cf_0_100"/>
          <p:cNvSpPr txBox="1"/>
          <p:nvPr/>
        </p:nvSpPr>
        <p:spPr>
          <a:xfrm>
            <a:off x="2184150" y="328700"/>
            <a:ext cx="4775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Handling Class Imbalance</a:t>
            </a:r>
            <a:endParaRPr sz="3100">
              <a:solidFill>
                <a:schemeClr val="dk2"/>
              </a:solidFill>
            </a:endParaRPr>
          </a:p>
        </p:txBody>
      </p:sp>
      <p:pic>
        <p:nvPicPr>
          <p:cNvPr id="169" name="Google Shape;169;g2d03a9485cf_0_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1695774"/>
            <a:ext cx="4775801" cy="34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d03a9485cf_0_100"/>
          <p:cNvSpPr txBox="1"/>
          <p:nvPr/>
        </p:nvSpPr>
        <p:spPr>
          <a:xfrm>
            <a:off x="4920075" y="2151450"/>
            <a:ext cx="414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Label distribution shows large class imbalance.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Technique used to solve this is SMOTEENN.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</a:rPr>
              <a:t>SMOTEENN functions: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It combines downsampling and upsampling of class.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It combines 2 techniques SMOTE for upsampling of minority class and ENN for downsampling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IN">
                <a:solidFill>
                  <a:schemeClr val="dk1"/>
                </a:solidFill>
              </a:rPr>
              <a:t>It </a:t>
            </a:r>
            <a:r>
              <a:rPr lang="en-IN">
                <a:solidFill>
                  <a:schemeClr val="dk1"/>
                </a:solidFill>
              </a:rPr>
              <a:t>preserves</a:t>
            </a:r>
            <a:r>
              <a:rPr lang="en-IN">
                <a:solidFill>
                  <a:schemeClr val="dk1"/>
                </a:solidFill>
              </a:rPr>
              <a:t> the </a:t>
            </a:r>
            <a:r>
              <a:rPr lang="en-IN">
                <a:solidFill>
                  <a:schemeClr val="dk1"/>
                </a:solidFill>
              </a:rPr>
              <a:t>variance</a:t>
            </a:r>
            <a:r>
              <a:rPr lang="en-IN">
                <a:solidFill>
                  <a:schemeClr val="dk1"/>
                </a:solidFill>
              </a:rPr>
              <a:t> of the dataset.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g2d03a9485cf_0_100"/>
          <p:cNvSpPr txBox="1"/>
          <p:nvPr/>
        </p:nvSpPr>
        <p:spPr>
          <a:xfrm>
            <a:off x="1369550" y="5162225"/>
            <a:ext cx="2036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2"/>
                </a:solidFill>
              </a:rPr>
              <a:t>Before SMOTEENN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05de7bf7f_0_0"/>
          <p:cNvSpPr txBox="1"/>
          <p:nvPr/>
        </p:nvSpPr>
        <p:spPr>
          <a:xfrm>
            <a:off x="1789800" y="272000"/>
            <a:ext cx="4764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Handling Class Imbalance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77" name="Google Shape;177;g2d05de7bf7f_0_0"/>
          <p:cNvSpPr txBox="1"/>
          <p:nvPr/>
        </p:nvSpPr>
        <p:spPr>
          <a:xfrm>
            <a:off x="4818025" y="2151450"/>
            <a:ext cx="4146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Label distribution shows large class imbalance.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Technique used to solve this is SMOTEENN.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SMOTEENN functions: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It combines downsampling and upsampling of class.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It combines 2 techniques SMOTE for upsampling of minority class and ENN for downsampling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It preserves the variance of the dataset.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8" name="Google Shape;178;g2d05de7bf7f_0_0"/>
          <p:cNvSpPr txBox="1"/>
          <p:nvPr/>
        </p:nvSpPr>
        <p:spPr>
          <a:xfrm>
            <a:off x="1520461" y="5079875"/>
            <a:ext cx="18669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solidFill>
                  <a:schemeClr val="dk1"/>
                </a:solidFill>
              </a:rPr>
              <a:t>After SMOTEENN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79" name="Google Shape;179;g2d05de7bf7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25" y="1778138"/>
            <a:ext cx="4452175" cy="330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03a9485cf_0_115"/>
          <p:cNvSpPr txBox="1"/>
          <p:nvPr/>
        </p:nvSpPr>
        <p:spPr>
          <a:xfrm>
            <a:off x="2664000" y="338825"/>
            <a:ext cx="3816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Data Pre-processing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85" name="Google Shape;185;g2d03a9485cf_0_115"/>
          <p:cNvSpPr txBox="1"/>
          <p:nvPr/>
        </p:nvSpPr>
        <p:spPr>
          <a:xfrm>
            <a:off x="1675050" y="2259150"/>
            <a:ext cx="57939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Converted following categorical variables to numerical: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Job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Marital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Education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Default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Housing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Loan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Contact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Month</a:t>
            </a:r>
            <a:endParaRPr>
              <a:solidFill>
                <a:schemeClr val="dk2"/>
              </a:solidFill>
            </a:endParaRPr>
          </a:p>
          <a:p>
            <a:pPr indent="-184150" lvl="0" marL="360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Poutcome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g2d03a9485cf_0_115"/>
          <p:cNvSpPr txBox="1"/>
          <p:nvPr/>
        </p:nvSpPr>
        <p:spPr>
          <a:xfrm>
            <a:off x="1813500" y="4800900"/>
            <a:ext cx="551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Standard Scaling dataset to have mean of 0 and standard deviation of 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0db5a5d81_0_35"/>
          <p:cNvSpPr txBox="1"/>
          <p:nvPr/>
        </p:nvSpPr>
        <p:spPr>
          <a:xfrm>
            <a:off x="2826450" y="1004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92" name="Google Shape;192;g2d0db5a5d81_0_35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b="1" lang="en-IN" sz="22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0bf704181_0_23"/>
          <p:cNvSpPr txBox="1"/>
          <p:nvPr/>
        </p:nvSpPr>
        <p:spPr>
          <a:xfrm>
            <a:off x="3117750" y="444200"/>
            <a:ext cx="2908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Model Training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98" name="Google Shape;198;g2d0bf704181_0_23"/>
          <p:cNvSpPr txBox="1"/>
          <p:nvPr/>
        </p:nvSpPr>
        <p:spPr>
          <a:xfrm>
            <a:off x="2637000" y="2367000"/>
            <a:ext cx="387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Models trained are: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IN" sz="1800">
                <a:solidFill>
                  <a:schemeClr val="dk2"/>
                </a:solidFill>
              </a:rPr>
              <a:t>Convolution 1D Neural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IN" sz="1800">
                <a:solidFill>
                  <a:schemeClr val="dk2"/>
                </a:solidFill>
              </a:rPr>
              <a:t>Random Forest Classifier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IN" sz="1800">
                <a:solidFill>
                  <a:schemeClr val="dk2"/>
                </a:solidFill>
              </a:rPr>
              <a:t>Decision Tree Classifier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IN" sz="1800">
                <a:solidFill>
                  <a:schemeClr val="dk2"/>
                </a:solidFill>
              </a:rPr>
              <a:t>XGBoost Classifier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en-IN" sz="1800">
                <a:solidFill>
                  <a:schemeClr val="dk2"/>
                </a:solidFill>
              </a:rPr>
              <a:t>KNN Classifier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0bf704181_0_57"/>
          <p:cNvSpPr txBox="1"/>
          <p:nvPr/>
        </p:nvSpPr>
        <p:spPr>
          <a:xfrm>
            <a:off x="289800" y="2233350"/>
            <a:ext cx="7650000" cy="23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Used Convolution 1D layer followed by ReLU activation, Batch Normalization and Dropout layers.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One hot encoded the label.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Saving model at each </a:t>
            </a:r>
            <a:r>
              <a:rPr lang="en-IN" sz="1800">
                <a:solidFill>
                  <a:schemeClr val="dk2"/>
                </a:solidFill>
              </a:rPr>
              <a:t>iteration</a:t>
            </a:r>
            <a:r>
              <a:rPr lang="en-IN" sz="1800">
                <a:solidFill>
                  <a:schemeClr val="dk2"/>
                </a:solidFill>
              </a:rPr>
              <a:t>, if the validation loss improves.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Used SGD optimizer and Cross entropy loss.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Implemented learning rate annealing by setting high learning rate for initial epochs and reducing it using step learning rate scheduler.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g2d0bf704181_0_57"/>
          <p:cNvSpPr txBox="1"/>
          <p:nvPr/>
        </p:nvSpPr>
        <p:spPr>
          <a:xfrm>
            <a:off x="1707000" y="533900"/>
            <a:ext cx="57300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Convolution 1D Neural Network</a:t>
            </a:r>
            <a:endParaRPr sz="3100">
              <a:solidFill>
                <a:schemeClr val="dk2"/>
              </a:solidFill>
            </a:endParaRPr>
          </a:p>
        </p:txBody>
      </p:sp>
      <p:pic>
        <p:nvPicPr>
          <p:cNvPr id="206" name="Google Shape;206;g2d0bf704181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9800" y="407550"/>
            <a:ext cx="1106550" cy="623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0db5a5d81_0_0"/>
          <p:cNvSpPr txBox="1"/>
          <p:nvPr/>
        </p:nvSpPr>
        <p:spPr>
          <a:xfrm>
            <a:off x="747000" y="2017500"/>
            <a:ext cx="76500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Random</a:t>
            </a:r>
            <a:r>
              <a:rPr lang="en-IN" sz="1800">
                <a:solidFill>
                  <a:schemeClr val="dk2"/>
                </a:solidFill>
              </a:rPr>
              <a:t> Forest is ensemble model combining decisions of multiple trees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Utilized grid search with 10 fold cross validation for hyper-parameter tuning using scikit-learn package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Best parameters found were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ccp_alpha - 0.0005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max_depth - 12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n_estimators - 200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g2d0db5a5d81_0_0"/>
          <p:cNvSpPr txBox="1"/>
          <p:nvPr/>
        </p:nvSpPr>
        <p:spPr>
          <a:xfrm>
            <a:off x="2246850" y="590600"/>
            <a:ext cx="4650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Random Forest Classifier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0db5a5d81_0_6"/>
          <p:cNvSpPr txBox="1"/>
          <p:nvPr/>
        </p:nvSpPr>
        <p:spPr>
          <a:xfrm>
            <a:off x="747000" y="2017500"/>
            <a:ext cx="7650000" cy="28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Decision Tree </a:t>
            </a:r>
            <a:r>
              <a:rPr lang="en-IN" sz="1800">
                <a:solidFill>
                  <a:schemeClr val="dk2"/>
                </a:solidFill>
              </a:rPr>
              <a:t>is a tree based model making predictions from different conditional questions.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Utilized grid search with 10 fold cross validation for hyper-parameter tuning using scikit-learn package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Best parameters found were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criterion - gini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max_depth - 40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splitter - best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0" name="Google Shape;220;g2d0db5a5d81_0_6"/>
          <p:cNvSpPr txBox="1"/>
          <p:nvPr/>
        </p:nvSpPr>
        <p:spPr>
          <a:xfrm>
            <a:off x="2326200" y="567925"/>
            <a:ext cx="4491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Decision Tree Classifier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0db5a5d81_0_12"/>
          <p:cNvSpPr txBox="1"/>
          <p:nvPr/>
        </p:nvSpPr>
        <p:spPr>
          <a:xfrm>
            <a:off x="747000" y="1905000"/>
            <a:ext cx="7650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XGBoost is ensemble model employing gradient boosting with multiple trees.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Utilized grid search with 10 fold cross validation for hyper-parameter tuning using xgboost package.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Best parameters found were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eta - 0.3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max_depth - 12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sampling_method - uniform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grow_policy - depthwise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7" name="Google Shape;227;g2d0db5a5d81_0_12"/>
          <p:cNvSpPr txBox="1"/>
          <p:nvPr/>
        </p:nvSpPr>
        <p:spPr>
          <a:xfrm>
            <a:off x="2779800" y="567900"/>
            <a:ext cx="35844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XGBoost Classifier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03a9485cf_0_73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2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</a:t>
            </a:r>
            <a:r>
              <a:rPr lang="en-IN" sz="1800">
                <a:solidFill>
                  <a:schemeClr val="dk2"/>
                </a:solidFill>
              </a:rPr>
              <a:t>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g2d03a9485cf_0_73"/>
          <p:cNvSpPr txBox="1"/>
          <p:nvPr/>
        </p:nvSpPr>
        <p:spPr>
          <a:xfrm>
            <a:off x="2826450" y="1066500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d0db5a5d81_0_40"/>
          <p:cNvSpPr txBox="1"/>
          <p:nvPr/>
        </p:nvSpPr>
        <p:spPr>
          <a:xfrm>
            <a:off x="747000" y="2068350"/>
            <a:ext cx="7650000" cy="27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KNN </a:t>
            </a:r>
            <a:r>
              <a:rPr lang="en-IN" sz="1800">
                <a:solidFill>
                  <a:schemeClr val="dk2"/>
                </a:solidFill>
              </a:rPr>
              <a:t>is nearest neighbors classifier making decision based on closest neighbors.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Utilized grid search with 2 fold cross validation for hyper-parameter tuning using xgboost package.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IN" sz="1800">
                <a:solidFill>
                  <a:schemeClr val="dk2"/>
                </a:solidFill>
              </a:rPr>
              <a:t>Best parameters found were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n_neighbors - 3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weights - distance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-IN" sz="1800">
                <a:solidFill>
                  <a:schemeClr val="dk2"/>
                </a:solidFill>
              </a:rPr>
              <a:t>p - 1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4" name="Google Shape;234;g2d0db5a5d81_0_40"/>
          <p:cNvSpPr txBox="1"/>
          <p:nvPr/>
        </p:nvSpPr>
        <p:spPr>
          <a:xfrm>
            <a:off x="3121350" y="522525"/>
            <a:ext cx="29013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KNN </a:t>
            </a:r>
            <a:r>
              <a:rPr lang="en-IN" sz="3100">
                <a:solidFill>
                  <a:schemeClr val="dk2"/>
                </a:solidFill>
              </a:rPr>
              <a:t>Classifier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03a9485cf_0_127"/>
          <p:cNvSpPr txBox="1"/>
          <p:nvPr/>
        </p:nvSpPr>
        <p:spPr>
          <a:xfrm>
            <a:off x="2254650" y="1820288"/>
            <a:ext cx="46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Aggregated best hyper-parameters for different models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g2d03a9485cf_0_127"/>
          <p:cNvSpPr txBox="1"/>
          <p:nvPr/>
        </p:nvSpPr>
        <p:spPr>
          <a:xfrm>
            <a:off x="1789650" y="438450"/>
            <a:ext cx="55647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Model Hyperparameter Tuning</a:t>
            </a:r>
            <a:endParaRPr sz="3100">
              <a:solidFill>
                <a:schemeClr val="dk2"/>
              </a:solidFill>
            </a:endParaRPr>
          </a:p>
        </p:txBody>
      </p:sp>
      <p:graphicFrame>
        <p:nvGraphicFramePr>
          <p:cNvPr id="241" name="Google Shape;241;g2d03a9485cf_0_127"/>
          <p:cNvGraphicFramePr/>
          <p:nvPr/>
        </p:nvGraphicFramePr>
        <p:xfrm>
          <a:off x="100150" y="294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{5D6E3285-0646-482C-A599-E51CE8E3ED63}</a:tableStyleId>
              </a:tblPr>
              <a:tblGrid>
                <a:gridCol w="2080975"/>
                <a:gridCol w="1624125"/>
                <a:gridCol w="1683600"/>
                <a:gridCol w="1808775"/>
                <a:gridCol w="1746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Model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Hyperparameter 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Hyperparameter 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Hyperparameter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Hyperparameter 4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XGBoost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eta = 0.3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max_depth = 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sampling_method = uniform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grow_policy = depthwise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Decision Tree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criterion = gini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max_depth = 40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splitter = best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KNN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n_neighbors = 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weights = distance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p = 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Random Forest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ccp_alpha = 0.0005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max_depth = 12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n_estimators = 200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0db5a5d81_0_46"/>
          <p:cNvSpPr txBox="1"/>
          <p:nvPr/>
        </p:nvSpPr>
        <p:spPr>
          <a:xfrm>
            <a:off x="2826450" y="1004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247" name="Google Shape;247;g2d0db5a5d81_0_46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b="1" lang="en-IN" sz="22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03a9485cf_0_134"/>
          <p:cNvSpPr txBox="1"/>
          <p:nvPr/>
        </p:nvSpPr>
        <p:spPr>
          <a:xfrm>
            <a:off x="804600" y="1651075"/>
            <a:ext cx="753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Models were evaluated on different metrics like Accuracy, Precision, Recall, F1-Score, AUC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Evaluation of models are: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g2d03a9485cf_0_134"/>
          <p:cNvSpPr txBox="1"/>
          <p:nvPr/>
        </p:nvSpPr>
        <p:spPr>
          <a:xfrm>
            <a:off x="2946600" y="376800"/>
            <a:ext cx="3250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Model Evaluation</a:t>
            </a:r>
            <a:endParaRPr sz="3100">
              <a:solidFill>
                <a:schemeClr val="dk2"/>
              </a:solidFill>
            </a:endParaRPr>
          </a:p>
        </p:txBody>
      </p:sp>
      <p:graphicFrame>
        <p:nvGraphicFramePr>
          <p:cNvPr id="254" name="Google Shape;254;g2d03a9485cf_0_134"/>
          <p:cNvGraphicFramePr/>
          <p:nvPr/>
        </p:nvGraphicFramePr>
        <p:xfrm>
          <a:off x="356525" y="309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{5D6E3285-0646-482C-A599-E51CE8E3ED63}</a:tableStyleId>
              </a:tblPr>
              <a:tblGrid>
                <a:gridCol w="2025725"/>
                <a:gridCol w="1139450"/>
                <a:gridCol w="1133950"/>
                <a:gridCol w="1309025"/>
                <a:gridCol w="1449075"/>
                <a:gridCol w="137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Model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Accuracy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Precision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Recall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F1 Score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AUC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Convolution 1D NN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0.37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0.91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0.53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XGBoost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0.50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0.63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Decision Tree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0.47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0.61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KNN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0.47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0.70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0.56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Random Forest Classifier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0.90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0.42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0.95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0.58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2"/>
                          </a:solidFill>
                        </a:rPr>
                        <a:t>0.89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0db5a5d81_0_51"/>
          <p:cNvSpPr txBox="1"/>
          <p:nvPr/>
        </p:nvSpPr>
        <p:spPr>
          <a:xfrm>
            <a:off x="2826450" y="1004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260" name="Google Shape;260;g2d0db5a5d81_0_51"/>
          <p:cNvSpPr txBox="1"/>
          <p:nvPr/>
        </p:nvSpPr>
        <p:spPr>
          <a:xfrm>
            <a:off x="1946400" y="2163750"/>
            <a:ext cx="5251200" cy="25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b="1" lang="en-IN" sz="2200">
                <a:solidFill>
                  <a:schemeClr val="dk2"/>
                </a:solidFill>
              </a:rPr>
              <a:t>7. Conclusion</a:t>
            </a:r>
            <a:endParaRPr b="1"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0bf704181_0_33"/>
          <p:cNvSpPr txBox="1"/>
          <p:nvPr/>
        </p:nvSpPr>
        <p:spPr>
          <a:xfrm>
            <a:off x="3475650" y="361975"/>
            <a:ext cx="21927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Conclusion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267" name="Google Shape;267;g2d0bf704181_0_33"/>
          <p:cNvSpPr txBox="1"/>
          <p:nvPr/>
        </p:nvSpPr>
        <p:spPr>
          <a:xfrm>
            <a:off x="210600" y="1539150"/>
            <a:ext cx="8722800" cy="377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2"/>
                </a:solidFill>
              </a:rPr>
              <a:t>Final rundown based on different metrics</a:t>
            </a:r>
            <a:endParaRPr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Random forest model successfully predicted around 90% accuracy for the clients’ subscription of banking campaign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Despite challenges like varying execution times, particularly with Random Forest, our optimizations ensured project efficiency.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In terms of Recall(0.95) and AUC(0.89), RF is the best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03a9485cf_0_140"/>
          <p:cNvSpPr txBox="1"/>
          <p:nvPr/>
        </p:nvSpPr>
        <p:spPr>
          <a:xfrm>
            <a:off x="2606850" y="1205500"/>
            <a:ext cx="393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2"/>
                </a:solidFill>
              </a:rPr>
              <a:t>Thank You</a:t>
            </a:r>
            <a:endParaRPr sz="6000">
              <a:solidFill>
                <a:schemeClr val="dk2"/>
              </a:solidFill>
            </a:endParaRPr>
          </a:p>
        </p:txBody>
      </p:sp>
      <p:sp>
        <p:nvSpPr>
          <p:cNvPr id="273" name="Google Shape;273;g2d03a9485cf_0_140"/>
          <p:cNvSpPr txBox="1"/>
          <p:nvPr/>
        </p:nvSpPr>
        <p:spPr>
          <a:xfrm>
            <a:off x="1750800" y="3473425"/>
            <a:ext cx="5642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2"/>
                </a:solidFill>
              </a:rPr>
              <a:t>Any Questions?</a:t>
            </a:r>
            <a:endParaRPr sz="6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05de7bf7f_0_10"/>
          <p:cNvSpPr txBox="1"/>
          <p:nvPr/>
        </p:nvSpPr>
        <p:spPr>
          <a:xfrm>
            <a:off x="398400" y="2689050"/>
            <a:ext cx="83472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N">
                <a:solidFill>
                  <a:schemeClr val="dk2"/>
                </a:solidFill>
              </a:rPr>
              <a:t>The information in the dataset pertains to the direct marketing efforts of a bank in Portugal. They reached out to potential clients via phone calls.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N">
                <a:solidFill>
                  <a:schemeClr val="dk2"/>
                </a:solidFill>
              </a:rPr>
              <a:t>Sometimes, they needed to contact the same person multiple times to find out whether they were interested in signing up for a bank term deposit or not.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IN">
                <a:solidFill>
                  <a:schemeClr val="dk2"/>
                </a:solidFill>
              </a:rPr>
              <a:t>The main aim is to predict whether a client will say 'yes' or 'no' to subscribing to a term deposit.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4" name="Google Shape;84;g2d05de7bf7f_0_10"/>
          <p:cNvSpPr txBox="1"/>
          <p:nvPr/>
        </p:nvSpPr>
        <p:spPr>
          <a:xfrm>
            <a:off x="2749200" y="424275"/>
            <a:ext cx="364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Problem Statement</a:t>
            </a:r>
            <a:endParaRPr sz="3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0db5a5d81_0_20"/>
          <p:cNvSpPr txBox="1"/>
          <p:nvPr/>
        </p:nvSpPr>
        <p:spPr>
          <a:xfrm>
            <a:off x="2826450" y="1057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90" name="Google Shape;90;g2d0db5a5d81_0_20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2000">
                <a:solidFill>
                  <a:schemeClr val="dk2"/>
                </a:solidFill>
              </a:rPr>
            </a:br>
            <a:r>
              <a:rPr b="1" lang="en-IN" sz="2200">
                <a:solidFill>
                  <a:schemeClr val="dk2"/>
                </a:solidFill>
              </a:rPr>
              <a:t>2. Data set details</a:t>
            </a:r>
            <a:br>
              <a:rPr lang="en-IN" sz="20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3. Exploratory Data Analysis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03a9485cf_0_81"/>
          <p:cNvSpPr txBox="1"/>
          <p:nvPr/>
        </p:nvSpPr>
        <p:spPr>
          <a:xfrm>
            <a:off x="2439750" y="134275"/>
            <a:ext cx="426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Dataset Description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96" name="Google Shape;96;g2d03a9485cf_0_81"/>
          <p:cNvSpPr txBox="1"/>
          <p:nvPr/>
        </p:nvSpPr>
        <p:spPr>
          <a:xfrm>
            <a:off x="362100" y="796075"/>
            <a:ext cx="8635800" cy="57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2"/>
                </a:solidFill>
              </a:rPr>
              <a:t>Instances - 41188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2"/>
                </a:solidFill>
              </a:rPr>
              <a:t>Attributes - 21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dk2"/>
                </a:solidFill>
              </a:rPr>
              <a:t>The dataset details are as follows:  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age</a:t>
            </a:r>
            <a:r>
              <a:rPr lang="en-IN">
                <a:solidFill>
                  <a:schemeClr val="dk2"/>
                </a:solidFill>
              </a:rPr>
              <a:t>                   - Age in years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job</a:t>
            </a:r>
            <a:r>
              <a:rPr lang="en-IN">
                <a:solidFill>
                  <a:schemeClr val="dk2"/>
                </a:solidFill>
              </a:rPr>
              <a:t>            	       - Type of job 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marital</a:t>
            </a:r>
            <a:r>
              <a:rPr lang="en-IN">
                <a:solidFill>
                  <a:schemeClr val="dk2"/>
                </a:solidFill>
              </a:rPr>
              <a:t>             - Marital status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education</a:t>
            </a:r>
            <a:r>
              <a:rPr lang="en-IN">
                <a:solidFill>
                  <a:schemeClr val="dk2"/>
                </a:solidFill>
              </a:rPr>
              <a:t>        - Education level of </a:t>
            </a:r>
            <a:r>
              <a:rPr lang="en-IN">
                <a:solidFill>
                  <a:schemeClr val="dk2"/>
                </a:solidFill>
              </a:rPr>
              <a:t>individual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default</a:t>
            </a:r>
            <a:r>
              <a:rPr lang="en-IN">
                <a:solidFill>
                  <a:schemeClr val="dk2"/>
                </a:solidFill>
              </a:rPr>
              <a:t>             - Has credit in default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housing</a:t>
            </a:r>
            <a:r>
              <a:rPr lang="en-IN">
                <a:solidFill>
                  <a:schemeClr val="dk2"/>
                </a:solidFill>
              </a:rPr>
              <a:t>           - Has housing loan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loan</a:t>
            </a:r>
            <a:r>
              <a:rPr lang="en-IN">
                <a:solidFill>
                  <a:schemeClr val="dk2"/>
                </a:solidFill>
              </a:rPr>
              <a:t>                  - Has personal loan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contact</a:t>
            </a:r>
            <a:r>
              <a:rPr lang="en-IN">
                <a:solidFill>
                  <a:schemeClr val="dk2"/>
                </a:solidFill>
              </a:rPr>
              <a:t>             - Contact communication service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month</a:t>
            </a:r>
            <a:r>
              <a:rPr lang="en-IN">
                <a:solidFill>
                  <a:schemeClr val="dk2"/>
                </a:solidFill>
              </a:rPr>
              <a:t>               - Last contact month of year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dayofweek</a:t>
            </a:r>
            <a:r>
              <a:rPr lang="en-IN">
                <a:solidFill>
                  <a:schemeClr val="dk2"/>
                </a:solidFill>
              </a:rPr>
              <a:t>       - Last contact day of the week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duration</a:t>
            </a:r>
            <a:r>
              <a:rPr lang="en-IN">
                <a:solidFill>
                  <a:schemeClr val="dk2"/>
                </a:solidFill>
              </a:rPr>
              <a:t>           - Last contact duration, in weeks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campaign</a:t>
            </a:r>
            <a:r>
              <a:rPr lang="en-IN">
                <a:solidFill>
                  <a:schemeClr val="dk2"/>
                </a:solidFill>
              </a:rPr>
              <a:t>         - Number of contacts performed during this campaign and for this client.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pdays</a:t>
            </a:r>
            <a:r>
              <a:rPr lang="en-IN">
                <a:solidFill>
                  <a:schemeClr val="dk2"/>
                </a:solidFill>
              </a:rPr>
              <a:t>                - Number of days that passed by after the client was last contacted from previous campaign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previous</a:t>
            </a:r>
            <a:r>
              <a:rPr lang="en-IN">
                <a:solidFill>
                  <a:schemeClr val="dk2"/>
                </a:solidFill>
              </a:rPr>
              <a:t>           - Number of contacts performed before this campaign and for this client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poutcome</a:t>
            </a:r>
            <a:r>
              <a:rPr lang="en-IN">
                <a:solidFill>
                  <a:schemeClr val="dk2"/>
                </a:solidFill>
              </a:rPr>
              <a:t>         - Outcome of previous marketing campaign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emp.var.rate</a:t>
            </a:r>
            <a:r>
              <a:rPr lang="en-IN">
                <a:solidFill>
                  <a:schemeClr val="dk2"/>
                </a:solidFill>
              </a:rPr>
              <a:t>     - Employment variation rate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cons.price.idx</a:t>
            </a:r>
            <a:r>
              <a:rPr lang="en-IN">
                <a:solidFill>
                  <a:schemeClr val="dk2"/>
                </a:solidFill>
              </a:rPr>
              <a:t>  - Consumer price index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cons.conf.idx</a:t>
            </a:r>
            <a:r>
              <a:rPr lang="en-IN">
                <a:solidFill>
                  <a:schemeClr val="dk2"/>
                </a:solidFill>
              </a:rPr>
              <a:t>   - Consumer confidence index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euribor3m</a:t>
            </a:r>
            <a:r>
              <a:rPr lang="en-IN">
                <a:solidFill>
                  <a:schemeClr val="dk2"/>
                </a:solidFill>
              </a:rPr>
              <a:t>         - Euribor 3 month rate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nr.employed</a:t>
            </a:r>
            <a:r>
              <a:rPr lang="en-IN">
                <a:solidFill>
                  <a:schemeClr val="dk2"/>
                </a:solidFill>
              </a:rPr>
              <a:t>     - Number of employees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b="1" lang="en-IN">
                <a:solidFill>
                  <a:schemeClr val="dk2"/>
                </a:solidFill>
              </a:rPr>
              <a:t>y</a:t>
            </a:r>
            <a:r>
              <a:rPr lang="en-IN">
                <a:solidFill>
                  <a:schemeClr val="dk2"/>
                </a:solidFill>
              </a:rPr>
              <a:t>                        - Has the client subscribed to term deposit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0bf704181_0_67"/>
          <p:cNvSpPr txBox="1"/>
          <p:nvPr/>
        </p:nvSpPr>
        <p:spPr>
          <a:xfrm>
            <a:off x="2919300" y="189600"/>
            <a:ext cx="330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Literature Review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03" name="Google Shape;103;g2d0bf704181_0_67"/>
          <p:cNvSpPr txBox="1"/>
          <p:nvPr/>
        </p:nvSpPr>
        <p:spPr>
          <a:xfrm>
            <a:off x="190500" y="1603050"/>
            <a:ext cx="87630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Evolution of Customer Response Prediction:</a:t>
            </a:r>
            <a:endParaRPr>
              <a:solidFill>
                <a:schemeClr val="dk2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</a:pPr>
            <a:r>
              <a:rPr lang="en-IN">
                <a:solidFill>
                  <a:schemeClr val="dk2"/>
                </a:solidFill>
              </a:rPr>
              <a:t>Progression from classical machine learning models to deep learning architectures and ensemble learning techniques.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Previous Approaches and Limitations:</a:t>
            </a:r>
            <a:endParaRPr>
              <a:solidFill>
                <a:schemeClr val="dk2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</a:pPr>
            <a:r>
              <a:rPr lang="en-IN">
                <a:solidFill>
                  <a:schemeClr val="dk2"/>
                </a:solidFill>
              </a:rPr>
              <a:t>Use of various models including Naive Bayes, Logistic Regression, Decision Trees, ANN, and SVM, with challenges such as unreliable results due to lack of evaluation metrics and data splitting details.</a:t>
            </a:r>
            <a:endParaRPr>
              <a:solidFill>
                <a:schemeClr val="dk2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</a:pPr>
            <a:r>
              <a:rPr lang="en-IN">
                <a:solidFill>
                  <a:schemeClr val="dk2"/>
                </a:solidFill>
              </a:rPr>
              <a:t>Issues like class imbalance and lack of additional processing affecting model performance, as seen in studies utilizing artificial neural networks.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Proposed Techniques for Class Imbalance:</a:t>
            </a:r>
            <a:endParaRPr>
              <a:solidFill>
                <a:schemeClr val="dk2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</a:pPr>
            <a:r>
              <a:rPr lang="en-IN">
                <a:solidFill>
                  <a:schemeClr val="dk2"/>
                </a:solidFill>
              </a:rPr>
              <a:t>Introduction of SMOTE as an advanced technique addressing class imbalance, mitigating risks of overfitting while improving generalization ability.</a:t>
            </a:r>
            <a:endParaRPr>
              <a:solidFill>
                <a:schemeClr val="dk2"/>
              </a:solidFill>
            </a:endParaRPr>
          </a:p>
          <a:p>
            <a:pPr indent="-273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○"/>
            </a:pPr>
            <a:r>
              <a:rPr lang="en-IN">
                <a:solidFill>
                  <a:schemeClr val="dk2"/>
                </a:solidFill>
              </a:rPr>
              <a:t>SMOTE's method of generating synthetic samples along line segments between minority class instances enhances model robustness and performance on imbalanced datasets.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0c9f3b611_1_0"/>
          <p:cNvSpPr txBox="1"/>
          <p:nvPr/>
        </p:nvSpPr>
        <p:spPr>
          <a:xfrm>
            <a:off x="2308050" y="130950"/>
            <a:ext cx="452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Related Works Timeline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10" name="Google Shape;110;g2d0c9f3b611_1_0"/>
          <p:cNvSpPr txBox="1"/>
          <p:nvPr/>
        </p:nvSpPr>
        <p:spPr>
          <a:xfrm>
            <a:off x="765450" y="937800"/>
            <a:ext cx="1677900" cy="17085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2018 IEEE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 Muneeb Asif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LR,LASSO,RF,ANN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000" u="sng">
                <a:solidFill>
                  <a:schemeClr val="dk2"/>
                </a:solidFill>
              </a:rPr>
              <a:t>Imbalance not Addressed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11" name="Google Shape;111;g2d0c9f3b611_1_0"/>
          <p:cNvSpPr/>
          <p:nvPr/>
        </p:nvSpPr>
        <p:spPr>
          <a:xfrm>
            <a:off x="136300" y="3177300"/>
            <a:ext cx="1006800" cy="503400"/>
          </a:xfrm>
          <a:prstGeom prst="homePlate">
            <a:avLst>
              <a:gd fmla="val 50000" name="adj"/>
            </a:avLst>
          </a:prstGeom>
          <a:solidFill>
            <a:srgbClr val="DD7E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0c9f3b611_1_0"/>
          <p:cNvSpPr/>
          <p:nvPr/>
        </p:nvSpPr>
        <p:spPr>
          <a:xfrm>
            <a:off x="11431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d0c9f3b611_1_0"/>
          <p:cNvSpPr/>
          <p:nvPr/>
        </p:nvSpPr>
        <p:spPr>
          <a:xfrm>
            <a:off x="21499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0c9f3b611_1_0"/>
          <p:cNvSpPr/>
          <p:nvPr/>
        </p:nvSpPr>
        <p:spPr>
          <a:xfrm>
            <a:off x="31567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d0c9f3b611_1_0"/>
          <p:cNvSpPr/>
          <p:nvPr/>
        </p:nvSpPr>
        <p:spPr>
          <a:xfrm>
            <a:off x="41766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d0c9f3b611_1_0"/>
          <p:cNvSpPr/>
          <p:nvPr/>
        </p:nvSpPr>
        <p:spPr>
          <a:xfrm>
            <a:off x="51965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d0c9f3b611_1_0"/>
          <p:cNvSpPr/>
          <p:nvPr/>
        </p:nvSpPr>
        <p:spPr>
          <a:xfrm>
            <a:off x="62164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d0c9f3b611_1_0"/>
          <p:cNvSpPr/>
          <p:nvPr/>
        </p:nvSpPr>
        <p:spPr>
          <a:xfrm>
            <a:off x="71971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d0c9f3b611_1_0"/>
          <p:cNvSpPr/>
          <p:nvPr/>
        </p:nvSpPr>
        <p:spPr>
          <a:xfrm>
            <a:off x="8137200" y="3177300"/>
            <a:ext cx="1006800" cy="5034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0c9f3b611_1_0"/>
          <p:cNvSpPr txBox="1"/>
          <p:nvPr/>
        </p:nvSpPr>
        <p:spPr>
          <a:xfrm>
            <a:off x="2815850" y="1052400"/>
            <a:ext cx="1677900" cy="1631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Farooqi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DT, NB, KNN and ANN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(No Train test split)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1" name="Google Shape;121;g2d0c9f3b611_1_0"/>
          <p:cNvSpPr txBox="1"/>
          <p:nvPr/>
        </p:nvSpPr>
        <p:spPr>
          <a:xfrm>
            <a:off x="4866250" y="1034600"/>
            <a:ext cx="1677900" cy="1631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Selma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MLP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Not identified the problem of class imbalance in the dataset 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000" u="sng">
              <a:solidFill>
                <a:schemeClr val="dk2"/>
              </a:solidFill>
            </a:endParaRPr>
          </a:p>
        </p:txBody>
      </p:sp>
      <p:sp>
        <p:nvSpPr>
          <p:cNvPr id="122" name="Google Shape;122;g2d0c9f3b611_1_0"/>
          <p:cNvSpPr txBox="1"/>
          <p:nvPr/>
        </p:nvSpPr>
        <p:spPr>
          <a:xfrm>
            <a:off x="6916650" y="744500"/>
            <a:ext cx="1677900" cy="19395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Feng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Dynamic model based on ensemble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Learning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longer computational timings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and did not solve class imbalance problem.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3" name="Google Shape;123;g2d0c9f3b611_1_0"/>
          <p:cNvSpPr txBox="1"/>
          <p:nvPr/>
        </p:nvSpPr>
        <p:spPr>
          <a:xfrm>
            <a:off x="136300" y="4191700"/>
            <a:ext cx="1582500" cy="1770000"/>
          </a:xfrm>
          <a:prstGeom prst="rect">
            <a:avLst/>
          </a:prstGeom>
          <a:solidFill>
            <a:srgbClr val="E6B8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2017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 (MLPNN),  DT, LR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RF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classical machine learning models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24" name="Google Shape;124;g2d0c9f3b611_1_0"/>
          <p:cNvSpPr txBox="1"/>
          <p:nvPr/>
        </p:nvSpPr>
        <p:spPr>
          <a:xfrm>
            <a:off x="1971125" y="4191700"/>
            <a:ext cx="1582500" cy="178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Tekouabou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NB, LR, DT,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ANN and (SVM)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  <a:highlight>
                  <a:srgbClr val="FFFFFF"/>
                </a:highlight>
              </a:rPr>
              <a:t>No Confusion Matrix, 100% accuracy(Overfit)</a:t>
            </a:r>
            <a:endParaRPr sz="1000" u="sng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25" name="Google Shape;125;g2d0c9f3b611_1_0"/>
          <p:cNvSpPr txBox="1"/>
          <p:nvPr/>
        </p:nvSpPr>
        <p:spPr>
          <a:xfrm>
            <a:off x="3805938" y="4191700"/>
            <a:ext cx="1582500" cy="1770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Moro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Feature Selection Focus</a:t>
            </a:r>
            <a:r>
              <a:rPr lang="en-IN" sz="1300" u="sng">
                <a:solidFill>
                  <a:schemeClr val="dk2"/>
                </a:solidFill>
              </a:rPr>
              <a:t> </a:t>
            </a:r>
            <a:endParaRPr sz="13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Reduced features from 150 to 22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000" u="sng">
              <a:solidFill>
                <a:schemeClr val="dk2"/>
              </a:solidFill>
            </a:endParaRPr>
          </a:p>
        </p:txBody>
      </p:sp>
      <p:sp>
        <p:nvSpPr>
          <p:cNvPr id="126" name="Google Shape;126;g2d0c9f3b611_1_0"/>
          <p:cNvSpPr txBox="1"/>
          <p:nvPr/>
        </p:nvSpPr>
        <p:spPr>
          <a:xfrm>
            <a:off x="5640750" y="4191700"/>
            <a:ext cx="1582500" cy="2401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2019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Lahmiri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Params: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deep learning framework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chemeClr val="dk2"/>
                </a:solidFill>
              </a:rPr>
              <a:t>was created using several ANNs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u="sng">
                <a:solidFill>
                  <a:schemeClr val="dk2"/>
                </a:solidFill>
              </a:rPr>
              <a:t>required processing many NN simultaneously increasing the computational complexity of the system</a:t>
            </a:r>
            <a:endParaRPr sz="1000" u="sng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lang="en-IN" sz="700">
                <a:solidFill>
                  <a:schemeClr val="dk2"/>
                </a:solidFill>
              </a:rPr>
              <a:t>Bank Direct Telemarketing Campaign</a:t>
            </a:r>
            <a:endParaRPr sz="1000" u="sng">
              <a:solidFill>
                <a:schemeClr val="dk2"/>
              </a:solidFill>
            </a:endParaRPr>
          </a:p>
        </p:txBody>
      </p:sp>
      <p:sp>
        <p:nvSpPr>
          <p:cNvPr id="127" name="Google Shape;127;g2d0c9f3b611_1_0"/>
          <p:cNvSpPr txBox="1"/>
          <p:nvPr/>
        </p:nvSpPr>
        <p:spPr>
          <a:xfrm>
            <a:off x="7475557" y="4191700"/>
            <a:ext cx="1582500" cy="19857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500">
                <a:solidFill>
                  <a:schemeClr val="dk2"/>
                </a:solidFill>
                <a:highlight>
                  <a:srgbClr val="FFFFFF"/>
                </a:highlight>
              </a:rPr>
              <a:t>2022 IEEE</a:t>
            </a:r>
            <a:endParaRPr b="1" sz="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chemeClr val="dk2"/>
                </a:solidFill>
              </a:rPr>
              <a:t>Saaed et. al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000">
                <a:solidFill>
                  <a:schemeClr val="dk2"/>
                </a:solidFill>
              </a:rPr>
              <a:t>Balanced data with classical undersampling and oversampling</a:t>
            </a:r>
            <a:endParaRPr b="1" i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000">
                <a:solidFill>
                  <a:schemeClr val="dk2"/>
                </a:solidFill>
              </a:rPr>
              <a:t>(spread-subsample)</a:t>
            </a:r>
            <a:endParaRPr b="1" i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IN" sz="900">
                <a:solidFill>
                  <a:schemeClr val="dk2"/>
                </a:solidFill>
                <a:highlight>
                  <a:srgbClr val="FFFFFF"/>
                </a:highlight>
              </a:rPr>
              <a:t>Dataset: </a:t>
            </a:r>
            <a:r>
              <a:rPr b="1" i="1" lang="en-IN" sz="700">
                <a:solidFill>
                  <a:schemeClr val="dk2"/>
                </a:solidFill>
              </a:rPr>
              <a:t>Bank Direct Telemarketing Campaign</a:t>
            </a:r>
            <a:endParaRPr b="1" i="1" sz="1300">
              <a:solidFill>
                <a:schemeClr val="dk2"/>
              </a:solidFill>
            </a:endParaRPr>
          </a:p>
        </p:txBody>
      </p:sp>
      <p:cxnSp>
        <p:nvCxnSpPr>
          <p:cNvPr id="128" name="Google Shape;128;g2d0c9f3b611_1_0"/>
          <p:cNvCxnSpPr>
            <a:stCxn id="123" idx="0"/>
            <a:endCxn id="111" idx="2"/>
          </p:cNvCxnSpPr>
          <p:nvPr/>
        </p:nvCxnSpPr>
        <p:spPr>
          <a:xfrm flipH="1" rot="5400000">
            <a:off x="465250" y="3729400"/>
            <a:ext cx="510900" cy="4137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g2d0c9f3b611_1_0"/>
          <p:cNvCxnSpPr>
            <a:stCxn id="110" idx="2"/>
            <a:endCxn id="112" idx="0"/>
          </p:cNvCxnSpPr>
          <p:nvPr/>
        </p:nvCxnSpPr>
        <p:spPr>
          <a:xfrm rot="5400000">
            <a:off x="1297050" y="2869950"/>
            <a:ext cx="531000" cy="83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g2d0c9f3b611_1_0"/>
          <p:cNvCxnSpPr>
            <a:stCxn id="113" idx="2"/>
            <a:endCxn id="124" idx="0"/>
          </p:cNvCxnSpPr>
          <p:nvPr/>
        </p:nvCxnSpPr>
        <p:spPr>
          <a:xfrm flipH="1" rot="-5400000">
            <a:off x="2389450" y="3818700"/>
            <a:ext cx="510900" cy="234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2d0c9f3b611_1_0"/>
          <p:cNvCxnSpPr>
            <a:stCxn id="115" idx="2"/>
            <a:endCxn id="125" idx="0"/>
          </p:cNvCxnSpPr>
          <p:nvPr/>
        </p:nvCxnSpPr>
        <p:spPr>
          <a:xfrm flipH="1" rot="-5400000">
            <a:off x="4320150" y="3914700"/>
            <a:ext cx="510900" cy="42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g2d0c9f3b611_1_0"/>
          <p:cNvCxnSpPr>
            <a:stCxn id="117" idx="2"/>
            <a:endCxn id="126" idx="0"/>
          </p:cNvCxnSpPr>
          <p:nvPr/>
        </p:nvCxnSpPr>
        <p:spPr>
          <a:xfrm rot="5400000">
            <a:off x="6257500" y="3855150"/>
            <a:ext cx="510900" cy="1620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g2d0c9f3b611_1_0"/>
          <p:cNvCxnSpPr>
            <a:stCxn id="119" idx="2"/>
            <a:endCxn id="127" idx="0"/>
          </p:cNvCxnSpPr>
          <p:nvPr/>
        </p:nvCxnSpPr>
        <p:spPr>
          <a:xfrm rot="5400000">
            <a:off x="8135400" y="3812250"/>
            <a:ext cx="510900" cy="2478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g2d0c9f3b611_1_0"/>
          <p:cNvCxnSpPr>
            <a:stCxn id="114" idx="0"/>
            <a:endCxn id="120" idx="2"/>
          </p:cNvCxnSpPr>
          <p:nvPr/>
        </p:nvCxnSpPr>
        <p:spPr>
          <a:xfrm rot="-5400000">
            <a:off x="3347950" y="2870400"/>
            <a:ext cx="493200" cy="120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g2d0c9f3b611_1_0"/>
          <p:cNvCxnSpPr>
            <a:stCxn id="116" idx="0"/>
            <a:endCxn id="121" idx="2"/>
          </p:cNvCxnSpPr>
          <p:nvPr/>
        </p:nvCxnSpPr>
        <p:spPr>
          <a:xfrm rot="-5400000">
            <a:off x="5384150" y="2856300"/>
            <a:ext cx="510900" cy="1311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g2d0c9f3b611_1_0"/>
          <p:cNvCxnSpPr>
            <a:stCxn id="118" idx="0"/>
            <a:endCxn id="122" idx="2"/>
          </p:cNvCxnSpPr>
          <p:nvPr/>
        </p:nvCxnSpPr>
        <p:spPr>
          <a:xfrm rot="-5400000">
            <a:off x="7418500" y="2840250"/>
            <a:ext cx="493200" cy="180900"/>
          </a:xfrm>
          <a:prstGeom prst="curved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g2d0c9f3b611_1_0"/>
          <p:cNvCxnSpPr>
            <a:stCxn id="111" idx="3"/>
            <a:endCxn id="112" idx="1"/>
          </p:cNvCxnSpPr>
          <p:nvPr/>
        </p:nvCxnSpPr>
        <p:spPr>
          <a:xfrm>
            <a:off x="1143100" y="342900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g2d0c9f3b611_1_0"/>
          <p:cNvCxnSpPr>
            <a:stCxn id="112" idx="3"/>
            <a:endCxn id="113" idx="1"/>
          </p:cNvCxnSpPr>
          <p:nvPr/>
        </p:nvCxnSpPr>
        <p:spPr>
          <a:xfrm>
            <a:off x="2149900" y="342900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g2d0c9f3b611_1_0"/>
          <p:cNvCxnSpPr>
            <a:stCxn id="113" idx="3"/>
            <a:endCxn id="114" idx="1"/>
          </p:cNvCxnSpPr>
          <p:nvPr/>
        </p:nvCxnSpPr>
        <p:spPr>
          <a:xfrm>
            <a:off x="3156700" y="3429000"/>
            <a:ext cx="25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g2d0c9f3b611_1_0"/>
          <p:cNvCxnSpPr>
            <a:stCxn id="114" idx="3"/>
            <a:endCxn id="115" idx="1"/>
          </p:cNvCxnSpPr>
          <p:nvPr/>
        </p:nvCxnSpPr>
        <p:spPr>
          <a:xfrm>
            <a:off x="4163500" y="3429000"/>
            <a:ext cx="2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g2d0c9f3b611_1_0"/>
          <p:cNvCxnSpPr>
            <a:stCxn id="115" idx="3"/>
            <a:endCxn id="116" idx="1"/>
          </p:cNvCxnSpPr>
          <p:nvPr/>
        </p:nvCxnSpPr>
        <p:spPr>
          <a:xfrm>
            <a:off x="5183400" y="3429000"/>
            <a:ext cx="2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g2d0c9f3b611_1_0"/>
          <p:cNvCxnSpPr>
            <a:stCxn id="116" idx="3"/>
            <a:endCxn id="117" idx="1"/>
          </p:cNvCxnSpPr>
          <p:nvPr/>
        </p:nvCxnSpPr>
        <p:spPr>
          <a:xfrm>
            <a:off x="6203300" y="3429000"/>
            <a:ext cx="26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g2d0c9f3b611_1_0"/>
          <p:cNvCxnSpPr>
            <a:stCxn id="117" idx="3"/>
            <a:endCxn id="118" idx="1"/>
          </p:cNvCxnSpPr>
          <p:nvPr/>
        </p:nvCxnSpPr>
        <p:spPr>
          <a:xfrm>
            <a:off x="7223200" y="3429000"/>
            <a:ext cx="2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g2d0c9f3b611_1_0"/>
          <p:cNvCxnSpPr>
            <a:stCxn id="119" idx="1"/>
            <a:endCxn id="119" idx="1"/>
          </p:cNvCxnSpPr>
          <p:nvPr/>
        </p:nvCxnSpPr>
        <p:spPr>
          <a:xfrm>
            <a:off x="8388900" y="34290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0db5a5d81_0_25"/>
          <p:cNvSpPr txBox="1"/>
          <p:nvPr/>
        </p:nvSpPr>
        <p:spPr>
          <a:xfrm>
            <a:off x="2826450" y="1004825"/>
            <a:ext cx="3491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Project Objectives</a:t>
            </a:r>
            <a:endParaRPr sz="3100">
              <a:solidFill>
                <a:schemeClr val="dk2"/>
              </a:solidFill>
            </a:endParaRPr>
          </a:p>
        </p:txBody>
      </p:sp>
      <p:sp>
        <p:nvSpPr>
          <p:cNvPr id="150" name="Google Shape;150;g2d0db5a5d81_0_25"/>
          <p:cNvSpPr txBox="1"/>
          <p:nvPr/>
        </p:nvSpPr>
        <p:spPr>
          <a:xfrm>
            <a:off x="1946400" y="2163750"/>
            <a:ext cx="5251200" cy="25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1. Understanding Business Objective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2. Data set details</a:t>
            </a:r>
            <a:br>
              <a:rPr lang="en-IN" sz="1800">
                <a:solidFill>
                  <a:schemeClr val="dk2"/>
                </a:solidFill>
              </a:rPr>
            </a:br>
            <a:r>
              <a:rPr b="1" lang="en-IN" sz="2200">
                <a:solidFill>
                  <a:schemeClr val="dk2"/>
                </a:solidFill>
              </a:rPr>
              <a:t>3. Exploratory Data Analysis</a:t>
            </a:r>
            <a:endParaRPr b="1" sz="2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2"/>
                </a:solidFill>
              </a:rPr>
              <a:t>4. Feature Engineering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5. Model Building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6. Evaluate the model</a:t>
            </a:r>
            <a:br>
              <a:rPr lang="en-IN" sz="1800">
                <a:solidFill>
                  <a:schemeClr val="dk2"/>
                </a:solidFill>
              </a:rPr>
            </a:br>
            <a:r>
              <a:rPr lang="en-IN" sz="1800">
                <a:solidFill>
                  <a:schemeClr val="dk2"/>
                </a:solidFill>
              </a:rPr>
              <a:t>7. Conclusion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03a9485cf_0_93"/>
          <p:cNvSpPr txBox="1"/>
          <p:nvPr/>
        </p:nvSpPr>
        <p:spPr>
          <a:xfrm>
            <a:off x="2894700" y="349725"/>
            <a:ext cx="335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>
                <a:solidFill>
                  <a:schemeClr val="dk2"/>
                </a:solidFill>
              </a:rPr>
              <a:t>Analyzing dataset</a:t>
            </a:r>
            <a:endParaRPr sz="3100">
              <a:solidFill>
                <a:schemeClr val="dk2"/>
              </a:solidFill>
            </a:endParaRPr>
          </a:p>
        </p:txBody>
      </p:sp>
      <p:pic>
        <p:nvPicPr>
          <p:cNvPr id="156" name="Google Shape;156;g2d03a9485cf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89" y="1353425"/>
            <a:ext cx="5923025" cy="44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2d03a9485cf_0_93"/>
          <p:cNvSpPr txBox="1"/>
          <p:nvPr/>
        </p:nvSpPr>
        <p:spPr>
          <a:xfrm>
            <a:off x="6347100" y="2545600"/>
            <a:ext cx="2873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2"/>
                </a:solidFill>
              </a:rPr>
              <a:t>Points inferred from the histograms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Attributes are not standard scaled.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-IN">
                <a:solidFill>
                  <a:schemeClr val="dk2"/>
                </a:solidFill>
              </a:rPr>
              <a:t>‘pdays’ and ‘previous’ doesn’t contribute much to the final outcome.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2012-08-17T07:00:49Z</dcterms:created>
  <dc:creator>Gonala, Shirish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1983786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D7.1.2</vt:lpwstr>
  </property>
</Properties>
</file>