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7" r:id="rId2"/>
    <p:sldId id="405" r:id="rId3"/>
    <p:sldId id="480" r:id="rId4"/>
    <p:sldId id="307" r:id="rId5"/>
    <p:sldId id="486" r:id="rId6"/>
    <p:sldId id="484" r:id="rId7"/>
    <p:sldId id="449" r:id="rId8"/>
    <p:sldId id="481" r:id="rId9"/>
    <p:sldId id="482" r:id="rId10"/>
    <p:sldId id="483" r:id="rId11"/>
    <p:sldId id="455" r:id="rId12"/>
    <p:sldId id="456" r:id="rId13"/>
    <p:sldId id="485" r:id="rId14"/>
    <p:sldId id="363" r:id="rId15"/>
    <p:sldId id="444" r:id="rId16"/>
    <p:sldId id="365" r:id="rId17"/>
    <p:sldId id="440" r:id="rId18"/>
    <p:sldId id="373" r:id="rId19"/>
    <p:sldId id="402" r:id="rId20"/>
    <p:sldId id="406" r:id="rId21"/>
    <p:sldId id="407" r:id="rId22"/>
    <p:sldId id="408" r:id="rId23"/>
    <p:sldId id="409" r:id="rId24"/>
    <p:sldId id="442" r:id="rId25"/>
    <p:sldId id="443" r:id="rId26"/>
    <p:sldId id="410" r:id="rId27"/>
    <p:sldId id="401" r:id="rId28"/>
    <p:sldId id="414" r:id="rId29"/>
    <p:sldId id="415" r:id="rId30"/>
    <p:sldId id="417" r:id="rId31"/>
    <p:sldId id="418" r:id="rId32"/>
    <p:sldId id="419" r:id="rId33"/>
    <p:sldId id="371" r:id="rId34"/>
    <p:sldId id="403" r:id="rId35"/>
    <p:sldId id="412" r:id="rId36"/>
    <p:sldId id="413" r:id="rId37"/>
    <p:sldId id="439" r:id="rId38"/>
    <p:sldId id="411" r:id="rId39"/>
    <p:sldId id="372" r:id="rId40"/>
    <p:sldId id="420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432" r:id="rId49"/>
    <p:sldId id="424" r:id="rId50"/>
    <p:sldId id="422" r:id="rId51"/>
    <p:sldId id="421" r:id="rId52"/>
    <p:sldId id="423" r:id="rId53"/>
    <p:sldId id="435" r:id="rId54"/>
    <p:sldId id="436" r:id="rId55"/>
    <p:sldId id="437" r:id="rId56"/>
    <p:sldId id="438" r:id="rId57"/>
    <p:sldId id="434" r:id="rId58"/>
    <p:sldId id="364" r:id="rId59"/>
    <p:sldId id="313" r:id="rId60"/>
    <p:sldId id="335" r:id="rId61"/>
    <p:sldId id="362" r:id="rId62"/>
    <p:sldId id="339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2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3675BD-4946-4410-A1F9-B89B506A0F9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0D312-7AB5-4F22-BFC6-E3A0E3752B8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1C17900-95FA-4124-853C-9BC71B59CBE5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95BFAD-25FB-44F4-A1F4-7C7BCA8718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BD18631-2C80-46B9-8098-49893BF03A1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6CE3E-0570-4BA9-B4CF-A14FD5940E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889AE-B471-4AA4-934E-9679F5A69B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E8F8CAC-A6C2-44BD-8532-85D68FCA9A1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78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4413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7333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251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73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3535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730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3999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6893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79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2911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3362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5226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2609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2949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3127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0376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43229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5607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5318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10165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1890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845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1369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5221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79552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8379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25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5186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954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8080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5672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8E8F8CAC-A6C2-44BD-8532-85D68FCA9A10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B78A-C25D-4369-9106-00B4BDAF60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FFA11-F813-4EF0-9841-50137F6A478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B2E3B-66D8-43A0-8375-C2975F6B0B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A25D1A3-0A93-4C94-80FF-26B8FD61124B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F7B-030B-4FD3-BF9C-3574A13BF65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DCB68-464B-40AD-AA5E-AB324273D1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DFEBC7-7E1D-4B66-8533-8C3175D0D9C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0707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4EBA-7EDD-4D71-84C5-3388D0DFE2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9A5FA-1D8C-4583-A854-FD0F2ABAFF7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600-4F19-48F8-846B-B9650CD6BB4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142B93-5A2B-450B-8B37-47C337A7F461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9065-D234-4486-AEDA-22F9163913E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DB926-5CE2-4917-ADCF-A3FE6427C7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E280FA-8BD4-4A05-A90E-B4F29B94C0C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59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9F0152-33E9-43E5-9815-5EC9B03AC6E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7AE50-B699-4E21-AD6A-E4E8CAFDDB3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4F83F-6880-4826-B7A6-1FB1A919C5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63067-B603-41EE-A9A7-41899DD775E6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651-4757-4750-B5CA-D68758D35A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E88B-E798-46DF-BDB3-E419282976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1CB181-579F-471F-9256-CB2C169A779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65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3600-4193-4049-9D7E-DC5FE8465EC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4075-3F16-4E08-A33E-1DE8E59C1CE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08924-35A9-4D75-8DB7-F36F14CE60D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249873-F8C6-4397-84F9-F8EC0F22A697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1E53-D070-4843-A163-7D384618DEF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19BA-121B-4DBE-A21D-F2C0FF91033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587C5-AECA-423D-8EA8-7D6A6FE2B2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4173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7042-6FBA-4E2A-94C3-044912467E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B77-1A88-44A0-BB20-3414F40E7A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6A58-DBF0-437B-B744-342F81B26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2BD4ED-6206-4BF6-96F8-E25353DC0FB4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4042-FA18-404B-9EEE-6E081827CB9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B63E-4F11-462B-B05A-DB120FBB5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2C7B85-F530-430C-9C09-92C7ED3254A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62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B97FF-3134-4453-944F-0C817F31C11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A09F-10AB-467A-8401-201B573A169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A789C-D4AB-4713-A8CD-F8334464525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B0190-FCD0-4E76-AD78-D1CDCC84B04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9B86B4E-481C-4780-B006-4B46E923812F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81F56-22BD-479F-AAA2-8AB645D47F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244C1-108C-4089-BCE4-DC215B0723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F52EB1-DF95-468D-9B28-B4F39612EFF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1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146E-4AF7-4834-8B14-CD2F1E0BD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2E8B-DF6D-4AE5-895A-9EE6BC083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524-0497-4327-9523-35395CE3372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5CC812-CEF1-49EA-812F-C2D9399A92E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DF637-92CE-4693-A559-B439BE3582C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256A7-111C-49F5-B70B-48937CACE4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4B0C8B-6A6B-4F9A-AD92-C7A874294C43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5173D-4E52-4C15-B70E-50C36E96760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BBF5F-732A-48F7-A7BD-C4E18FFBC5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074826-7FA0-4CC4-AA50-76D0B3FD8C2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7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2E71-4B52-4A86-8DF2-7F41875293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150227-4160-4A65-82D1-C3BA96320E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42089C-BC90-4A09-BBF2-11ACCFCC6AAC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3F245-9C55-4372-83F3-B76EB9BB34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3BB15-1C8E-40EB-ACD5-122B18B9C72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F334AB-BC62-40DE-B5C6-6CC18338FB6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32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91FEB-16BE-477E-9FBC-3C57BD6FC16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E45A0C3-C9A4-409A-ABC1-542A7544900D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096FB0-605D-4751-8632-517A634DD9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57AD1-EF5D-4DE1-86DA-C821852950C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F18557-F3A6-4CF4-95FE-A175EBDA5FD4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61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2753-69E5-4D1B-BCE6-61A81DF2D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4E7F-884B-427D-8BC2-B1F6A79A6A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667D7-5AF4-4AAD-A6D8-67FB8831C434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C487-FBA9-4AD0-9AF9-01010AF359B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905373-3B96-430D-80BE-EEB6F3514509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FA6F1-DD0D-472C-83F5-B4919C018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89D1-4D95-4EEA-AD8B-AED4AE01CC6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5D6DE7-745E-4B1C-9FE2-2920602B99E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72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C2CC-D157-40B2-8091-A91D9DC85C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37A7F-B8C5-4957-A0D6-2DCDA4757F4E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2B0BB-9BAD-4586-A89C-17ABDAA209B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2CA43-F7D4-43CB-B9A0-C61B4A1C3E1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713A6C-3BFD-4C18-89E6-78D595B19DB8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106B7-9E65-414F-BCC1-BAA0E7B635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0596-C22D-4CC2-A20F-E327ADA4BD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8F9949-08C5-4C4D-8656-4D860A78FF9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1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00737C-7133-4928-A965-F606C90532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EBD72-5DCA-4723-AF70-754F38774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0CF75-4FFB-4B10-B03D-2FE4D784923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9E4415A-9E33-406F-911E-8770DEE3AE96}" type="datetime1">
              <a:rPr lang="en-GB"/>
              <a:pPr lvl="0"/>
              <a:t>21/06/2023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E781-6484-4CAC-8722-FA7EF52258D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15838-C6BB-4F86-A0D3-FD0AE75A9B7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E8B1A737-10E3-4D29-A14E-BEEB0DA9491B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7" Type="http://schemas.openxmlformats.org/officeDocument/2006/relationships/image" Target="../media/image7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3" y="1680100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the causal effect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667E13-EE5D-47FD-B212-2BD2D0DF01F4}"/>
              </a:ext>
            </a:extLst>
          </p:cNvPr>
          <p:cNvSpPr txBox="1"/>
          <p:nvPr/>
        </p:nvSpPr>
        <p:spPr>
          <a:xfrm>
            <a:off x="1258433" y="2532412"/>
            <a:ext cx="9675138" cy="8965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 dirty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ITS &amp; Synthetic control method</a:t>
            </a:r>
            <a:endParaRPr lang="en-GB" sz="4400" b="0" i="0" u="none" strike="noStrike" kern="1200" cap="none" spc="0" baseline="0" dirty="0">
              <a:solidFill>
                <a:srgbClr val="7F7F7F"/>
              </a:solidFill>
              <a:uFillTx/>
              <a:latin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D328AC-16B8-A125-35D8-BFD984C5A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8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iagram, plot, line, text&#10;&#10;Description automatically generated">
            <a:extLst>
              <a:ext uri="{FF2B5EF4-FFF2-40B4-BE49-F238E27FC236}">
                <a16:creationId xmlns:a16="http://schemas.microsoft.com/office/drawing/2014/main" id="{E7B0B1E0-DE8A-B91C-44EC-C1CA3CE90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209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1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Key Assumptions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90029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 contrast to to pre-post, we model the trend 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But: inferences about causal effect entirely dependent on ability to fit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an appropriate forecasting model</a:t>
            </a:r>
            <a:endParaRPr lang="en-GB" sz="3200" b="1" i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i.e., one that correctly captures the trend(s) and autocorrelation structures in the data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In practice, this may be </a:t>
            </a:r>
            <a:r>
              <a:rPr lang="en-GB" sz="3200" b="1" u="sng" dirty="0">
                <a:solidFill>
                  <a:srgbClr val="404040"/>
                </a:solidFill>
                <a:latin typeface="Fira Sans" pitchFamily="34"/>
              </a:rPr>
              <a:t>very difficult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99983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00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i="1" dirty="0">
                <a:solidFill>
                  <a:srgbClr val="404040"/>
                </a:solidFill>
                <a:latin typeface="Fira Sans" pitchFamily="34"/>
              </a:rPr>
              <a:t>,,arguably the most important innovation in the policy evaluation literature in the last 15 years”</a:t>
            </a:r>
          </a:p>
          <a:p>
            <a:pPr marL="0" indent="0">
              <a:lnSpc>
                <a:spcPct val="100000"/>
              </a:lnSpc>
              <a:buNone/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3266D-0EE9-9E0E-BBA6-185A2BF0CD6B}"/>
              </a:ext>
            </a:extLst>
          </p:cNvPr>
          <p:cNvSpPr txBox="1"/>
          <p:nvPr/>
        </p:nvSpPr>
        <p:spPr>
          <a:xfrm>
            <a:off x="5416547" y="2958919"/>
            <a:ext cx="5632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Athey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S., &amp; </a:t>
            </a:r>
            <a:r>
              <a:rPr lang="en-US" i="1" dirty="0" err="1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Imbens</a:t>
            </a: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, G. W. (2017). The state of applied econometrics: Causality and policy evaluation. Journal of Economic perspectives, 31(2), 3-32.</a:t>
            </a:r>
          </a:p>
        </p:txBody>
      </p:sp>
    </p:spTree>
    <p:extLst>
      <p:ext uri="{BB962C8B-B14F-4D97-AF65-F5344CB8AC3E}">
        <p14:creationId xmlns:p14="http://schemas.microsoft.com/office/powerpoint/2010/main" val="3711603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5E25CE0E-78C1-3EB3-6800-71E86E576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FF3D023-392B-5464-649A-01558560FD02}"/>
              </a:ext>
            </a:extLst>
          </p:cNvPr>
          <p:cNvSpPr/>
          <p:nvPr/>
        </p:nvSpPr>
        <p:spPr>
          <a:xfrm>
            <a:off x="3644727" y="2316664"/>
            <a:ext cx="6538719" cy="1995175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73E2B6-E127-BAAF-0379-E68AE066317F}"/>
              </a:ext>
            </a:extLst>
          </p:cNvPr>
          <p:cNvSpPr/>
          <p:nvPr/>
        </p:nvSpPr>
        <p:spPr>
          <a:xfrm>
            <a:off x="6917030" y="4311840"/>
            <a:ext cx="3266416" cy="1936560"/>
          </a:xfrm>
          <a:prstGeom prst="rect">
            <a:avLst/>
          </a:prstGeom>
          <a:noFill/>
          <a:ln w="47625">
            <a:solidFill>
              <a:schemeClr val="accent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38359D-6B81-6726-6D5D-B3A33A2A7646}"/>
              </a:ext>
            </a:extLst>
          </p:cNvPr>
          <p:cNvSpPr/>
          <p:nvPr/>
        </p:nvSpPr>
        <p:spPr>
          <a:xfrm>
            <a:off x="3644727" y="4311840"/>
            <a:ext cx="3266416" cy="193656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861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Basic idea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With diff-in-diff we used a control unit to attempt a correction for unmeasured time-varying confounders (e.g., macroeconomic situation in U.S.A.)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You need a good control unit!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much is Utah like California?</a:t>
            </a:r>
          </a:p>
          <a:p>
            <a:pPr>
              <a:lnSpc>
                <a:spcPct val="11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 can instead use a weighted average of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donor pool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of control units to create a </a:t>
            </a:r>
            <a:r>
              <a:rPr lang="en-GB" sz="3200" b="1" dirty="0">
                <a:solidFill>
                  <a:srgbClr val="006388"/>
                </a:solidFill>
                <a:latin typeface="Fira Sans" pitchFamily="34"/>
              </a:rPr>
              <a:t>synthetic control 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unit</a:t>
            </a:r>
          </a:p>
          <a:p>
            <a:pPr>
              <a:lnSpc>
                <a:spcPct val="11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the weights such that control is like California</a:t>
            </a:r>
          </a:p>
        </p:txBody>
      </p:sp>
    </p:spTree>
    <p:extLst>
      <p:ext uri="{BB962C8B-B14F-4D97-AF65-F5344CB8AC3E}">
        <p14:creationId xmlns:p14="http://schemas.microsoft.com/office/powerpoint/2010/main" val="103423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181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8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8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1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21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3232" y="529063"/>
              <a:ext cx="8123445" cy="55889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2605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902605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900" dirty="0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55251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76" t="-70000" r="-8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676" t="-70000" r="-702703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329" t="-70000" r="-59798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351" t="-70000" r="-5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351" t="-70000" r="-4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1351" t="-70000" r="-302027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97315" t="-70000" r="-200000" b="-86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800" dirty="0"/>
                            <a:t>…</a:t>
                          </a:r>
                          <a:endParaRPr lang="nl-NL" sz="2800" dirty="0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2027" t="-70000" r="-1351" b="-86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98701" r="-8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98701" r="-702703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98701" r="-59798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98701" r="-5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98701" r="-402027" b="-9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02632" r="-8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02632" r="-702703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02632" r="-59798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02632" r="-5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02632" r="-402027" b="-8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9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8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397403" r="-8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397403" r="-702703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397403" r="-59798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397403" r="-5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397403" r="-402027" b="-7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3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03947" r="-8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03947" r="-702703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03947" r="-59798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03947" r="-5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03947" r="-402027" b="-6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596104" r="-8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596104" r="-702703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596104" r="-59798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596104" r="-5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596104" r="-402027" b="-5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1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2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…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05263" r="-8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05263" r="-702703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05263" r="-59798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05263" r="-5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05263" r="-402027" b="-417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7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794805" r="-8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794805" r="-702703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794805" r="-59798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794805" r="-5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794805" r="-402027" b="-3116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06579" r="-8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06579" r="-702703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06579" r="-59798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06579" r="-5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06579" r="-402027" b="-21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5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993506" r="-8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993506" r="-702703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993506" r="-59798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993506" r="-5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993506" r="-402027" b="-1129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4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655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676" t="-1107895" r="-8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00676" t="-1107895" r="-702703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199329" t="-1107895" r="-59798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301351" t="-1107895" r="-5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2"/>
                          <a:stretch>
                            <a:fillRect l="-401351" t="-1107895" r="-402027" b="-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21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100" dirty="0"/>
                            <a:t>6</a:t>
                          </a:r>
                          <a:endParaRPr lang="nl-NL" sz="210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/>
          <p:nvPr/>
        </p:nvCxnSpPr>
        <p:spPr>
          <a:xfrm>
            <a:off x="1958109" y="3777672"/>
            <a:ext cx="819961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765FCFC2-80D6-286B-D4DC-009DC06AC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6" y="527050"/>
            <a:ext cx="8953508" cy="596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35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09"/>
            <a:ext cx="10515600" cy="486336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Introduced in 2000s</a:t>
            </a:r>
          </a:p>
          <a:p>
            <a:pPr>
              <a:lnSpc>
                <a:spcPct val="120000"/>
              </a:lnSpc>
            </a:pP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Abadie, A., &amp; </a:t>
            </a:r>
            <a:r>
              <a:rPr lang="en-US" sz="2500" i="1" dirty="0" err="1">
                <a:solidFill>
                  <a:srgbClr val="404040"/>
                </a:solidFill>
                <a:latin typeface="Fira Sans" pitchFamily="34"/>
              </a:rPr>
              <a:t>Gardeazabal</a:t>
            </a:r>
            <a:r>
              <a:rPr lang="en-US" sz="2500" i="1" dirty="0">
                <a:solidFill>
                  <a:srgbClr val="404040"/>
                </a:solidFill>
                <a:latin typeface="Fira Sans" pitchFamily="34"/>
              </a:rPr>
              <a:t>, J. (2003). The economic costs of conflict: A case study of the Basque Country. American Economic Review, 93(1), 113-132.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(2010). Synthetic control methods for comparative case studies: Estimating the effect of California’s tobacco control program. Journal of the American Statistical Association, 105(490), 493-505.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An R package with JSS paper in 2011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A., Diamond, A., &amp; </a:t>
            </a:r>
            <a:r>
              <a:rPr lang="en-US" sz="2600" i="1" dirty="0" err="1">
                <a:solidFill>
                  <a:srgbClr val="404040"/>
                </a:solidFill>
                <a:latin typeface="Fira Sans" pitchFamily="34"/>
              </a:rPr>
              <a:t>Hainmueller</a:t>
            </a: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, J. (2011). Synth: An R package for synthetic control methods in comparative case studies. Journal of Statistical Software, 42(13).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A great overview paper with recent learnings in 2021</a:t>
            </a:r>
          </a:p>
          <a:p>
            <a:pPr>
              <a:lnSpc>
                <a:spcPct val="120000"/>
              </a:lnSpc>
            </a:pPr>
            <a:r>
              <a:rPr lang="en-US" sz="2600" i="1" dirty="0">
                <a:solidFill>
                  <a:srgbClr val="404040"/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  <a:endParaRPr lang="en-GB" sz="2600" i="1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63757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 this part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More sophisticated methods for causal policy evaluation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First: interrupted time series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Last: Synthetic control</a:t>
            </a:r>
          </a:p>
          <a:p>
            <a:pPr>
              <a:lnSpc>
                <a:spcPct val="100000"/>
              </a:lnSpc>
            </a:pPr>
            <a:endParaRPr lang="en-GB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Practical: synthetic control using </a:t>
            </a:r>
            <a:r>
              <a:rPr lang="en-GB" sz="3200" dirty="0" err="1">
                <a:solidFill>
                  <a:srgbClr val="404040"/>
                </a:solidFill>
                <a:latin typeface="Fira Sans" pitchFamily="34"/>
              </a:rPr>
              <a:t>tidysynth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41317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Causal </a:t>
                </a:r>
                <a:r>
                  <a:rPr lang="en-GB" sz="3200" b="1" dirty="0" err="1">
                    <a:solidFill>
                      <a:srgbClr val="404040"/>
                    </a:solidFill>
                    <a:latin typeface="Fira Sans" pitchFamily="34"/>
                  </a:rPr>
                  <a:t>estimand</a:t>
                </a: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effect of the intervention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(i.e., the post-intervention time period)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6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074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Again,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observed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the post-intervention time series for the treated unit</a:t>
                </a:r>
              </a:p>
              <a:p>
                <a:pPr>
                  <a:lnSpc>
                    <a:spcPct val="100000"/>
                  </a:lnSpc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But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an unobserved counterfactual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what would have happened had the treated unit been untreated?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333" r="-1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004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𝐶𝐸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The problem of estimating the effect of a policy intervention is equivalent to the problem of 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GB" sz="320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FF0F83B-3CFC-012E-3B86-54CE4A9CEFF8}"/>
              </a:ext>
            </a:extLst>
          </p:cNvPr>
          <p:cNvSpPr txBox="1"/>
          <p:nvPr/>
        </p:nvSpPr>
        <p:spPr>
          <a:xfrm>
            <a:off x="5645147" y="4228919"/>
            <a:ext cx="56324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endParaRPr lang="en-GB" dirty="0">
              <a:solidFill>
                <a:schemeClr val="bg2">
                  <a:lumMod val="75000"/>
                </a:schemeClr>
              </a:solidFill>
              <a:latin typeface="Fira Sans" pitchFamily="34"/>
            </a:endParaRPr>
          </a:p>
          <a:p>
            <a:pPr marL="0" indent="0" algn="r">
              <a:lnSpc>
                <a:spcPct val="100000"/>
              </a:lnSpc>
              <a:buNone/>
            </a:pPr>
            <a:r>
              <a:rPr lang="en-US" i="1" dirty="0">
                <a:solidFill>
                  <a:schemeClr val="bg2">
                    <a:lumMod val="75000"/>
                  </a:schemeClr>
                </a:solidFill>
                <a:latin typeface="Fira Sans" pitchFamily="34"/>
              </a:rPr>
              <a:t>Abadie, A. (2021). Using synthetic controls: Feasibility, data requirements, and methodological aspects. Journal of Economic Literature, 59(2), 391-425.</a:t>
            </a:r>
          </a:p>
        </p:txBody>
      </p:sp>
    </p:spTree>
    <p:extLst>
      <p:ext uri="{BB962C8B-B14F-4D97-AF65-F5344CB8AC3E}">
        <p14:creationId xmlns:p14="http://schemas.microsoft.com/office/powerpoint/2010/main" val="378159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We can estimate the counterfactual as follows:</a:t>
                </a:r>
                <a:endParaRPr lang="en-US" sz="3200" b="0" i="1" dirty="0">
                  <a:solidFill>
                    <a:srgbClr val="40404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the time-series for donor pool unit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cigarette sales in Utah in 1989-2000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  <a:t> is a weight for this state</a:t>
                </a:r>
                <a:br>
                  <a:rPr lang="en-GB" sz="3200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sz="3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 single value like 0.334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507" t="-15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16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0998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7915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7915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05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1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05357" r="-8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05357" r="-7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05357" r="-6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05357" r="-500926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05357" r="-40560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05357" r="-8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05357" r="-7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05357" r="-6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05357" r="-500926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05357" r="-405607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905357" r="-8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905357" r="-7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905357" r="-6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905357" r="-500926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905357" r="-405607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23636" r="-8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23636" r="-7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23636" r="-6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23636" r="-500926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23636" r="-405607" b="-1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103571" r="-8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103571" r="-7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103571" r="-6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103571" r="-500926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103571" r="-405607" b="-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295984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7343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𝑗𝑡</m:t>
                                    </m:r>
                                  </m:sub>
                                  <m:sup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chemeClr val="accent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7030A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5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655" y="1021100"/>
              <a:ext cx="5913342" cy="42841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038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85863119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587508660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805818918"/>
                        </a:ext>
                      </a:extLst>
                    </a:gridCol>
                    <a:gridCol w="657038">
                      <a:extLst>
                        <a:ext uri="{9D8B030D-6E8A-4147-A177-3AD203B41FA5}">
                          <a16:colId xmlns:a16="http://schemas.microsoft.com/office/drawing/2014/main" val="1909512876"/>
                        </a:ext>
                      </a:extLst>
                    </a:gridCol>
                  </a:tblGrid>
                  <a:tr h="279922"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400" dirty="0"/>
                        </a:p>
                      </a:txBody>
                      <a:tcPr marL="66562" marR="66562" marT="33281" marB="33281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3108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926" t="-64789" r="-8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926" t="-64789" r="-7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26" t="-64789" r="-6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0926" t="-64789" r="-500926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4673" t="-64789" r="-405607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0000" t="-64789" r="-3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00000" t="-64789" r="-201852" b="-829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2000" dirty="0"/>
                            <a:t>…</a:t>
                          </a:r>
                          <a:endParaRPr lang="nl-NL" sz="2000" dirty="0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00000" t="-64789" r="-1852" b="-8295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208929" r="-8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208929" r="-7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208929" r="-6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208929" r="-500926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208929" r="-405607" b="-95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314545" r="-8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314545" r="-7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314545" r="-6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314545" r="-500926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314545" r="-405607" b="-86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9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8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407143" r="-8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407143" r="-7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407143" r="-6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407143" r="-500926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407143" r="-405607" b="-7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3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507143" r="-8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507143" r="-7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507143" r="-6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507143" r="-500926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507143" r="-405607" b="-65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8182" r="-8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8182" r="-7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8182" r="-6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300926" t="-618182" r="-500926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8182" r="-405607" b="-5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1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2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…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38580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617188" r="-8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617188" r="-7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617188" r="-6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617188" r="-500926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617188" r="-405607" b="-385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7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383832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728571" r="-8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728571" r="-7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728571" r="-6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728571" r="-500926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728571" r="-405607" b="-2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385927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828571" r="-8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828571" r="-7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828571" r="-6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828571" r="-500926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828571" r="-405607" b="-1920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5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33888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44643" r="-8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44643" r="-7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44643" r="-6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44643" r="-500926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44643" r="-405607" b="-1160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4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38427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926" t="-1017460" r="-8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100926" t="-1017460" r="-7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200926" t="-1017460" r="-6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300926" t="-1017460" r="-500926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66562" marR="66562" marT="33281" marB="33281">
                        <a:blipFill>
                          <a:blip r:embed="rId2"/>
                          <a:stretch>
                            <a:fillRect l="-404673" t="-1017460" r="-405607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nl-NL" sz="15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66562" marR="66562" marT="33281" marB="33281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500" dirty="0"/>
                            <a:t>6</a:t>
                          </a:r>
                          <a:endParaRPr lang="nl-NL" sz="1500" dirty="0"/>
                        </a:p>
                      </a:txBody>
                      <a:tcPr marL="66562" marR="66562" marT="33281" marB="33281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19655" y="3427733"/>
            <a:ext cx="591334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/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D1BA4C-8634-13D8-D47A-EE6BA0D4A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1962332"/>
                <a:ext cx="6097508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9BBC9B1-5396-7C3F-D122-95507E1D1BE0}"/>
              </a:ext>
            </a:extLst>
          </p:cNvPr>
          <p:cNvSpPr/>
          <p:nvPr/>
        </p:nvSpPr>
        <p:spPr>
          <a:xfrm>
            <a:off x="2687782" y="1711875"/>
            <a:ext cx="662000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848A47-ED88-A533-A21E-9C19FD5F82D2}"/>
              </a:ext>
            </a:extLst>
          </p:cNvPr>
          <p:cNvCxnSpPr>
            <a:cxnSpLocks/>
          </p:cNvCxnSpPr>
          <p:nvPr/>
        </p:nvCxnSpPr>
        <p:spPr>
          <a:xfrm>
            <a:off x="6632996" y="2569804"/>
            <a:ext cx="1397428" cy="0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C6BF8-A92E-A8EB-DE26-EC508272BB09}"/>
              </a:ext>
            </a:extLst>
          </p:cNvPr>
          <p:cNvSpPr/>
          <p:nvPr/>
        </p:nvSpPr>
        <p:spPr>
          <a:xfrm>
            <a:off x="4011781" y="1711875"/>
            <a:ext cx="2621215" cy="171585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610C99-CDC8-4A6C-DFE7-8400B13C63A2}"/>
              </a:ext>
            </a:extLst>
          </p:cNvPr>
          <p:cNvSpPr txBox="1"/>
          <p:nvPr/>
        </p:nvSpPr>
        <p:spPr>
          <a:xfrm>
            <a:off x="8492482" y="1527209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Estimate Weights</a:t>
            </a:r>
            <a:endParaRPr lang="nl-NL" dirty="0">
              <a:solidFill>
                <a:schemeClr val="accent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F7E866-46F0-82D6-588E-956A98A13D2E}"/>
              </a:ext>
            </a:extLst>
          </p:cNvPr>
          <p:cNvSpPr/>
          <p:nvPr/>
        </p:nvSpPr>
        <p:spPr>
          <a:xfrm>
            <a:off x="4011780" y="3444784"/>
            <a:ext cx="2621215" cy="1860451"/>
          </a:xfrm>
          <a:prstGeom prst="rect">
            <a:avLst/>
          </a:prstGeom>
          <a:noFill/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/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028906-2D94-B74C-E7BA-A67FB1F48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0" y="2406913"/>
                <a:ext cx="8292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B022EC-BA68-1E89-B2E6-8DEC23B9DB8A}"/>
              </a:ext>
            </a:extLst>
          </p:cNvPr>
          <p:cNvCxnSpPr>
            <a:cxnSpLocks/>
          </p:cNvCxnSpPr>
          <p:nvPr/>
        </p:nvCxnSpPr>
        <p:spPr>
          <a:xfrm>
            <a:off x="9840009" y="3185859"/>
            <a:ext cx="0" cy="75165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/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US" sz="24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D30ADD-32F7-B9D1-4FAA-EB47C8BB4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377" y="3856604"/>
                <a:ext cx="6097508" cy="11726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227AA-10FF-8D7C-D66F-7F035146ABDF}"/>
              </a:ext>
            </a:extLst>
          </p:cNvPr>
          <p:cNvCxnSpPr>
            <a:cxnSpLocks/>
          </p:cNvCxnSpPr>
          <p:nvPr/>
        </p:nvCxnSpPr>
        <p:spPr>
          <a:xfrm flipH="1">
            <a:off x="3349782" y="4460039"/>
            <a:ext cx="4701467" cy="0"/>
          </a:xfrm>
          <a:prstGeom prst="straightConnector1">
            <a:avLst/>
          </a:prstGeom>
          <a:ln w="635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/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83FCC5-5644-4A64-33CE-CEB60ABDB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095" y="5792897"/>
                <a:ext cx="6260840" cy="6850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id="{36C44C52-81B2-1F50-8DEC-A798B5CC86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87" y="-26007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</a:t>
            </a:r>
            <a:endParaRPr lang="en-GB" sz="1800" kern="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773B67-759C-9AC7-E11D-6540559B54F4}"/>
              </a:ext>
            </a:extLst>
          </p:cNvPr>
          <p:cNvSpPr txBox="1"/>
          <p:nvPr/>
        </p:nvSpPr>
        <p:spPr>
          <a:xfrm>
            <a:off x="8289660" y="5179734"/>
            <a:ext cx="2290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Impute counterfactual</a:t>
            </a:r>
            <a:endParaRPr lang="nl-NL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/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8DB4443-BD65-5BC1-72AC-3B191341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6611" y="4275373"/>
                <a:ext cx="8292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70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/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CC9E-C2DC-F2C5-F7CE-208D7FBC5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108" y="2775550"/>
                <a:ext cx="965200" cy="6534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/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36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NL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2522DB-AE89-C8C9-ED16-EA60941B5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508" y="4236050"/>
                <a:ext cx="965200" cy="6489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08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Three questions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choose the weights?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Which units can go in the donor pool?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How to make sure that the synthetic control is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3630372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95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Choose weights such that the synthetic control </a:t>
            </a:r>
            <a:r>
              <a:rPr lang="en-GB" sz="3200" b="1" dirty="0">
                <a:solidFill>
                  <a:srgbClr val="404040"/>
                </a:solidFill>
                <a:latin typeface="Fira Sans" pitchFamily="34"/>
              </a:rPr>
              <a:t>looks like</a:t>
            </a: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 the treated unit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Use only pre-intervention data for this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Weights should be positive and sum to one</a:t>
            </a:r>
            <a:br>
              <a:rPr lang="en-GB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GB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Interpolation constraint / convex hull</a:t>
            </a:r>
            <a:endParaRPr lang="en-GB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2380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472C835-4574-F8C0-15EB-0999DEA0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5D49AE-1024-131C-EB4F-BA4E145B58CD}"/>
              </a:ext>
            </a:extLst>
          </p:cNvPr>
          <p:cNvSpPr/>
          <p:nvPr/>
        </p:nvSpPr>
        <p:spPr>
          <a:xfrm>
            <a:off x="3648363" y="2327289"/>
            <a:ext cx="6536785" cy="19550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215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What does it mean to looks like California? This is a choice by the researcher!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target variables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Cigarette sales</a:t>
            </a:r>
          </a:p>
          <a:p>
            <a:pPr>
              <a:lnSpc>
                <a:spcPct val="100000"/>
              </a:lnSpc>
            </a:pPr>
            <a:r>
              <a:rPr lang="en-GB" sz="3200" dirty="0">
                <a:solidFill>
                  <a:srgbClr val="404040"/>
                </a:solidFill>
                <a:latin typeface="Fira Sans" pitchFamily="34"/>
              </a:rPr>
              <a:t>Pre-intervention covariates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Population composition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Average income of population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Price of cigarettes</a:t>
            </a:r>
          </a:p>
          <a:p>
            <a:pPr lvl="1">
              <a:lnSpc>
                <a:spcPct val="100000"/>
              </a:lnSpc>
            </a:pPr>
            <a:r>
              <a:rPr lang="en-GB" sz="2800" dirty="0">
                <a:solidFill>
                  <a:srgbClr val="404040"/>
                </a:solidFill>
                <a:latin typeface="Fira Sans" pitchFamily="34"/>
              </a:rPr>
              <a:t>Beer consumption</a:t>
            </a:r>
          </a:p>
        </p:txBody>
      </p:sp>
    </p:spTree>
    <p:extLst>
      <p:ext uri="{BB962C8B-B14F-4D97-AF65-F5344CB8AC3E}">
        <p14:creationId xmlns:p14="http://schemas.microsoft.com/office/powerpoint/2010/main" val="1048524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GB" sz="2800" dirty="0">
                    <a:solidFill>
                      <a:srgbClr val="404040"/>
                    </a:solidFill>
                    <a:latin typeface="Fira Sans" pitchFamily="34"/>
                  </a:rPr>
                  <a:t>Simultaneous estimation of two weights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Unit weights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donor pool unit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Variable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How important is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?</a:t>
                </a:r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-weighed multivariate Euclidean distance between treated and synthetic control pre-intervention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Like nearest neighbours matching!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22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0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404040"/>
                    </a:solidFill>
                    <a:latin typeface="Fira Sans" pitchFamily="34"/>
                  </a:rPr>
                  <a:t>? </a:t>
                </a:r>
                <a:endParaRPr lang="en-US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  <a:t>Simple</a:t>
                </a:r>
                <a:br>
                  <a:rPr lang="en-US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US" dirty="0">
                    <a:solidFill>
                      <a:srgbClr val="404040"/>
                    </a:solidFill>
                    <a:latin typeface="Fira Sans" pitchFamily="34"/>
                  </a:rPr>
                  <a:t>Use inverse of variance of each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Like scaling the variables and then using unweighted Euclidean distance matching</a:t>
                </a:r>
                <a:endParaRPr lang="en-GB" b="1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  <a:t>Complex</a:t>
                </a:r>
                <a:br>
                  <a:rPr lang="en-GB" b="1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  <a:t> such that root mean squared prediction error (RMSPE) on pre-intervention target variable is minimized</a:t>
                </a:r>
                <a:br>
                  <a:rPr lang="en-GB" dirty="0">
                    <a:solidFill>
                      <a:srgbClr val="404040"/>
                    </a:solidFill>
                    <a:latin typeface="Fira Sans" pitchFamily="34"/>
                  </a:rPr>
                </a:br>
                <a:r>
                  <a:rPr lang="en-GB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Increased importance of good pre-intervention prediction. We will get back to this later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667243"/>
              </a:xfrm>
              <a:blipFill>
                <a:blip r:embed="rId3"/>
                <a:stretch>
                  <a:fillRect l="-1043" t="-117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5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Choosing donor pool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20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No interference / </a:t>
            </a:r>
            <a:r>
              <a:rPr lang="en-GB" sz="5400" b="1" kern="0" dirty="0" err="1">
                <a:solidFill>
                  <a:srgbClr val="006388"/>
                </a:solidFill>
                <a:latin typeface="Fira Sans" pitchFamily="34"/>
                <a:ea typeface="Fira Code" pitchFamily="49"/>
              </a:rPr>
              <a:t>spillover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The donor pool unit does not receive any intervention effect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Example spillover effects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Californians living near the border may buy their cigarettes in states across the border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Other states may pass laws similar to on California</a:t>
            </a:r>
          </a:p>
        </p:txBody>
      </p:sp>
    </p:spTree>
    <p:extLst>
      <p:ext uri="{BB962C8B-B14F-4D97-AF65-F5344CB8AC3E}">
        <p14:creationId xmlns:p14="http://schemas.microsoft.com/office/powerpoint/2010/main" val="3108774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Measure control variables and target variable in the donor pool unit </a:t>
            </a: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before and after </a:t>
            </a: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intervention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Ideally, large pre-intervention time window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Otherwise, risk overfitting pre-intervention; bad prediction for counterfactual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Be able to measure target variable after intervention</a:t>
            </a:r>
            <a:br>
              <a:rPr lang="en-US" sz="3200" dirty="0">
                <a:solidFill>
                  <a:srgbClr val="404040"/>
                </a:solidFill>
                <a:latin typeface="Fira Sans" pitchFamily="34"/>
              </a:rPr>
            </a:b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itchFamily="34"/>
              </a:rPr>
              <a:t>counterfactual is weighted average of this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123224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Convex </a:t>
            </a: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hull condition</a:t>
            </a:r>
            <a:endParaRPr lang="en-GB" sz="5400" b="1" kern="0" dirty="0">
              <a:solidFill>
                <a:srgbClr val="006388"/>
              </a:solidFill>
              <a:latin typeface="Fira Sans" pitchFamily="34"/>
              <a:ea typeface="Fira Code" pitchFamily="4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404040"/>
                </a:solidFill>
                <a:latin typeface="Fira Sans" pitchFamily="34"/>
              </a:rPr>
              <a:t>Distribution of control and target variables in donor pool should cover treated unit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It should be possible to interpolate the target unit values pre-intervention using the donor pool units</a:t>
            </a:r>
            <a:endParaRPr lang="en-US" sz="3200" b="1" dirty="0">
              <a:solidFill>
                <a:srgbClr val="404040"/>
              </a:solidFill>
              <a:latin typeface="Fira Sans" pitchFamily="34"/>
            </a:endParaRP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units all have much higher cigarette sales, it is impossible to represent cigarette sales in California using positive weights which sum to 1</a:t>
            </a:r>
          </a:p>
        </p:txBody>
      </p:sp>
    </p:spTree>
    <p:extLst>
      <p:ext uri="{BB962C8B-B14F-4D97-AF65-F5344CB8AC3E}">
        <p14:creationId xmlns:p14="http://schemas.microsoft.com/office/powerpoint/2010/main" val="4255069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Interpolation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535C118C-666F-0CAD-E579-7958FEF308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142" y="1851826"/>
            <a:ext cx="8255715" cy="3508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1FAD7A-1259-D0CB-03EB-E02087E3E75E}"/>
              </a:ext>
            </a:extLst>
          </p:cNvPr>
          <p:cNvSpPr txBox="1"/>
          <p:nvPr/>
        </p:nvSpPr>
        <p:spPr>
          <a:xfrm>
            <a:off x="5530850" y="6240240"/>
            <a:ext cx="6311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Alves, M. F. (2022). Causal inference for the brave and true.</a:t>
            </a:r>
            <a:endParaRPr lang="en-NL" dirty="0">
              <a:solidFill>
                <a:schemeClr val="tx1">
                  <a:lumMod val="50000"/>
                  <a:lumOff val="50000"/>
                </a:schemeClr>
              </a:solidFill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4271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039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Interpretability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If donor pool is large, synthetic control can be combination of many units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Hard to interpret what the synthetic control unit is!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Therefore: sparse estimation of weights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Additional penalty such that most weights are 0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The units belonging to nonzero weights can be manually inspected</a:t>
            </a:r>
          </a:p>
        </p:txBody>
      </p:sp>
    </p:spTree>
    <p:extLst>
      <p:ext uri="{BB962C8B-B14F-4D97-AF65-F5344CB8AC3E}">
        <p14:creationId xmlns:p14="http://schemas.microsoft.com/office/powerpoint/2010/main" val="196662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2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Interrupted Time Series (in brief)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>
            <a:normAutofit fontScale="90000"/>
          </a:bodyPr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Synthetic control using </a:t>
            </a:r>
            <a:r>
              <a:rPr lang="en-GB" sz="5400" b="1" kern="0" dirty="0" err="1">
                <a:solidFill>
                  <a:srgbClr val="FFFFFF"/>
                </a:solidFill>
                <a:latin typeface="Fira Sans" pitchFamily="34"/>
                <a:ea typeface="Fira Code" pitchFamily="49"/>
              </a:rPr>
              <a:t>tidysynth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6376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Synthetic control in practice</a:t>
            </a:r>
            <a:endParaRPr lang="en-GB" sz="180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47" y="1820054"/>
            <a:ext cx="7061714" cy="44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34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452" y="368300"/>
            <a:ext cx="7706580" cy="619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6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3424548" cy="24952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CA72B7-B780-0703-B56D-1FF8A3E0B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36" y="2012099"/>
            <a:ext cx="6636161" cy="38393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predictors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47092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32C8A-78AD-179F-D6C7-8584D6BC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62" y="2178837"/>
            <a:ext cx="8558275" cy="1890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B138F6F-008E-F2E1-3947-F0789F396E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Estimating weights (magic!)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9240796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0CEEE1A-7C89-190D-FD6F-DD4A0A8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2012099"/>
            <a:ext cx="4971742" cy="39361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Inspecting weights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2057" y="2012099"/>
            <a:ext cx="3867172" cy="231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357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A7C88E6D-50CA-AAF9-E682-6CBBA801B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323850"/>
            <a:ext cx="62103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731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5BC24A-0C3C-9CC2-43D5-6CBDC5807F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Creating synthetic control</a:t>
            </a:r>
            <a:endParaRPr lang="en-GB" sz="1800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BCE918-8737-7060-EDE4-0D6EAC88D2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3" y="1690688"/>
            <a:ext cx="6840160" cy="46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34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734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Inference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font, diagram&#10;&#10;Description automatically generated">
            <a:extLst>
              <a:ext uri="{FF2B5EF4-FFF2-40B4-BE49-F238E27FC236}">
                <a16:creationId xmlns:a16="http://schemas.microsoft.com/office/drawing/2014/main" id="{E472C835-4574-F8C0-15EB-0999DEA0E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07" y="0"/>
            <a:ext cx="1045018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5D49AE-1024-131C-EB4F-BA4E145B58CD}"/>
              </a:ext>
            </a:extLst>
          </p:cNvPr>
          <p:cNvSpPr/>
          <p:nvPr/>
        </p:nvSpPr>
        <p:spPr>
          <a:xfrm>
            <a:off x="3648363" y="2327289"/>
            <a:ext cx="6536785" cy="1955000"/>
          </a:xfrm>
          <a:prstGeom prst="rect">
            <a:avLst/>
          </a:prstGeom>
          <a:solidFill>
            <a:schemeClr val="accent6">
              <a:alpha val="28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F67C6E-C653-E1FE-7AEF-ABB014382AD8}"/>
              </a:ext>
            </a:extLst>
          </p:cNvPr>
          <p:cNvSpPr/>
          <p:nvPr/>
        </p:nvSpPr>
        <p:spPr>
          <a:xfrm>
            <a:off x="3639128" y="4300395"/>
            <a:ext cx="3277720" cy="1955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78631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662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How to quantify uncertainty?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Most common method: </a:t>
                </a:r>
                <a:r>
                  <a:rPr lang="en-US" sz="3200" b="1" dirty="0">
                    <a:solidFill>
                      <a:srgbClr val="404040"/>
                    </a:solidFill>
                    <a:latin typeface="Fira Sans" pitchFamily="34"/>
                  </a:rPr>
                  <a:t>permutation test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Apply synthetic control method many times, once for each unit in the donor pool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units have no intervention effect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Create reference/null distribution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Compare target unit’s counterfactual to reference distribution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Obtain a permutation p-value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1697" r="-1597" b="-365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926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D13459-7A1F-DFE1-D7DB-06A9C3CE5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1191" y="685794"/>
            <a:ext cx="8229617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865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Choices, choices …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440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4" y="1825628"/>
            <a:ext cx="10312396" cy="4667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units in the donor pool?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Which control variables?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should my weights optimize?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How many nonzero unit weights should I get?</a:t>
            </a:r>
          </a:p>
          <a:p>
            <a:pPr>
              <a:lnSpc>
                <a:spcPct val="110000"/>
              </a:lnSpc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What settings do I give to the nonlinear optimizer?</a:t>
            </a:r>
          </a:p>
          <a:p>
            <a:pPr>
              <a:lnSpc>
                <a:spcPct val="110000"/>
              </a:lnSpc>
            </a:pPr>
            <a:endParaRPr lang="en-US" sz="3200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solidFill>
                  <a:srgbClr val="404040"/>
                </a:solidFill>
                <a:latin typeface="Fira Sans" pitchFamily="34"/>
              </a:rPr>
              <a:t>“researcher degrees of freedom”</a:t>
            </a:r>
          </a:p>
        </p:txBody>
      </p:sp>
    </p:spTree>
    <p:extLst>
      <p:ext uri="{BB962C8B-B14F-4D97-AF65-F5344CB8AC3E}">
        <p14:creationId xmlns:p14="http://schemas.microsoft.com/office/powerpoint/2010/main" val="27032300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There are many choices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These choices influence your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e>
                        </m:acc>
                      </m:e>
                      <m:sub>
                        <m:r>
                          <a:rPr lang="en-US" sz="3200" b="0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Make good choices </a:t>
                </a: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  <a:sym typeface="Wingdings" panose="05000000000000000000" pitchFamily="2" charset="2"/>
                  </a:rPr>
                  <a:t>Think of your causal estimate as “conditional” on the “model” (choices)</a:t>
                </a:r>
                <a:endParaRPr lang="en-US" sz="3200" dirty="0">
                  <a:solidFill>
                    <a:srgbClr val="404040"/>
                  </a:solidFill>
                  <a:latin typeface="Fira Sans" pitchFamily="34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3200" dirty="0">
                    <a:solidFill>
                      <a:srgbClr val="404040"/>
                    </a:solidFill>
                    <a:latin typeface="Fira Sans" pitchFamily="34"/>
                  </a:rPr>
                  <a:t>Investigate the impact of different choices through robustness checks / sensitivity analysis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4" y="1825628"/>
                <a:ext cx="10312396" cy="4667243"/>
              </a:xfrm>
              <a:blipFill>
                <a:blip r:embed="rId3"/>
                <a:stretch>
                  <a:fillRect l="-1360" t="-914" r="-147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1236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1951C7-3C93-C1EA-4C06-39AF82477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363" y="1690688"/>
            <a:ext cx="5759273" cy="49369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9B20B9-28BA-4420-57B3-687A8A571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Leave-one-unit-out validation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2640621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6A53B518-72AB-48DA-A784-E23AEC5AD3FA}"/>
              </a:ext>
            </a:extLst>
          </p:cNvPr>
          <p:cNvSpPr txBox="1"/>
          <p:nvPr/>
        </p:nvSpPr>
        <p:spPr>
          <a:xfrm>
            <a:off x="1258431" y="2853035"/>
            <a:ext cx="9675138" cy="92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5400" b="1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More of this in the practical</a:t>
            </a:r>
            <a:endParaRPr lang="en-GB" sz="5400" b="1" i="0" u="none" strike="noStrike" kern="1200" cap="none" spc="0" baseline="0" dirty="0">
              <a:solidFill>
                <a:srgbClr val="006388"/>
              </a:solidFill>
              <a:uFillTx/>
              <a:latin typeface="Fira Sans" pitchFamily="34"/>
              <a:ea typeface="Fira Code" pitchFamily="49"/>
            </a:endParaRPr>
          </a:p>
        </p:txBody>
      </p:sp>
    </p:spTree>
    <p:extLst>
      <p:ext uri="{BB962C8B-B14F-4D97-AF65-F5344CB8AC3E}">
        <p14:creationId xmlns:p14="http://schemas.microsoft.com/office/powerpoint/2010/main" val="38189025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Practical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0898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Default light slide</a:t>
            </a:r>
            <a:endParaRPr lang="en-GB" sz="1800" kern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Note that the text is not black, but “black, text 1, lighter 25%”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makes things easier on the eyes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404040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404040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404040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045440C-E8F4-AEDB-1DDB-3FDF28500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2204" y="459803"/>
            <a:ext cx="8907591" cy="593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967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80"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6355-8CFC-4BA5-9ECA-5D945A04253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Default dark slide</a:t>
            </a:r>
            <a:endParaRPr lang="en-GB" sz="1800" kern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9019-9F4E-4758-95C6-42F5357D5CD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0515600" cy="4667243"/>
          </a:xfrm>
        </p:spPr>
        <p:txBody>
          <a:bodyPr/>
          <a:lstStyle/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The dark slide brings some variation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It can highlight important aspects of the presentation.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  <a:p>
            <a:pPr marL="0" lvl="0" indent="0">
              <a:buNone/>
            </a:pPr>
            <a:r>
              <a:rPr lang="en-GB" sz="2000" b="1">
                <a:solidFill>
                  <a:srgbClr val="FFFFFF"/>
                </a:solidFill>
                <a:latin typeface="Fira Sans" pitchFamily="34"/>
              </a:rPr>
              <a:t>Default subheading</a:t>
            </a:r>
          </a:p>
          <a:p>
            <a:pPr marL="0" lvl="0" indent="0">
              <a:buNone/>
            </a:pPr>
            <a:r>
              <a:rPr lang="en-GB" sz="2000">
                <a:solidFill>
                  <a:srgbClr val="FFFFFF"/>
                </a:solidFill>
                <a:latin typeface="Fira Sans" pitchFamily="34"/>
              </a:rPr>
              <a:t>This is the body of the text </a:t>
            </a:r>
          </a:p>
          <a:p>
            <a:pPr marL="0" lvl="0" indent="0">
              <a:buNone/>
            </a:pPr>
            <a:endParaRPr lang="en-GB" sz="2000">
              <a:solidFill>
                <a:srgbClr val="FFFFFF"/>
              </a:solidFill>
              <a:latin typeface="Fira Sans" pitchFamily="34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00638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D9E9-4EDD-4A8E-BACA-88345240EC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2766215"/>
            <a:ext cx="10515600" cy="1325559"/>
          </a:xfrm>
        </p:spPr>
        <p:txBody>
          <a:bodyPr anchorCtr="1"/>
          <a:lstStyle/>
          <a:p>
            <a:pPr lvl="0" algn="ctr">
              <a:lnSpc>
                <a:spcPct val="100000"/>
              </a:lnSpc>
            </a:pPr>
            <a:r>
              <a:rPr lang="en-GB" sz="5400" b="1" kern="0" dirty="0">
                <a:solidFill>
                  <a:srgbClr val="FFFFFF"/>
                </a:solidFill>
                <a:latin typeface="Fira Sans" pitchFamily="34"/>
                <a:ea typeface="Fira Code" pitchFamily="49"/>
              </a:rPr>
              <a:t>impact slide</a:t>
            </a:r>
            <a:endParaRPr lang="en-GB" sz="1800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560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4C08-D2D3-4847-9593-818BE0A13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1798551"/>
            <a:ext cx="10515600" cy="132555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en-GB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Here is an impactful slide with a sentence on it.</a:t>
            </a:r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8FBB61-0675-4827-B00A-B2ADDB6105DF}"/>
              </a:ext>
            </a:extLst>
          </p:cNvPr>
          <p:cNvSpPr txBox="1"/>
          <p:nvPr/>
        </p:nvSpPr>
        <p:spPr>
          <a:xfrm>
            <a:off x="838203" y="3071103"/>
            <a:ext cx="10515600" cy="1325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400" b="1" i="0" u="none" strike="noStrike" kern="0" cap="none" spc="0" baseline="0">
                <a:solidFill>
                  <a:srgbClr val="7F7F7F"/>
                </a:solidFill>
                <a:uFillTx/>
                <a:latin typeface="Fira Sans" pitchFamily="34"/>
                <a:ea typeface="Fira Code" pitchFamily="49"/>
              </a:rPr>
              <a:t>Here is a topic related to the aforementioned question.</a:t>
            </a:r>
            <a:endParaRPr lang="en-GB" sz="4400" b="0" i="0" u="none" strike="noStrike" kern="1200" cap="none" spc="0" baseline="0">
              <a:solidFill>
                <a:srgbClr val="7F7F7F"/>
              </a:solidFill>
              <a:uFillTx/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85742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C6031-0036-4227-9AE0-DCC63CE3973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8"/>
            <a:ext cx="10515600" cy="466724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Main idea: predicting the counterfactual</a:t>
            </a:r>
          </a:p>
          <a:p>
            <a:pPr mar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Using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time-forward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or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forecasting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model</a:t>
            </a:r>
          </a:p>
          <a:p>
            <a:pPr>
              <a:lnSpc>
                <a:spcPct val="100000"/>
              </a:lnSpc>
            </a:pPr>
            <a:r>
              <a:rPr lang="en-GB" dirty="0">
                <a:solidFill>
                  <a:srgbClr val="404040"/>
                </a:solidFill>
                <a:latin typeface="Fira Sans" pitchFamily="34"/>
              </a:rPr>
              <a:t>i.e., use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past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 pre-intervention data to </a:t>
            </a:r>
            <a:r>
              <a:rPr lang="en-GB" b="1" dirty="0">
                <a:solidFill>
                  <a:srgbClr val="404040"/>
                </a:solidFill>
                <a:latin typeface="Fira Sans" pitchFamily="34"/>
              </a:rPr>
              <a:t>impute </a:t>
            </a:r>
            <a:r>
              <a:rPr lang="en-GB" dirty="0">
                <a:solidFill>
                  <a:srgbClr val="404040"/>
                </a:solidFill>
                <a:latin typeface="Fira Sans" pitchFamily="34"/>
              </a:rPr>
              <a:t>the missing counterfactual at each point in time</a:t>
            </a:r>
          </a:p>
          <a:p>
            <a:pPr marL="0" lvl="0" indent="0">
              <a:lnSpc>
                <a:spcPct val="100000"/>
              </a:lnSpc>
              <a:buNone/>
            </a:pPr>
            <a:endParaRPr lang="en-GB" dirty="0">
              <a:solidFill>
                <a:srgbClr val="404040"/>
              </a:solidFill>
              <a:latin typeface="Fira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83430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FC8D9E1-3539-B44B-93B1-859C902D89BF}"/>
              </a:ext>
            </a:extLst>
          </p:cNvPr>
          <p:cNvCxnSpPr>
            <a:cxnSpLocks/>
          </p:cNvCxnSpPr>
          <p:nvPr/>
        </p:nvCxnSpPr>
        <p:spPr>
          <a:xfrm flipH="1">
            <a:off x="5800436" y="3301957"/>
            <a:ext cx="3583709" cy="1011425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200" b="0" i="1" smtClean="0">
                                    <a:latin typeface="Cambria Math" panose="02040503050406030204" pitchFamily="18" charset="0"/>
                                  </a:rPr>
                                  <m:t>𝑇𝑖𝑚𝑒</m:t>
                                </m:r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GB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nl-NL" sz="2200" dirty="0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𝑁𝐴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nl-NL" sz="1600" dirty="0"/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GB" sz="17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Sup>
                                      <m:sSubSupPr>
                                        <m:ctrlP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b>
                                      <m:sup>
                                        <m:r>
                                          <a:rPr lang="en-GB" sz="1700" b="0" i="1" smtClean="0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</m:e>
                                </m:acc>
                              </m:oMath>
                            </m:oMathPara>
                          </a14:m>
                          <a:endParaRPr lang="nl-NL" sz="1700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7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nl-NL" sz="17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L="72110" marR="72110" marT="36055" marB="3605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6">
                <a:extLst>
                  <a:ext uri="{FF2B5EF4-FFF2-40B4-BE49-F238E27FC236}">
                    <a16:creationId xmlns:a16="http://schemas.microsoft.com/office/drawing/2014/main" id="{7F5D5E0C-E332-687C-116D-5583F775151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4631" y="1000119"/>
              <a:ext cx="6406215" cy="48484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1243">
                      <a:extLst>
                        <a:ext uri="{9D8B030D-6E8A-4147-A177-3AD203B41FA5}">
                          <a16:colId xmlns:a16="http://schemas.microsoft.com/office/drawing/2014/main" val="1284712509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384408917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475929590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2809065463"/>
                        </a:ext>
                      </a:extLst>
                    </a:gridCol>
                    <a:gridCol w="1281243">
                      <a:extLst>
                        <a:ext uri="{9D8B030D-6E8A-4147-A177-3AD203B41FA5}">
                          <a16:colId xmlns:a16="http://schemas.microsoft.com/office/drawing/2014/main" val="3102601274"/>
                        </a:ext>
                      </a:extLst>
                    </a:gridCol>
                  </a:tblGrid>
                  <a:tr h="329834"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nl-NL" sz="1500" dirty="0"/>
                        </a:p>
                      </a:txBody>
                      <a:tcPr marL="72110" marR="72110" marT="36055" marB="36055">
                        <a:lnL w="12700" cmpd="sng">
                          <a:noFill/>
                          <a:prstDash val="solid"/>
                        </a:lnL>
                        <a:lnR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1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3508505"/>
                      </a:ext>
                    </a:extLst>
                  </a:tr>
                  <a:tr h="45292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76" t="-72000" r="-401905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72000" r="-300000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952" t="-72000" r="-201429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99526" t="-72000" r="-100474" b="-8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lnT w="38103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429" t="-72000" r="-952" b="-8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714552"/>
                      </a:ext>
                    </a:extLst>
                  </a:tr>
                  <a:tr h="36326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18644" r="-401905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18644" r="-300000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18644" r="-201429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18644" r="-100474" b="-10338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18644" r="-952" b="-10338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64655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284848" r="-401905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284848" r="-300000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284848" r="-201429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284848" r="-100474" b="-8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284848" r="-952" b="-8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443063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384848" r="-401905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384848" r="-300000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384848" r="-201429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384848" r="-100474" b="-7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384848" r="-952" b="-7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6763742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484848" r="-401905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484848" r="-300000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484848" r="-201429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484848" r="-100474" b="-6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484848" r="-952" b="-6242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257161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576119" r="-401905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576119" r="-300000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576119" r="-201429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576119" r="-100474" b="-5149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576119" r="-952" b="-5149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063903"/>
                      </a:ext>
                    </a:extLst>
                  </a:tr>
                  <a:tr h="42316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656522" r="-4019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656522" r="-3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656522" r="-201429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656522" r="-100474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656522" r="-952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5272429"/>
                      </a:ext>
                    </a:extLst>
                  </a:tr>
                  <a:tr h="421006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756522" r="-401905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756522" r="-30000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756522" r="-20142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756522" r="-10047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756522" r="-95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7048644"/>
                      </a:ext>
                    </a:extLst>
                  </a:tr>
                  <a:tr h="423304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844286" r="-401905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844286" r="-300000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844286" r="-201429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844286" r="-100474" b="-1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844286" r="-952" b="-1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12240706"/>
                      </a:ext>
                    </a:extLst>
                  </a:tr>
                  <a:tr h="402685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01515" r="-401905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01515" r="-300000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01515" r="-201429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01515" r="-100474" b="-1075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01515" r="-952" b="-1075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09782"/>
                      </a:ext>
                    </a:extLst>
                  </a:tr>
                  <a:tr h="421493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76" t="-1053623" r="-401905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100000" t="-1053623" r="-300000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00952" t="-1053623" r="-201429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299526" t="-1053623" r="-100474" b="-28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marL="72110" marR="72110" marT="36055" marB="36055">
                        <a:blipFill>
                          <a:blip r:embed="rId2"/>
                          <a:stretch>
                            <a:fillRect l="-401429" t="-1053623" r="-952" b="-28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823269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137F44-C657-4A91-0F4D-E0D618331BBE}"/>
              </a:ext>
            </a:extLst>
          </p:cNvPr>
          <p:cNvCxnSpPr>
            <a:cxnSpLocks/>
          </p:cNvCxnSpPr>
          <p:nvPr/>
        </p:nvCxnSpPr>
        <p:spPr>
          <a:xfrm>
            <a:off x="702301" y="3754810"/>
            <a:ext cx="647200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45799D-F5F3-23EC-F40F-E0969D169E3F}"/>
              </a:ext>
            </a:extLst>
          </p:cNvPr>
          <p:cNvSpPr/>
          <p:nvPr/>
        </p:nvSpPr>
        <p:spPr>
          <a:xfrm>
            <a:off x="4516582" y="1766802"/>
            <a:ext cx="1283854" cy="1988007"/>
          </a:xfrm>
          <a:prstGeom prst="rect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accent6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975782-28B7-78BE-F63B-B70FB54E533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800436" y="2681203"/>
            <a:ext cx="2124364" cy="79603"/>
          </a:xfrm>
          <a:prstGeom prst="straightConnector1">
            <a:avLst/>
          </a:prstGeom>
          <a:ln w="63500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EC87A6-6CD7-FD13-0BF5-28A386289B24}"/>
              </a:ext>
            </a:extLst>
          </p:cNvPr>
          <p:cNvSpPr txBox="1"/>
          <p:nvPr/>
        </p:nvSpPr>
        <p:spPr>
          <a:xfrm>
            <a:off x="8558287" y="2438459"/>
            <a:ext cx="327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Train a forecasting model, e.g. </a:t>
            </a:r>
            <a:endParaRPr lang="nl-NL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/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GB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200A92-0C58-ADC1-1473-027C3674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524" y="2820452"/>
                <a:ext cx="3660426" cy="284437"/>
              </a:xfrm>
              <a:prstGeom prst="rect">
                <a:avLst/>
              </a:prstGeom>
              <a:blipFill>
                <a:blip r:embed="rId3"/>
                <a:stretch>
                  <a:fillRect l="-1167" t="-19565" r="-1167" b="-3695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E47155A-0CB7-E499-CAFB-7E4DD32A9CAB}"/>
              </a:ext>
            </a:extLst>
          </p:cNvPr>
          <p:cNvSpPr txBox="1"/>
          <p:nvPr/>
        </p:nvSpPr>
        <p:spPr>
          <a:xfrm rot="20556140">
            <a:off x="7376033" y="3525445"/>
            <a:ext cx="2752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Make forecasts</a:t>
            </a:r>
            <a:endParaRPr lang="nl-NL" sz="1200" dirty="0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/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3200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GB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Sup>
                            <m:sSubSupPr>
                              <m:ctrlP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GB" sz="3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bSup>
                        </m:e>
                      </m:acc>
                      <m:r>
                        <a:rPr lang="en-GB" sz="3200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3200" dirty="0">
                  <a:solidFill>
                    <a:srgbClr val="404040"/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21FE57-22B8-7DA2-7C6D-3ECDAC762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725" y="4341272"/>
                <a:ext cx="6260840" cy="6850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8B55ECC7-E492-D556-0C87-B0E5A0AD869E}"/>
              </a:ext>
            </a:extLst>
          </p:cNvPr>
          <p:cNvSpPr txBox="1">
            <a:spLocks/>
          </p:cNvSpPr>
          <p:nvPr/>
        </p:nvSpPr>
        <p:spPr>
          <a:xfrm>
            <a:off x="80821" y="-707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>
            <a:lvl1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4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GB" sz="5400" b="1" kern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Interrupted Time Series</a:t>
            </a:r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156531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B03B-6F62-4CCD-A4CD-12EC24AAF91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00000"/>
              </a:lnSpc>
            </a:pPr>
            <a:r>
              <a:rPr lang="en-GB" sz="5400" b="1" kern="0" dirty="0">
                <a:solidFill>
                  <a:srgbClr val="006388"/>
                </a:solidFill>
                <a:latin typeface="Fira Sans" pitchFamily="34"/>
                <a:ea typeface="Fira Code" pitchFamily="49"/>
              </a:rPr>
              <a:t>Building a forecasting model</a:t>
            </a:r>
            <a:endParaRPr lang="en-GB" sz="18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87215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Challenge: choosing an appropriate </a:t>
                </a:r>
                <a:r>
                  <a:rPr lang="en-GB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forecasting </a:t>
                </a:r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model</a:t>
                </a:r>
              </a:p>
              <a:p>
                <a:pPr marL="0" indent="0">
                  <a:buNone/>
                </a:pPr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Can be very simple or very complex, e.g.:</a:t>
                </a:r>
              </a:p>
              <a:p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Forecast by fitting a </a:t>
                </a:r>
                <a:r>
                  <a:rPr lang="en-GB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growth curve</a:t>
                </a:r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 which models the overall time trend</a:t>
                </a:r>
              </a:p>
              <a:p>
                <a:pPr marL="0" indent="0">
                  <a:buNone/>
                </a:pPr>
                <a:endParaRPr lang="en-GB" sz="2400" b="0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Forecast by using </a:t>
                </a:r>
                <a:r>
                  <a:rPr lang="en-GB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time-series models</a:t>
                </a:r>
                <a:r>
                  <a:rPr lang="en-GB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 that model </a:t>
                </a:r>
                <a:r>
                  <a:rPr lang="en-GB" sz="24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Fira Sans" pitchFamily="34"/>
                  </a:rPr>
                  <a:t>autocorrelation</a:t>
                </a:r>
              </a:p>
              <a:p>
                <a:endParaRPr lang="en-GB" sz="2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endParaRPr lang="en-GB" sz="2400" b="1" i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Fira Sans" pitchFamily="34"/>
                </a:endParaRPr>
              </a:p>
              <a:p>
                <a:pPr marL="0" indent="0">
                  <a:buNone/>
                </a:pPr>
                <a:r>
                  <a:rPr lang="en-GB" sz="24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ira Sans" pitchFamily="34"/>
                  </a:rPr>
                  <a:t>e.g., ARIMA models can account for autocorrelation and time trends</a:t>
                </a:r>
                <a:endParaRPr lang="en-GB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Fira Sans" pitchFamily="34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C6031-0036-4227-9AE0-DCC63CE3973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872158"/>
              </a:xfrm>
              <a:blipFill>
                <a:blip r:embed="rId2"/>
                <a:stretch>
                  <a:fillRect l="-928" t="-175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/>
              <p:nvPr/>
            </p:nvSpPr>
            <p:spPr>
              <a:xfrm>
                <a:off x="1266954" y="5049201"/>
                <a:ext cx="23597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081AF-E555-EE3D-A893-6A38FBE1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954" y="5049201"/>
                <a:ext cx="2359749" cy="369332"/>
              </a:xfrm>
              <a:prstGeom prst="rect">
                <a:avLst/>
              </a:prstGeom>
              <a:blipFill>
                <a:blip r:embed="rId3"/>
                <a:stretch>
                  <a:fillRect l="-2842" b="-3278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/>
              <p:nvPr/>
            </p:nvSpPr>
            <p:spPr>
              <a:xfrm>
                <a:off x="4224338" y="5093549"/>
                <a:ext cx="36254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1E66F6-EB99-06D4-4804-AB7A5F348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338" y="5093549"/>
                <a:ext cx="3625416" cy="369332"/>
              </a:xfrm>
              <a:prstGeom prst="rect">
                <a:avLst/>
              </a:prstGeom>
              <a:blipFill>
                <a:blip r:embed="rId4"/>
                <a:stretch>
                  <a:fillRect l="-1681" b="-350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/>
              <p:nvPr/>
            </p:nvSpPr>
            <p:spPr>
              <a:xfrm>
                <a:off x="8447389" y="5093549"/>
                <a:ext cx="3122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l-NL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E32FA1-5D74-ECAF-5BBB-2AB9E2BA7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7389" y="5093549"/>
                <a:ext cx="3122906" cy="369332"/>
              </a:xfrm>
              <a:prstGeom prst="rect">
                <a:avLst/>
              </a:prstGeom>
              <a:blipFill>
                <a:blip r:embed="rId5"/>
                <a:stretch>
                  <a:fillRect l="-1953" b="-23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1863</Words>
  <Application>Microsoft Office PowerPoint</Application>
  <PresentationFormat>Widescreen</PresentationFormat>
  <Paragraphs>592</Paragraphs>
  <Slides>62</Slides>
  <Notes>33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Fira Sans</vt:lpstr>
      <vt:lpstr>Office Theme</vt:lpstr>
      <vt:lpstr>PowerPoint Presentation</vt:lpstr>
      <vt:lpstr>In this part</vt:lpstr>
      <vt:lpstr>PowerPoint Presentation</vt:lpstr>
      <vt:lpstr>Interrupted Time Series (in brief)</vt:lpstr>
      <vt:lpstr>PowerPoint Presentation</vt:lpstr>
      <vt:lpstr>PowerPoint Presentation</vt:lpstr>
      <vt:lpstr>Interrupted Time Series</vt:lpstr>
      <vt:lpstr>PowerPoint Presentation</vt:lpstr>
      <vt:lpstr>Building a forecasting model</vt:lpstr>
      <vt:lpstr>PowerPoint Presentation</vt:lpstr>
      <vt:lpstr>PowerPoint Presentation</vt:lpstr>
      <vt:lpstr>Key Assumptions</vt:lpstr>
      <vt:lpstr>Synthetic control</vt:lpstr>
      <vt:lpstr>PowerPoint Presentation</vt:lpstr>
      <vt:lpstr>PowerPoint Presentation</vt:lpstr>
      <vt:lpstr>Basic idea</vt:lpstr>
      <vt:lpstr>PowerPoint Presentation</vt:lpstr>
      <vt:lpstr>PowerPoint Presentation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Synthetic Control</vt:lpstr>
      <vt:lpstr>PowerPoint Presentation</vt:lpstr>
      <vt:lpstr>Three questions</vt:lpstr>
      <vt:lpstr>Estimating weights</vt:lpstr>
      <vt:lpstr>Estimating weights</vt:lpstr>
      <vt:lpstr>Estimating weights</vt:lpstr>
      <vt:lpstr>Estimating weights</vt:lpstr>
      <vt:lpstr>Estimating weights</vt:lpstr>
      <vt:lpstr>Choosing donor pool</vt:lpstr>
      <vt:lpstr>No interference / spillover</vt:lpstr>
      <vt:lpstr>Measurement</vt:lpstr>
      <vt:lpstr>Convex hull condition</vt:lpstr>
      <vt:lpstr>Interpolation</vt:lpstr>
      <vt:lpstr>Interpretability</vt:lpstr>
      <vt:lpstr>Interpretability</vt:lpstr>
      <vt:lpstr>Synthetic control using tidysynth</vt:lpstr>
      <vt:lpstr>Synthetic control in practice</vt:lpstr>
      <vt:lpstr>PowerPoint Presentation</vt:lpstr>
      <vt:lpstr>Inspecting predictors</vt:lpstr>
      <vt:lpstr>Estimating weights (magic!)</vt:lpstr>
      <vt:lpstr>Inspecting weights</vt:lpstr>
      <vt:lpstr>PowerPoint Presentation</vt:lpstr>
      <vt:lpstr>Creating synthetic control</vt:lpstr>
      <vt:lpstr>PowerPoint Presentation</vt:lpstr>
      <vt:lpstr>Inference</vt:lpstr>
      <vt:lpstr>PowerPoint Presentation</vt:lpstr>
      <vt:lpstr>How to quantify uncertainty?</vt:lpstr>
      <vt:lpstr>PowerPoint Presentation</vt:lpstr>
      <vt:lpstr>Choices, choices …</vt:lpstr>
      <vt:lpstr>There are many choices</vt:lpstr>
      <vt:lpstr>There are many choices</vt:lpstr>
      <vt:lpstr>Leave-one-unit-out validation</vt:lpstr>
      <vt:lpstr>PowerPoint Presentation</vt:lpstr>
      <vt:lpstr>Practical</vt:lpstr>
      <vt:lpstr>Default light slide</vt:lpstr>
      <vt:lpstr>Default dark slide</vt:lpstr>
      <vt:lpstr>impact slide</vt:lpstr>
      <vt:lpstr>Here is an impactful slide with a sentence on it.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Kesteren, E. van (Erik-Jan)</dc:creator>
  <cp:lastModifiedBy>Kesteren, E. van (Erik-Jan)</cp:lastModifiedBy>
  <cp:revision>86</cp:revision>
  <dcterms:created xsi:type="dcterms:W3CDTF">2020-09-17T14:27:00Z</dcterms:created>
  <dcterms:modified xsi:type="dcterms:W3CDTF">2023-06-21T18:30:11Z</dcterms:modified>
</cp:coreProperties>
</file>