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338" r:id="rId2"/>
    <p:sldId id="460" r:id="rId3"/>
    <p:sldId id="402" r:id="rId4"/>
    <p:sldId id="408" r:id="rId5"/>
    <p:sldId id="392" r:id="rId6"/>
    <p:sldId id="445" r:id="rId7"/>
    <p:sldId id="444" r:id="rId8"/>
    <p:sldId id="413" r:id="rId9"/>
    <p:sldId id="418" r:id="rId10"/>
    <p:sldId id="461" r:id="rId11"/>
    <p:sldId id="434" r:id="rId12"/>
    <p:sldId id="438" r:id="rId13"/>
    <p:sldId id="407" r:id="rId14"/>
    <p:sldId id="435" r:id="rId15"/>
    <p:sldId id="439" r:id="rId16"/>
    <p:sldId id="417" r:id="rId17"/>
    <p:sldId id="443" r:id="rId18"/>
    <p:sldId id="419" r:id="rId19"/>
    <p:sldId id="420" r:id="rId20"/>
    <p:sldId id="422" r:id="rId21"/>
    <p:sldId id="442" r:id="rId22"/>
    <p:sldId id="423" r:id="rId23"/>
    <p:sldId id="424" r:id="rId24"/>
    <p:sldId id="325" r:id="rId25"/>
    <p:sldId id="307" r:id="rId26"/>
    <p:sldId id="403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Fira Sans" panose="020B05030500000200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212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ITS; model itself not as interesting, focus only on if post-observations are “unusual” relative to what you would expect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3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Interrupted Time Series 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&amp; Regression Discontinuity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596BD-2FC0-4856-C894-073894296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DD15-DB89-55AB-17C7-28129D641F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6CA5-13C3-0207-DE4D-836974D13E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A6A8B9-2236-7FCB-185F-DAB3E1985084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A6A8B9-2236-7FCB-185F-DAB3E198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2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27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0804E-2D60-B685-F969-7C3CF8A4AA03}"/>
              </a:ext>
            </a:extLst>
          </p:cNvPr>
          <p:cNvSpPr txBox="1">
            <a:spLocks/>
          </p:cNvSpPr>
          <p:nvPr/>
        </p:nvSpPr>
        <p:spPr>
          <a:xfrm>
            <a:off x="828558" y="4105593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If we forecast with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we would model the overall time trend</a:t>
            </a: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890" b="-35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3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3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Forecasting with growth curves</a:t>
            </a:r>
            <a:endParaRPr lang="en-GB" sz="1800" kern="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82469D0D-9B59-8A9B-F095-8A98B0960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30" y="2195702"/>
            <a:ext cx="8014550" cy="350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9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328AC-16B8-A125-35D8-BFD984C5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chemeClr val="bg2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chemeClr val="bg2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07" y="4619265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890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/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C8CC9-F351-B3C0-26B6-8BC99169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72" y="3474491"/>
                <a:ext cx="1919628" cy="397866"/>
              </a:xfrm>
              <a:prstGeom prst="rect">
                <a:avLst/>
              </a:prstGeom>
              <a:blipFill>
                <a:blip r:embed="rId3"/>
                <a:stretch>
                  <a:fillRect l="-3175" r="-635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0804E-2D60-B685-F969-7C3CF8A4AA03}"/>
              </a:ext>
            </a:extLst>
          </p:cNvPr>
          <p:cNvSpPr txBox="1">
            <a:spLocks/>
          </p:cNvSpPr>
          <p:nvPr/>
        </p:nvSpPr>
        <p:spPr>
          <a:xfrm>
            <a:off x="828558" y="4105593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  <a:latin typeface="Fira Sans" pitchFamily="34"/>
              </a:rPr>
              <a:t>If we forecast with a </a:t>
            </a:r>
            <a:r>
              <a:rPr lang="en-US" sz="2000" b="1" dirty="0">
                <a:solidFill>
                  <a:schemeClr val="bg2"/>
                </a:solidFill>
                <a:latin typeface="Fira Sans" pitchFamily="34"/>
              </a:rPr>
              <a:t>growth curve </a:t>
            </a:r>
            <a:r>
              <a:rPr lang="en-US" sz="2000" dirty="0">
                <a:solidFill>
                  <a:schemeClr val="bg2"/>
                </a:solidFill>
                <a:latin typeface="Fira Sans" pitchFamily="34"/>
              </a:rPr>
              <a:t>we would model the overall time trend</a:t>
            </a:r>
          </a:p>
          <a:p>
            <a:endParaRPr lang="en-US" sz="2000" dirty="0">
              <a:solidFill>
                <a:schemeClr val="bg2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2466A-5935-88ED-230E-A8F1C00E1811}"/>
              </a:ext>
            </a:extLst>
          </p:cNvPr>
          <p:cNvSpPr txBox="1">
            <a:spLocks/>
          </p:cNvSpPr>
          <p:nvPr/>
        </p:nvSpPr>
        <p:spPr>
          <a:xfrm>
            <a:off x="847842" y="5244059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also forecast by using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time-series models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that model </a:t>
            </a:r>
            <a:r>
              <a:rPr lang="en-GB" sz="2000" b="1" i="1" dirty="0">
                <a:solidFill>
                  <a:srgbClr val="404040"/>
                </a:solidFill>
                <a:latin typeface="Fira Sans" pitchFamily="34"/>
              </a:rPr>
              <a:t>autocorrelation</a:t>
            </a:r>
          </a:p>
          <a:p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404040"/>
                </a:solidFill>
                <a:latin typeface="Fira Sans" pitchFamily="34"/>
              </a:rPr>
              <a:t>e.g. ARIMA models can account for autocorrelation and time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/>
              <p:nvPr/>
            </p:nvSpPr>
            <p:spPr>
              <a:xfrm>
                <a:off x="1163438" y="5734899"/>
                <a:ext cx="2359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38" y="5734899"/>
                <a:ext cx="2359749" cy="369332"/>
              </a:xfrm>
              <a:prstGeom prst="rect">
                <a:avLst/>
              </a:prstGeom>
              <a:blipFill>
                <a:blip r:embed="rId4"/>
                <a:stretch>
                  <a:fillRect l="-2842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/>
              <p:nvPr/>
            </p:nvSpPr>
            <p:spPr>
              <a:xfrm>
                <a:off x="4118996" y="5757731"/>
                <a:ext cx="3625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96" y="5757731"/>
                <a:ext cx="3625416" cy="369332"/>
              </a:xfrm>
              <a:prstGeom prst="rect">
                <a:avLst/>
              </a:prstGeom>
              <a:blipFill>
                <a:blip r:embed="rId5"/>
                <a:stretch>
                  <a:fillRect l="-1684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/>
              <p:nvPr/>
            </p:nvSpPr>
            <p:spPr>
              <a:xfrm>
                <a:off x="8259820" y="5757731"/>
                <a:ext cx="3122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20" y="5757731"/>
                <a:ext cx="3122906" cy="369332"/>
              </a:xfrm>
              <a:prstGeom prst="rect">
                <a:avLst/>
              </a:prstGeom>
              <a:blipFill>
                <a:blip r:embed="rId6"/>
                <a:stretch>
                  <a:fillRect l="-1953" b="-2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Fitting time-series models fpp3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15856-EEBA-900D-D37E-5E1AF62D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72" y="2209484"/>
            <a:ext cx="8345065" cy="1600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5E852A-A394-1C70-9A29-9B35D27AA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72" y="4764397"/>
            <a:ext cx="5973009" cy="1743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27A9E-DDCE-8ECB-F017-D059DEE68E33}"/>
              </a:ext>
            </a:extLst>
          </p:cNvPr>
          <p:cNvSpPr txBox="1"/>
          <p:nvPr/>
        </p:nvSpPr>
        <p:spPr>
          <a:xfrm>
            <a:off x="896872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Prep data as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tsibble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 object</a:t>
            </a: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108F-9547-64FF-9EB2-64E451503F05}"/>
              </a:ext>
            </a:extLst>
          </p:cNvPr>
          <p:cNvSpPr txBox="1"/>
          <p:nvPr/>
        </p:nvSpPr>
        <p:spPr>
          <a:xfrm>
            <a:off x="896872" y="4030343"/>
            <a:ext cx="8634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Fit a model (automatic model selection on AR,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 differencing, and MA components)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and produce forecasts</a:t>
            </a: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7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, plot, line, text&#10;&#10;Description automatically generated">
            <a:extLst>
              <a:ext uri="{FF2B5EF4-FFF2-40B4-BE49-F238E27FC236}">
                <a16:creationId xmlns:a16="http://schemas.microsoft.com/office/drawing/2014/main" id="{E7B0B1E0-DE8A-B91C-44EC-C1CA3CE9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09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Our inferences about the causal effect are entirely dependent on being able to fit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an appropriate forecasting model</a:t>
            </a:r>
            <a:endParaRPr lang="en-GB" b="1" i="1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i.e. one that correctly captures the trend and autocorrelation structures in the data</a:t>
            </a:r>
          </a:p>
          <a:p>
            <a:pPr lvl="0">
              <a:buFontTx/>
              <a:buChar char="-"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In practice, this may be </a:t>
            </a: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very difficult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983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Data driven approaches can be applied, but may only be feasible with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a large amount of pre-intervention training data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We use information criteria for model selection 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See also: cross-validation</a:t>
            </a:r>
          </a:p>
          <a:p>
            <a:pPr marL="0" lvl="0" indent="0"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In addition, different forecasting models come with their own assumptions, </a:t>
            </a: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- E.g.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constant trend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time-invariant relationships</a:t>
            </a: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Poor forecasts = Poor estimates (and uncertainty) of causal effects</a:t>
            </a:r>
          </a:p>
        </p:txBody>
      </p:sp>
    </p:spTree>
    <p:extLst>
      <p:ext uri="{BB962C8B-B14F-4D97-AF65-F5344CB8AC3E}">
        <p14:creationId xmlns:p14="http://schemas.microsoft.com/office/powerpoint/2010/main" val="272811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When comparing to the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pre-post design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;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We relax the no-trend assumption: we model any trend / serial dependence</a:t>
            </a: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No-confounding assumption:</a:t>
            </a: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- We still assume that any changes can be attributed to the intervention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And not, e.g., something else that happened around the same time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To tackle that we need control units + other assumptions</a:t>
            </a:r>
          </a:p>
          <a:p>
            <a:pPr marL="0" lvl="0" indent="0"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8672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472C835-4574-F8C0-15EB-0999DEA0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7" y="0"/>
            <a:ext cx="104501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999604-D0FC-9A5B-A95F-7CC388B3CE24}"/>
              </a:ext>
            </a:extLst>
          </p:cNvPr>
          <p:cNvSpPr/>
          <p:nvPr/>
        </p:nvSpPr>
        <p:spPr>
          <a:xfrm>
            <a:off x="3638550" y="4286250"/>
            <a:ext cx="3289300" cy="1958731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76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 (RDD)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Closely related technique, but used in many other contexts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E.g., instead of “Time” we may have “Income”; if above X, eligible for social welfare.</a:t>
                </a:r>
              </a:p>
              <a:p>
                <a:pPr marL="0" lvl="0" indent="0"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In a RDD analysis you fit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400" b="1" i="1" dirty="0">
                    <a:solidFill>
                      <a:srgbClr val="404040"/>
                    </a:solidFill>
                    <a:latin typeface="Fira Sans" pitchFamily="34"/>
                  </a:rPr>
                  <a:t>piecewise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 growth-curve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type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model such as</a:t>
                </a:r>
              </a:p>
              <a:p>
                <a:pPr marL="0" lvl="0" indent="0"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In this model the effect of the intervention is parameterized by the change in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level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and the change in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trend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after the intervention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Hypothesis tests on these parameters are used as hypothesis tests about the presence / absence of a causal effect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928" t="-1828" r="-1159" b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/>
              <p:nvPr/>
            </p:nvSpPr>
            <p:spPr>
              <a:xfrm>
                <a:off x="2489829" y="4159248"/>
                <a:ext cx="6669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29" y="4159248"/>
                <a:ext cx="6669133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1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C8DAF2-8FF8-940E-0292-EC6374AE8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" y="2412170"/>
            <a:ext cx="7949967" cy="4137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 in Practice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AAA08-0B14-A1B9-FD53-FCE2D45C5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1" y="1690688"/>
            <a:ext cx="9024721" cy="6326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C1EDA8-CBB1-BC87-DD06-3887CC92B004}"/>
              </a:ext>
            </a:extLst>
          </p:cNvPr>
          <p:cNvSpPr/>
          <p:nvPr/>
        </p:nvSpPr>
        <p:spPr>
          <a:xfrm>
            <a:off x="1026330" y="4106985"/>
            <a:ext cx="6353670" cy="1099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52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D199E1DF-4597-97BD-D2E8-DDA8D580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56" y="764429"/>
            <a:ext cx="8272608" cy="55150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A1A47-EEEA-B7B3-53ED-776BA2367F45}"/>
                  </a:ext>
                </a:extLst>
              </p:cNvPr>
              <p:cNvSpPr txBox="1"/>
              <p:nvPr/>
            </p:nvSpPr>
            <p:spPr>
              <a:xfrm rot="812144">
                <a:off x="4500682" y="1319127"/>
                <a:ext cx="1726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Pre-slope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A1A47-EEEA-B7B3-53ED-776BA236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2144">
                <a:off x="4500682" y="1319127"/>
                <a:ext cx="1726163" cy="369332"/>
              </a:xfrm>
              <a:prstGeom prst="rect">
                <a:avLst/>
              </a:prstGeom>
              <a:blipFill>
                <a:blip r:embed="rId3"/>
                <a:stretch>
                  <a:fillRect l="-4138" t="-55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B89F8-65C3-6A59-6292-2A904731C8E8}"/>
                  </a:ext>
                </a:extLst>
              </p:cNvPr>
              <p:cNvSpPr txBox="1"/>
              <p:nvPr/>
            </p:nvSpPr>
            <p:spPr>
              <a:xfrm rot="1451993">
                <a:off x="7569860" y="3164055"/>
                <a:ext cx="207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Post-slope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1B89F8-65C3-6A59-6292-2A904731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1993">
                <a:off x="7569860" y="3164055"/>
                <a:ext cx="2073744" cy="369332"/>
              </a:xfrm>
              <a:prstGeom prst="rect">
                <a:avLst/>
              </a:prstGeom>
              <a:blipFill>
                <a:blip r:embed="rId4"/>
                <a:stretch>
                  <a:fillRect l="-4167" t="-3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9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E616-F82E-8ACB-A61A-F6B2B32F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Idea: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Directly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whatever changes you think happen to the target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Instead of making forecasts/predictions of the counterfactual directly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direct. Inference about CE based on significance tests on “change” parameters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extensions and theory to deal with, e.g., “sharp” vs “fuzzy” designs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Strongly rely on correct model specification and interpretability; specify </a:t>
            </a:r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intervention has an effect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1B0919-DD1B-0264-0C93-F6529B844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Regression Discontinuity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08095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Lunch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386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 story so far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proposition 99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data has a number of pre- and post- intervention observations (i.e. time points)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So far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computed averages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and estimated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1217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3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8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Instead of taking averages, use pre-intervention data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to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forecast/predict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Once we have predictions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, we compare those to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the observed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I.e. we use pre-intervention data to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impute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missing counterfactual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This means we can in principle estimate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8"/>
                <a:ext cx="10515600" cy="4667243"/>
              </a:xfrm>
              <a:blipFill>
                <a:blip r:embed="rId2"/>
                <a:stretch>
                  <a:fillRect l="-928" t="-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0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312964"/>
                  </p:ext>
                </p:extLst>
              </p:nvPr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312964"/>
                  </p:ext>
                </p:extLst>
              </p:nvPr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00" r="-401905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00" r="-300000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00" r="-201429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00" r="-100474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00" r="-952" b="-8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8644" r="-401905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8644" r="-300000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8644" r="-201429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8644" r="-100474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8644" r="-952" b="-10338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4848" r="-401905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4848" r="-300000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4848" r="-201429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4848" r="-100474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4848" r="-952" b="-8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4848" r="-401905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4848" r="-300000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4848" r="-201429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4848" r="-100474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4848" r="-952" b="-7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4848" r="-401905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4848" r="-300000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4848" r="-201429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4848" r="-100474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4848" r="-952" b="-6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6119" r="-401905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6119" r="-300000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6119" r="-201429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6119" r="-100474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6119" r="-952" b="-5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6522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6522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6522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6522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6522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6522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6522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6522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6522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6522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4286" r="-401905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4286" r="-300000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4286" r="-201429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4286" r="-100474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4286" r="-952" b="-1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1515" r="-401905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1515" r="-300000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1515" r="-201429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1515" r="-100474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1515" r="-952" b="-1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3623" r="-40190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3623" r="-3000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3623" r="-20142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3623" r="-100474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3623" r="-952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02301" y="3754810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66802"/>
            <a:ext cx="1283854" cy="198800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00436" y="2681203"/>
            <a:ext cx="2124364" cy="79603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8B55ECC7-E492-D556-0C87-B0E5A0AD869E}"/>
              </a:ext>
            </a:extLst>
          </p:cNvPr>
          <p:cNvSpPr txBox="1">
            <a:spLocks/>
          </p:cNvSpPr>
          <p:nvPr/>
        </p:nvSpPr>
        <p:spPr>
          <a:xfrm>
            <a:off x="80821" y="-707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80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00" r="-401905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00" r="-300000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00" r="-201429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00" r="-100474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00" r="-952" b="-8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8644" r="-401905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8644" r="-300000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8644" r="-201429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8644" r="-100474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8644" r="-952" b="-10338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4848" r="-401905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4848" r="-300000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4848" r="-201429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4848" r="-100474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4848" r="-952" b="-8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4848" r="-401905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4848" r="-300000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4848" r="-201429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4848" r="-100474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4848" r="-952" b="-7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4848" r="-401905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4848" r="-300000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4848" r="-201429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4848" r="-100474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4848" r="-952" b="-6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6119" r="-401905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6119" r="-300000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6119" r="-201429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6119" r="-100474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6119" r="-952" b="-5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6522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6522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6522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6522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6522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6522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6522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6522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6522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6522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4286" r="-401905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4286" r="-300000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4286" r="-201429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4286" r="-100474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4286" r="-952" b="-1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1515" r="-401905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1515" r="-300000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1515" r="-201429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1515" r="-100474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1515" r="-952" b="-1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3623" r="-40190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3623" r="-3000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3623" r="-20142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3623" r="-100474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3623" r="-952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02301" y="3754810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66802"/>
            <a:ext cx="1283854" cy="198800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00436" y="2681203"/>
            <a:ext cx="2124364" cy="79603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55ECC7-E492-D556-0C87-B0E5A0AD869E}"/>
              </a:ext>
            </a:extLst>
          </p:cNvPr>
          <p:cNvSpPr txBox="1">
            <a:spLocks/>
          </p:cNvSpPr>
          <p:nvPr/>
        </p:nvSpPr>
        <p:spPr>
          <a:xfrm>
            <a:off x="80821" y="-707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72886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454845"/>
                  </p:ext>
                </p:extLst>
              </p:nvPr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454845"/>
                  </p:ext>
                </p:extLst>
              </p:nvPr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00" r="-401905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00" r="-300000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00" r="-201429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00" r="-100474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00" r="-952" b="-8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8644" r="-401905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8644" r="-300000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8644" r="-201429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8644" r="-100474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8644" r="-952" b="-10338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4848" r="-401905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4848" r="-300000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4848" r="-201429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4848" r="-100474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4848" r="-952" b="-8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4848" r="-401905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4848" r="-300000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4848" r="-201429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4848" r="-100474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4848" r="-952" b="-7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4848" r="-401905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4848" r="-300000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4848" r="-201429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4848" r="-100474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4848" r="-952" b="-6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6119" r="-401905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6119" r="-300000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6119" r="-201429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6119" r="-100474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6119" r="-952" b="-5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6522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6522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6522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6522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6522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6522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6522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6522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6522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6522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4286" r="-401905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4286" r="-300000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4286" r="-201429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4286" r="-100474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4286" r="-952" b="-1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1515" r="-401905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1515" r="-300000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1515" r="-201429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1515" r="-100474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1515" r="-952" b="-1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3623" r="-40190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3623" r="-3000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3623" r="-20142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3623" r="-100474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3623" r="-952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02301" y="3754810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66802"/>
            <a:ext cx="1283854" cy="198800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00436" y="2681203"/>
            <a:ext cx="2124364" cy="79603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8B55ECC7-E492-D556-0C87-B0E5A0AD869E}"/>
              </a:ext>
            </a:extLst>
          </p:cNvPr>
          <p:cNvSpPr txBox="1">
            <a:spLocks/>
          </p:cNvSpPr>
          <p:nvPr/>
        </p:nvSpPr>
        <p:spPr>
          <a:xfrm>
            <a:off x="80821" y="-707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Point forecasts allow us to compute point estimates of our causal effect</a:t>
                </a:r>
              </a:p>
              <a:p>
                <a:pPr marL="0" lvl="0" indent="0"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6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can quantify our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uncertainty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 causal effect based on our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uncertainty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around our (model-based) forecasts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3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Microsoft Office PowerPoint</Application>
  <PresentationFormat>Widescreen</PresentationFormat>
  <Paragraphs>355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Fira Sans</vt:lpstr>
      <vt:lpstr>Cambria Math</vt:lpstr>
      <vt:lpstr>Calibri Light</vt:lpstr>
      <vt:lpstr>Arial</vt:lpstr>
      <vt:lpstr>Office Theme</vt:lpstr>
      <vt:lpstr>Interrupted Time Series  &amp; Regression Discontinuity </vt:lpstr>
      <vt:lpstr>PowerPoint Presentation</vt:lpstr>
      <vt:lpstr>The story so far</vt:lpstr>
      <vt:lpstr>Interrupted Time Series</vt:lpstr>
      <vt:lpstr>PowerPoint Presentation</vt:lpstr>
      <vt:lpstr>PowerPoint Presentation</vt:lpstr>
      <vt:lpstr>PowerPoint Presentation</vt:lpstr>
      <vt:lpstr>PowerPoint Presentation</vt:lpstr>
      <vt:lpstr>Interrupted Time Series</vt:lpstr>
      <vt:lpstr>Building a forecasting model</vt:lpstr>
      <vt:lpstr>Building a forecasting model</vt:lpstr>
      <vt:lpstr>Forecasting with growth curves</vt:lpstr>
      <vt:lpstr>PowerPoint Presentation</vt:lpstr>
      <vt:lpstr>Building a forecasting model</vt:lpstr>
      <vt:lpstr>Fitting time-series models fpp3</vt:lpstr>
      <vt:lpstr>PowerPoint Presentation</vt:lpstr>
      <vt:lpstr>Key Assumptions</vt:lpstr>
      <vt:lpstr>Key Assumptions</vt:lpstr>
      <vt:lpstr>Key Assumptions</vt:lpstr>
      <vt:lpstr>Regression Discontinuity (RDD)</vt:lpstr>
      <vt:lpstr>Regression Discontinuity in Practice</vt:lpstr>
      <vt:lpstr>PowerPoint Presentation</vt:lpstr>
      <vt:lpstr>Regression Discontinuity</vt:lpstr>
      <vt:lpstr>Practical</vt:lpstr>
      <vt:lpstr>Lunch</vt:lpstr>
      <vt:lpstr>Default light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69</cp:revision>
  <dcterms:created xsi:type="dcterms:W3CDTF">2020-09-17T14:27:00Z</dcterms:created>
  <dcterms:modified xsi:type="dcterms:W3CDTF">2025-06-20T06:04:49Z</dcterms:modified>
</cp:coreProperties>
</file>