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03BA8D-6F5F-46B4-AA2D-2E1A5A9309CD}">
          <p14:sldIdLst>
            <p14:sldId id="256"/>
            <p14:sldId id="26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4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Untitled Section" id="{2363361A-C856-46BA-957A-4E3F0F6D49D6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93" autoAdjust="0"/>
  </p:normalViewPr>
  <p:slideViewPr>
    <p:cSldViewPr snapToGrid="0">
      <p:cViewPr varScale="1">
        <p:scale>
          <a:sx n="94" d="100"/>
          <a:sy n="94" d="100"/>
        </p:scale>
        <p:origin x="11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3A5EF-0696-40C8-A9A8-F36DF99CD7A1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3363C-98F8-41C4-ADB8-29A3C82B2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9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https://pub.towardsai.net/convolutional-neural-networks-cnns-tutorial-with-python-417c29f0403f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3363C-98F8-41C4-ADB8-29A3C82B26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3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https://d2l.ai/chapter_convolutional-neural-networks/why-conv.html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3363C-98F8-41C4-ADB8-29A3C82B26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18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https://d2l.ai/chapter_convolutional-neural-networks/pooling.html 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is to say, using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2×22×2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maximum pooling layer, we can still detect if the pattern recognized by the convolutional layer moves no more than one element in height or width.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3363C-98F8-41C4-ADB8-29A3C82B26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80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a similar structure to that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uses more convolutional layers and a larger parameter space to fit the large-scale ImageNet dataset.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been surpassed by much more effective architectures but it is a key step from shallow to deep networks that are used nowadays.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it seems that there are only a few more lines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AlexNet’s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implementation than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it took the academic community many years to embrace this conceptual change and take advantage of its excellent experimental results. This was also due to the lack of efficient computational tools.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Dropout,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preprocessing were the other key steps in achieving excellent performance in computer vision tasks.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3363C-98F8-41C4-ADB8-29A3C82B26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18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VGG-11 constructs a network using reusable convolutional blocks. Different VGG models can be defined by the differences in the number of convolutional layers and output channels in each block.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use of blocks leads to very compact representations of the network definition. It allows for efficient design of complex networks.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their VGG paper,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Simonyan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Ziserman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experimented with various architectures. In particular, they found that several layers of deep and narrow convolutions (i.e.,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3×33×3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were more effective than fewer layers of wider convolutions.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3363C-98F8-41C4-ADB8-29A3C82B26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79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 model training, batch normalization continuously adjusts the intermediate output of the neural network by utilizing the mean and standard deviation of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minibatch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 that the values of the intermediate output in each layer throughout the neural network are more stable.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batch normalization methods for fully-connected layers and convolutional layers are slightly different.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 a dropout layer, batch normalization layers have different computation results in training mode and prediction mode.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 normalization has many beneficial side effects, primarily that of regularization. On the other hand, the original motivation of reducing internal covariate shift seems not to be a valid explanation.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3363C-98F8-41C4-ADB8-29A3C82B26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12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function classes are desirable. Learning an additional layer in deep neural networks as an identity function (though this is an extreme case) should be made easy.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residual mapping can learn the identity function more easily, such as pushing parameters in the weight layer to zero.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train an effective deep neural network by having residual blocks. Inputs can forward propagate faster through the residual connections across layers.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had a major influence on the design of subsequent deep neural networks, both for convolutional and sequential nature.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3363C-98F8-41C4-ADB8-29A3C82B266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6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1647-0B5F-4417-ABA7-63C056FD3A7E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1875-1EA5-4AD3-B064-1AA907A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4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1647-0B5F-4417-ABA7-63C056FD3A7E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1875-1EA5-4AD3-B064-1AA907A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2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1647-0B5F-4417-ABA7-63C056FD3A7E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1875-1EA5-4AD3-B064-1AA907A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7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1647-0B5F-4417-ABA7-63C056FD3A7E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1875-1EA5-4AD3-B064-1AA907A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3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1647-0B5F-4417-ABA7-63C056FD3A7E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1875-1EA5-4AD3-B064-1AA907A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9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1647-0B5F-4417-ABA7-63C056FD3A7E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1875-1EA5-4AD3-B064-1AA907A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0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1647-0B5F-4417-ABA7-63C056FD3A7E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1875-1EA5-4AD3-B064-1AA907A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1647-0B5F-4417-ABA7-63C056FD3A7E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1875-1EA5-4AD3-B064-1AA907A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1647-0B5F-4417-ABA7-63C056FD3A7E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1875-1EA5-4AD3-B064-1AA907A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7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1647-0B5F-4417-ABA7-63C056FD3A7E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1875-1EA5-4AD3-B064-1AA907A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1647-0B5F-4417-ABA7-63C056FD3A7E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1875-1EA5-4AD3-B064-1AA907A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8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71647-0B5F-4417-ABA7-63C056FD3A7E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31875-1EA5-4AD3-B064-1AA907A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1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Convolutional layers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83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the spatial resolution of our hidden representations, aggregating information so that the higher up we go in the network, the larger the receptive </a:t>
            </a:r>
            <a:r>
              <a:rPr lang="en-US" dirty="0" smtClean="0"/>
              <a:t>field.</a:t>
            </a:r>
          </a:p>
          <a:p>
            <a:endParaRPr lang="en-US" dirty="0"/>
          </a:p>
          <a:p>
            <a:r>
              <a:rPr lang="en-US" dirty="0" smtClean="0"/>
              <a:t>Example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921" y="365125"/>
            <a:ext cx="29146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84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 and stride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503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4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9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LeNet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3796665"/>
            <a:ext cx="10515600" cy="245173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a convolutional encoder consisting of two convolutional layers; and (ii) a dense block consisting of three fully-connected </a:t>
            </a:r>
            <a:r>
              <a:rPr lang="en-US" dirty="0" smtClean="0"/>
              <a:t>layers</a:t>
            </a:r>
          </a:p>
          <a:p>
            <a:endParaRPr lang="en-US" dirty="0"/>
          </a:p>
          <a:p>
            <a:r>
              <a:rPr lang="en-US" altLang="en-US" dirty="0">
                <a:latin typeface="Roboto"/>
              </a:rPr>
              <a:t>Each convolutional layer uses a </a:t>
            </a:r>
            <a:r>
              <a:rPr lang="en-US" altLang="en-US" dirty="0" smtClean="0">
                <a:latin typeface="Roboto"/>
              </a:rPr>
              <a:t>5×5</a:t>
            </a:r>
            <a:r>
              <a:rPr lang="en-US" altLang="en-US" dirty="0">
                <a:latin typeface="Roboto"/>
              </a:rPr>
              <a:t> kernel and a sigmoid activation function. These layers map spatially arranged inputs to a number of two-dimensional feature maps, typically increasing the number of channels. The first convolutional layer has 6 output channels, while the second has 16. Each </a:t>
            </a:r>
            <a:r>
              <a:rPr lang="en-US" altLang="en-US" dirty="0" smtClean="0">
                <a:latin typeface="Roboto"/>
              </a:rPr>
              <a:t>2×2</a:t>
            </a:r>
            <a:r>
              <a:rPr lang="en-US" altLang="en-US" dirty="0">
                <a:latin typeface="Roboto"/>
              </a:rPr>
              <a:t> pooling operation (stride 2) reduces dimensionality by a factor of </a:t>
            </a:r>
            <a:r>
              <a:rPr lang="en-US" altLang="en-US" dirty="0" smtClean="0">
                <a:latin typeface="Roboto"/>
              </a:rPr>
              <a:t>4</a:t>
            </a:r>
            <a:r>
              <a:rPr lang="en-US" altLang="en-US" dirty="0">
                <a:latin typeface="Roboto"/>
              </a:rPr>
              <a:t> via spatial </a:t>
            </a:r>
            <a:r>
              <a:rPr lang="en-US" altLang="en-US" dirty="0" err="1">
                <a:latin typeface="Roboto"/>
              </a:rPr>
              <a:t>downsampling</a:t>
            </a:r>
            <a:r>
              <a:rPr lang="en-US" altLang="en-US" dirty="0">
                <a:latin typeface="Roboto"/>
              </a:rPr>
              <a:t>.</a:t>
            </a:r>
            <a:r>
              <a:rPr lang="en-US" altLang="en-US" sz="1400" dirty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030" y="1156652"/>
            <a:ext cx="9098918" cy="240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5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AlexNet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970" y="1690688"/>
            <a:ext cx="4229100" cy="2838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692" y="814546"/>
            <a:ext cx="3221308" cy="4816475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Code example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66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example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595" y="2081588"/>
            <a:ext cx="4429125" cy="383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43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Inception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61" y="2269172"/>
            <a:ext cx="7654581" cy="23942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474" y="894556"/>
            <a:ext cx="17716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50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norm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924" y="5777706"/>
            <a:ext cx="1962150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2687" y="1865153"/>
            <a:ext cx="7286625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7485" y="3219290"/>
            <a:ext cx="714375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3205" y="4489939"/>
            <a:ext cx="3749675" cy="128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2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28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035" y="199549"/>
            <a:ext cx="4591050" cy="3600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781551" y="775812"/>
            <a:ext cx="2933700" cy="898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54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Augmentation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5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invariance and 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85492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Pigs usually do not fly and planes usually do not swim. Nonetheless, we should still recognize a pig were one to appear at the top of the </a:t>
            </a:r>
            <a:r>
              <a:rPr lang="en-US" dirty="0" smtClean="0"/>
              <a:t>image</a:t>
            </a:r>
          </a:p>
          <a:p>
            <a:endParaRPr lang="en-US" dirty="0"/>
          </a:p>
          <a:p>
            <a:r>
              <a:rPr lang="en-US" dirty="0"/>
              <a:t>In the earliest layers, our network should respond similarly to the same patch, regardless of where it appears in the image. This principle is called </a:t>
            </a:r>
            <a:r>
              <a:rPr lang="en-US" i="1" dirty="0"/>
              <a:t>translation invariance</a:t>
            </a:r>
            <a:r>
              <a:rPr lang="en-US" dirty="0"/>
              <a:t>.</a:t>
            </a:r>
          </a:p>
          <a:p>
            <a:r>
              <a:rPr lang="en-US" dirty="0"/>
              <a:t>The earliest layers of the network should focus on local regions, without regard for the contents of the image in distant regions. This is the </a:t>
            </a:r>
            <a:r>
              <a:rPr lang="en-US" i="1" dirty="0"/>
              <a:t>locality</a:t>
            </a:r>
            <a:r>
              <a:rPr lang="en-US" dirty="0"/>
              <a:t> principle. Eventually, these local representations can be aggregated to make predictions at the whole image level.</a:t>
            </a:r>
          </a:p>
          <a:p>
            <a:endParaRPr lang="en-US" dirty="0"/>
          </a:p>
        </p:txBody>
      </p:sp>
      <p:pic>
        <p:nvPicPr>
          <p:cNvPr id="1026" name="Picture 2" descr="Neural Networks Intuitions: 8. Translation Invariance in Object Detectors |  by Raghul Asokan | Towards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485" y="2370522"/>
            <a:ext cx="5379670" cy="288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29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737" y="2039082"/>
            <a:ext cx="6877050" cy="2305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949" y="4803347"/>
            <a:ext cx="72866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44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kernel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code training CNN</a:t>
            </a:r>
          </a:p>
          <a:p>
            <a:endParaRPr lang="en-US" dirty="0" smtClean="0"/>
          </a:p>
          <a:p>
            <a:r>
              <a:rPr lang="en-US" dirty="0" smtClean="0"/>
              <a:t>Feature map</a:t>
            </a:r>
            <a:endParaRPr lang="en-US" dirty="0"/>
          </a:p>
          <a:p>
            <a:r>
              <a:rPr lang="en-US" dirty="0" smtClean="0"/>
              <a:t>Receptive field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12" y="2771775"/>
            <a:ext cx="34575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4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73615" cy="4351338"/>
          </a:xfrm>
        </p:spPr>
        <p:txBody>
          <a:bodyPr/>
          <a:lstStyle/>
          <a:p>
            <a:r>
              <a:rPr lang="en-US" dirty="0"/>
              <a:t> lose pixels on the perimeter of our image</a:t>
            </a:r>
            <a:endParaRPr lang="en-US" dirty="0" smtClean="0"/>
          </a:p>
          <a:p>
            <a:r>
              <a:rPr lang="en-US" dirty="0" smtClean="0"/>
              <a:t>Output shape: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0" y="334961"/>
            <a:ext cx="4610100" cy="1962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542" y="3334544"/>
            <a:ext cx="72771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97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shape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291" y="522410"/>
            <a:ext cx="4057650" cy="1962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227" y="2911719"/>
            <a:ext cx="7277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2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input/output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TODO: keep output shape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725" y="2141660"/>
            <a:ext cx="55340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24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1x1 convolutional layer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5" y="2605087"/>
            <a:ext cx="4400550" cy="1647825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28346" y="4644091"/>
            <a:ext cx="9695090" cy="104644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The 1×1 convolutional layer is equivalent to the fully-connected layer, when applied on a per pixel basis.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The 1×1 convolutional layer is typically used to adjust the number of channels between network layers and to control model complexity.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86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847</Words>
  <Application>Microsoft Office PowerPoint</Application>
  <PresentationFormat>Widescreen</PresentationFormat>
  <Paragraphs>84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Roboto</vt:lpstr>
      <vt:lpstr>Office Theme</vt:lpstr>
      <vt:lpstr>Convolutional layers</vt:lpstr>
      <vt:lpstr>Convolutional</vt:lpstr>
      <vt:lpstr>Translation invariance and locality</vt:lpstr>
      <vt:lpstr>Convolution</vt:lpstr>
      <vt:lpstr>Learning kernel</vt:lpstr>
      <vt:lpstr>Padding</vt:lpstr>
      <vt:lpstr>Stride</vt:lpstr>
      <vt:lpstr>Multi input/output channels</vt:lpstr>
      <vt:lpstr>1x1 convolutional layer</vt:lpstr>
      <vt:lpstr>Pooling</vt:lpstr>
      <vt:lpstr>Pooling</vt:lpstr>
      <vt:lpstr>Padding and stride</vt:lpstr>
      <vt:lpstr>Multi channels</vt:lpstr>
      <vt:lpstr>Architecture</vt:lpstr>
      <vt:lpstr>LeNet</vt:lpstr>
      <vt:lpstr>AlexNet</vt:lpstr>
      <vt:lpstr>VGG</vt:lpstr>
      <vt:lpstr>Inception blocks</vt:lpstr>
      <vt:lpstr>Batch norm layer</vt:lpstr>
      <vt:lpstr>ResNet</vt:lpstr>
      <vt:lpstr>Augmentation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layers</dc:title>
  <dc:creator>Lê Khoa</dc:creator>
  <cp:lastModifiedBy>Lê Khoa</cp:lastModifiedBy>
  <cp:revision>17</cp:revision>
  <dcterms:created xsi:type="dcterms:W3CDTF">2022-02-14T19:43:41Z</dcterms:created>
  <dcterms:modified xsi:type="dcterms:W3CDTF">2022-02-21T22:14:27Z</dcterms:modified>
</cp:coreProperties>
</file>