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3BA8D-6F5F-46B4-AA2D-2E1A5A9309CD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93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A5EF-0696-40C8-A9A8-F36DF99CD7A1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363C-98F8-41C4-ADB8-29A3C82B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https://pub.towardsai.net/convolutional-neural-networks-cnns-tutorial-with-python-417c29f0403f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https://d2l.ai/chapter_convolutional-neural-networks/why-conv.html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https://d2l.ai/chapter_convolutional-neural-networks/pooling.html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using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maximum pooling layer, we can still detect if the pattern recognized by the convolutional layer moves no more than one element in height or width.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similar structure to that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uses more convolutional layers and a larger parameter space to fit the large-scale ImageNet dataset.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surpassed by much more effective architectures but it is a key step from shallow to deep networks that are used nowadays.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it seems that there are only a few more lines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than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took the academic community many years to embrace this conceptual change and take advantage of its excellent experimental results. This was also due to the lack of efficient computational tools.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preprocessing were the other key steps in achieving excellent performance in computer vision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VGG-11 constructs a network using reusable convolutional blocks. Different VGG models can be defined by the differences in the number of convolutional layers and output channels in each block.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blocks leads to very compact representations of the network definition. It allows for efficient design of complex networks.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VGG paper,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Ziserman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experimented with various architectures. In particular, they found that several layers of deep and narrow convolutions (i.e.,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3×33×3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were more effective than fewer layers of wider convolutions.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training, batch normalization continuously adjusts the intermediate output of the neural network by utilizing the mean and standard deviation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values of the intermediate output in each layer throughout the neural network are more stable.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batch normalization methods for fully-connected layers and convolutional layers are slightly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dropout layer, batch normalization layers have different computation results in training mode and prediction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 has many beneficial side effects, primarily that of regularization. On the other hand, the original motivation of reducing internal covariate shift seems not to be a valid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function classes are desirable. Learning an additional layer in deep neural networks as an identity function (though this is an extreme case) should be made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 mapping can learn the identity function more easily, such as pushing parameters in the weight layer to zero.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train an effective deep neural network by having residual blocks. Inputs can forward propagate faster through the residual connections across layers.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a major influence on the design of subsequent deep neural networks, both for convolutional and sequential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647-0B5F-4417-ABA7-63C056FD3A7E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spatial resolution of our hidden representations, aggregating information so that the higher up we go in the network, the larger the receptive </a:t>
            </a:r>
            <a:r>
              <a:rPr lang="en-US" dirty="0" smtClean="0"/>
              <a:t>field.</a:t>
            </a:r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21" y="365125"/>
            <a:ext cx="2914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96665"/>
            <a:ext cx="10515600" cy="24517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convolutional encoder consisting of two convolutional layers; and (ii) a dense block consisting of three fully-connected </a:t>
            </a:r>
            <a:r>
              <a:rPr lang="en-US" dirty="0" smtClean="0"/>
              <a:t>layers</a:t>
            </a:r>
          </a:p>
          <a:p>
            <a:endParaRPr lang="en-US" dirty="0"/>
          </a:p>
          <a:p>
            <a:r>
              <a:rPr lang="en-US" altLang="en-US" dirty="0">
                <a:latin typeface="Roboto"/>
              </a:rPr>
              <a:t>Each convolutional layer uses a </a:t>
            </a:r>
            <a:r>
              <a:rPr lang="en-US" altLang="en-US" dirty="0" smtClean="0">
                <a:latin typeface="Roboto"/>
              </a:rPr>
              <a:t>5×5</a:t>
            </a:r>
            <a:r>
              <a:rPr lang="en-US" altLang="en-US" dirty="0">
                <a:latin typeface="Roboto"/>
              </a:rPr>
              <a:t> kernel and a sigmoid activation function. These layers map spatially arranged inputs to a number of two-dimensional feature maps, typically increasing the number of channels. The first convolutional layer has 6 output channels, while the second has 16. Each </a:t>
            </a:r>
            <a:r>
              <a:rPr lang="en-US" altLang="en-US" dirty="0" smtClean="0">
                <a:latin typeface="Roboto"/>
              </a:rPr>
              <a:t>2×2</a:t>
            </a:r>
            <a:r>
              <a:rPr lang="en-US" altLang="en-US" dirty="0">
                <a:latin typeface="Roboto"/>
              </a:rPr>
              <a:t> pooling operation (stride 2) reduces dimensionality by a factor of </a:t>
            </a:r>
            <a:r>
              <a:rPr lang="en-US" altLang="en-US" dirty="0" smtClean="0">
                <a:latin typeface="Roboto"/>
              </a:rPr>
              <a:t>4</a:t>
            </a:r>
            <a:r>
              <a:rPr lang="en-US" altLang="en-US" dirty="0">
                <a:latin typeface="Roboto"/>
              </a:rPr>
              <a:t> via spatial </a:t>
            </a:r>
            <a:r>
              <a:rPr lang="en-US" altLang="en-US" dirty="0" err="1">
                <a:latin typeface="Roboto"/>
              </a:rPr>
              <a:t>downsampling</a:t>
            </a:r>
            <a:r>
              <a:rPr lang="en-US" altLang="en-US" dirty="0">
                <a:latin typeface="Roboto"/>
              </a:rPr>
              <a:t>.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30" y="1156652"/>
            <a:ext cx="9098918" cy="24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70" y="1690688"/>
            <a:ext cx="42291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92" y="814546"/>
            <a:ext cx="3221308" cy="48164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95" y="2081588"/>
            <a:ext cx="4429125" cy="3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1" y="2269172"/>
            <a:ext cx="7654581" cy="239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4" y="894556"/>
            <a:ext cx="1771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5777706"/>
            <a:ext cx="19621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1865153"/>
            <a:ext cx="72866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219290"/>
            <a:ext cx="71437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205" y="4489939"/>
            <a:ext cx="3749675" cy="12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35" y="199549"/>
            <a:ext cx="459105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81551" y="775812"/>
            <a:ext cx="2933700" cy="89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Augmentation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Data_augmentation</a:t>
            </a:r>
            <a:r>
              <a:rPr lang="fr-FR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3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Flip, </a:t>
            </a:r>
            <a:r>
              <a:rPr lang="fr-FR" dirty="0" err="1" smtClean="0"/>
              <a:t>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Fine </a:t>
            </a:r>
            <a:r>
              <a:rPr lang="fr-FR" dirty="0" err="1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Transposed</a:t>
            </a:r>
            <a:r>
              <a:rPr lang="fr-FR" dirty="0" smtClean="0"/>
              <a:t> convolution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2157412"/>
            <a:ext cx="5648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Padding</a:t>
            </a:r>
            <a:r>
              <a:rPr lang="fr-FR" dirty="0" smtClean="0"/>
              <a:t> </a:t>
            </a:r>
            <a:r>
              <a:rPr lang="fr-FR" dirty="0" err="1" smtClean="0"/>
              <a:t>strides</a:t>
            </a:r>
            <a:r>
              <a:rPr lang="fr-FR" dirty="0" smtClean="0"/>
              <a:t> and multiple </a:t>
            </a:r>
            <a:r>
              <a:rPr lang="fr-FR" dirty="0" err="1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1896269"/>
            <a:ext cx="6400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5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Dog cat classification + fine </a:t>
            </a:r>
            <a:r>
              <a:rPr lang="fr-FR" dirty="0" err="1" smtClean="0"/>
              <a:t>tuning</a:t>
            </a:r>
            <a:r>
              <a:rPr lang="fr-FR" dirty="0" smtClean="0"/>
              <a:t> + augmentation</a:t>
            </a:r>
          </a:p>
          <a:p>
            <a:r>
              <a:rPr lang="fr-FR" dirty="0" smtClean="0"/>
              <a:t>Flower classification</a:t>
            </a:r>
          </a:p>
          <a:p>
            <a:r>
              <a:rPr lang="fr-FR" dirty="0" smtClean="0"/>
              <a:t>CIFAR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invariance and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549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Pigs usually do not fly and planes usually do not swim. Nonetheless, we should still recognize a pig were one to appear at the top of the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en-US" dirty="0"/>
              <a:t>In the earliest layers, our network should respond similarly to the same patch, regardless of where it appears in the image. This principle is called </a:t>
            </a:r>
            <a:r>
              <a:rPr lang="en-US" i="1" dirty="0"/>
              <a:t>translation invariance</a:t>
            </a:r>
            <a:r>
              <a:rPr lang="en-US" dirty="0"/>
              <a:t>.</a:t>
            </a:r>
          </a:p>
          <a:p>
            <a:r>
              <a:rPr lang="en-US" dirty="0"/>
              <a:t>The earliest layers of the network should focus on local regions, without regard for the contents of the image in distant regions. This is the </a:t>
            </a:r>
            <a:r>
              <a:rPr lang="en-US" i="1" dirty="0"/>
              <a:t>locality</a:t>
            </a:r>
            <a:r>
              <a:rPr lang="en-US" dirty="0"/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pic>
        <p:nvPicPr>
          <p:cNvPr id="1026" name="Picture 2" descr="Neural Networks Intuitions: 8. Translation Invariance in Object Detectors |  by Raghul Asoka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5" y="2370522"/>
            <a:ext cx="5379670" cy="28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37" y="2039082"/>
            <a:ext cx="687705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49" y="4803347"/>
            <a:ext cx="7286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training CNN</a:t>
            </a:r>
          </a:p>
          <a:p>
            <a:endParaRPr lang="en-US" dirty="0" smtClean="0"/>
          </a:p>
          <a:p>
            <a:r>
              <a:rPr lang="en-US" dirty="0" smtClean="0"/>
              <a:t>Feature map</a:t>
            </a:r>
            <a:endParaRPr lang="en-US" dirty="0"/>
          </a:p>
          <a:p>
            <a:r>
              <a:rPr lang="en-US" dirty="0" smtClean="0"/>
              <a:t>Receptive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771775"/>
            <a:ext cx="3457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615" cy="4351338"/>
          </a:xfrm>
        </p:spPr>
        <p:txBody>
          <a:bodyPr/>
          <a:lstStyle/>
          <a:p>
            <a:r>
              <a:rPr lang="en-US" dirty="0"/>
              <a:t> lose pixels on the perimeter of our image</a:t>
            </a:r>
            <a:endParaRPr lang="en-US" dirty="0" smtClean="0"/>
          </a:p>
          <a:p>
            <a:r>
              <a:rPr lang="en-US" dirty="0" smtClean="0"/>
              <a:t>Output shape: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34961"/>
            <a:ext cx="461010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42" y="3334544"/>
            <a:ext cx="7277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291" y="522410"/>
            <a:ext cx="40576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27" y="2911719"/>
            <a:ext cx="727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input/output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keep output shape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25" y="2141660"/>
            <a:ext cx="5534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1x1 convolutional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605087"/>
            <a:ext cx="4400550" cy="16478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8346" y="4644091"/>
            <a:ext cx="9695090" cy="104644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equivalent to the fully-connected layer, when applied on a per pixel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typically used to adjust the number of channels between network layers and to control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885</Words>
  <Application>Microsoft Office PowerPoint</Application>
  <PresentationFormat>Widescreen</PresentationFormat>
  <Paragraphs>99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 Theme</vt:lpstr>
      <vt:lpstr>Convolutional layers</vt:lpstr>
      <vt:lpstr>Convolutional</vt:lpstr>
      <vt:lpstr>Translation invariance and locality</vt:lpstr>
      <vt:lpstr>Convolution</vt:lpstr>
      <vt:lpstr>Learning kernel</vt:lpstr>
      <vt:lpstr>Padding</vt:lpstr>
      <vt:lpstr>Stride</vt:lpstr>
      <vt:lpstr>Multi input/output channels</vt:lpstr>
      <vt:lpstr>1x1 convolutional layer</vt:lpstr>
      <vt:lpstr>Pooling</vt:lpstr>
      <vt:lpstr>Pooling</vt:lpstr>
      <vt:lpstr>Padding and stride</vt:lpstr>
      <vt:lpstr>Multi channels</vt:lpstr>
      <vt:lpstr>Architecture</vt:lpstr>
      <vt:lpstr>LeNet</vt:lpstr>
      <vt:lpstr>AlexNet</vt:lpstr>
      <vt:lpstr>VGG</vt:lpstr>
      <vt:lpstr>Inception blocks</vt:lpstr>
      <vt:lpstr>Batch norm layer</vt:lpstr>
      <vt:lpstr>ResNet</vt:lpstr>
      <vt:lpstr>Augmentation basics</vt:lpstr>
      <vt:lpstr>Normalization</vt:lpstr>
      <vt:lpstr>Flip, rotate</vt:lpstr>
      <vt:lpstr>Fine tuning</vt:lpstr>
      <vt:lpstr>Transposed convolution</vt:lpstr>
      <vt:lpstr>Operation</vt:lpstr>
      <vt:lpstr>Padding strides and multiple channels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layers</dc:title>
  <dc:creator>Lê Khoa</dc:creator>
  <cp:lastModifiedBy>Lê Khoa</cp:lastModifiedBy>
  <cp:revision>19</cp:revision>
  <dcterms:created xsi:type="dcterms:W3CDTF">2022-02-14T19:43:41Z</dcterms:created>
  <dcterms:modified xsi:type="dcterms:W3CDTF">2022-03-13T21:41:31Z</dcterms:modified>
</cp:coreProperties>
</file>