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61" r:id="rId4"/>
    <p:sldId id="279" r:id="rId5"/>
    <p:sldId id="264" r:id="rId6"/>
    <p:sldId id="278" r:id="rId7"/>
    <p:sldId id="275" r:id="rId8"/>
    <p:sldId id="281" r:id="rId9"/>
    <p:sldId id="282" r:id="rId10"/>
    <p:sldId id="283" r:id="rId11"/>
    <p:sldId id="284" r:id="rId12"/>
    <p:sldId id="285" r:id="rId13"/>
    <p:sldId id="265" r:id="rId14"/>
    <p:sldId id="267" r:id="rId15"/>
    <p:sldId id="276" r:id="rId16"/>
    <p:sldId id="268" r:id="rId17"/>
    <p:sldId id="266" r:id="rId18"/>
    <p:sldId id="262" r:id="rId19"/>
    <p:sldId id="258" r:id="rId20"/>
    <p:sldId id="259" r:id="rId21"/>
    <p:sldId id="269" r:id="rId22"/>
    <p:sldId id="286"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76D29-5D92-9844-E1AE-4558197CFD5D}" v="78" dt="2022-03-10T08:42:55.446"/>
    <p1510:client id="{996F7E6B-D87E-4145-B294-9FC2ADA59F47}" v="406" dt="2022-03-04T17:12:22.713"/>
    <p1510:client id="{C33A97A3-8242-8B5F-8D4C-0C21F38A0CF3}" v="693" dt="2022-03-14T16:57:01.455"/>
    <p1510:client id="{E7BCDEF5-3D2B-4F3D-2D76-BD84ECC79CFD}" v="65" dt="2022-03-14T15:06:56.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8FA40-06B0-45E8-83DC-A573175A8C5D}" type="datetimeFigureOut">
              <a:t>3/14/2022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933B0-7AD2-41ED-B8DF-757255C2B0BB}" type="slidenum">
              <a:t>‹#›</a:t>
            </a:fld>
            <a:endParaRPr lang="fr-FR"/>
          </a:p>
        </p:txBody>
      </p:sp>
    </p:spTree>
    <p:extLst>
      <p:ext uri="{BB962C8B-B14F-4D97-AF65-F5344CB8AC3E}">
        <p14:creationId xmlns:p14="http://schemas.microsoft.com/office/powerpoint/2010/main" val="32243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2l.ai/chapter_computer-vision/rcnn.html#fig-mask-r-cn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Sans-Serif"/>
              <a:buChar char="•"/>
            </a:pPr>
            <a:r>
              <a:rPr lang="fr-FR" dirty="0" err="1"/>
              <a:t>Compared</a:t>
            </a:r>
            <a:r>
              <a:rPr lang="fr-FR" dirty="0"/>
              <a:t> </a:t>
            </a:r>
            <a:r>
              <a:rPr lang="fr-FR" dirty="0" err="1"/>
              <a:t>with</a:t>
            </a:r>
            <a:r>
              <a:rPr lang="fr-FR" dirty="0"/>
              <a:t> the R-CNN, in the fast R-CNN the input of the CNN for </a:t>
            </a:r>
            <a:r>
              <a:rPr lang="fr-FR" dirty="0" err="1"/>
              <a:t>feature</a:t>
            </a:r>
            <a:r>
              <a:rPr lang="fr-FR" dirty="0"/>
              <a:t> extraction </a:t>
            </a:r>
            <a:r>
              <a:rPr lang="fr-FR" dirty="0" err="1"/>
              <a:t>is</a:t>
            </a:r>
            <a:r>
              <a:rPr lang="fr-FR" dirty="0"/>
              <a:t> the </a:t>
            </a:r>
            <a:r>
              <a:rPr lang="fr-FR" dirty="0" err="1"/>
              <a:t>entire</a:t>
            </a:r>
            <a:r>
              <a:rPr lang="fr-FR" dirty="0"/>
              <a:t> image, </a:t>
            </a:r>
            <a:r>
              <a:rPr lang="fr-FR" dirty="0" err="1"/>
              <a:t>rather</a:t>
            </a:r>
            <a:r>
              <a:rPr lang="fr-FR" dirty="0"/>
              <a:t> </a:t>
            </a:r>
            <a:r>
              <a:rPr lang="fr-FR" dirty="0" err="1"/>
              <a:t>than</a:t>
            </a:r>
            <a:r>
              <a:rPr lang="fr-FR" dirty="0"/>
              <a:t> </a:t>
            </a:r>
            <a:r>
              <a:rPr lang="fr-FR" dirty="0" err="1"/>
              <a:t>individual</a:t>
            </a:r>
            <a:r>
              <a:rPr lang="fr-FR" dirty="0"/>
              <a:t> </a:t>
            </a:r>
            <a:r>
              <a:rPr lang="fr-FR" dirty="0" err="1"/>
              <a:t>region</a:t>
            </a:r>
            <a:r>
              <a:rPr lang="fr-FR" dirty="0"/>
              <a:t> </a:t>
            </a:r>
            <a:r>
              <a:rPr lang="fr-FR" dirty="0" err="1"/>
              <a:t>proposals</a:t>
            </a:r>
            <a:r>
              <a:rPr lang="fr-FR" dirty="0"/>
              <a:t>. </a:t>
            </a:r>
            <a:r>
              <a:rPr lang="fr-FR" dirty="0" err="1"/>
              <a:t>Moreover</a:t>
            </a:r>
            <a:r>
              <a:rPr lang="fr-FR" dirty="0"/>
              <a:t>, </a:t>
            </a:r>
            <a:r>
              <a:rPr lang="fr-FR" dirty="0" err="1"/>
              <a:t>this</a:t>
            </a:r>
            <a:r>
              <a:rPr lang="fr-FR" dirty="0"/>
              <a:t> CNN </a:t>
            </a:r>
            <a:r>
              <a:rPr lang="fr-FR" dirty="0" err="1"/>
              <a:t>is</a:t>
            </a:r>
            <a:r>
              <a:rPr lang="fr-FR" dirty="0"/>
              <a:t> </a:t>
            </a:r>
            <a:r>
              <a:rPr lang="fr-FR" dirty="0" err="1"/>
              <a:t>trainable</a:t>
            </a:r>
            <a:r>
              <a:rPr lang="fr-FR" dirty="0"/>
              <a:t>. </a:t>
            </a:r>
            <a:r>
              <a:rPr lang="fr-FR" dirty="0" err="1"/>
              <a:t>Given</a:t>
            </a:r>
            <a:r>
              <a:rPr lang="fr-FR" dirty="0"/>
              <a:t> an input image, let the </a:t>
            </a:r>
            <a:r>
              <a:rPr lang="fr-FR" dirty="0" err="1"/>
              <a:t>shape</a:t>
            </a:r>
            <a:r>
              <a:rPr lang="fr-FR" dirty="0"/>
              <a:t> of the CNN output </a:t>
            </a:r>
            <a:r>
              <a:rPr lang="fr-FR" dirty="0" err="1"/>
              <a:t>be</a:t>
            </a:r>
            <a:r>
              <a:rPr lang="fr-FR" dirty="0"/>
              <a:t> 1×c×h1×w1.</a:t>
            </a:r>
          </a:p>
          <a:p>
            <a:pPr marL="285750" indent="-285750">
              <a:buFont typeface="Arial,Sans-Serif"/>
              <a:buChar char="•"/>
            </a:pPr>
            <a:r>
              <a:rPr lang="fr-FR" dirty="0"/>
              <a:t>Suppose </a:t>
            </a:r>
            <a:r>
              <a:rPr lang="fr-FR" dirty="0" err="1"/>
              <a:t>that</a:t>
            </a:r>
            <a:r>
              <a:rPr lang="fr-FR" dirty="0"/>
              <a:t> </a:t>
            </a:r>
            <a:r>
              <a:rPr lang="fr-FR" dirty="0" err="1"/>
              <a:t>selective</a:t>
            </a:r>
            <a:r>
              <a:rPr lang="fr-FR" dirty="0"/>
              <a:t> </a:t>
            </a:r>
            <a:r>
              <a:rPr lang="fr-FR" dirty="0" err="1"/>
              <a:t>search</a:t>
            </a:r>
            <a:r>
              <a:rPr lang="fr-FR" dirty="0"/>
              <a:t> </a:t>
            </a:r>
            <a:r>
              <a:rPr lang="fr-FR" dirty="0" err="1"/>
              <a:t>generates</a:t>
            </a:r>
            <a:r>
              <a:rPr lang="fr-FR" dirty="0"/>
              <a:t> n </a:t>
            </a:r>
            <a:r>
              <a:rPr lang="fr-FR" dirty="0" err="1"/>
              <a:t>region</a:t>
            </a:r>
            <a:r>
              <a:rPr lang="fr-FR" dirty="0"/>
              <a:t> </a:t>
            </a:r>
            <a:r>
              <a:rPr lang="fr-FR" dirty="0" err="1"/>
              <a:t>proposals</a:t>
            </a:r>
            <a:r>
              <a:rPr lang="fr-FR" dirty="0"/>
              <a:t>. </a:t>
            </a:r>
            <a:r>
              <a:rPr lang="fr-FR" dirty="0" err="1"/>
              <a:t>These</a:t>
            </a:r>
            <a:r>
              <a:rPr lang="fr-FR" dirty="0"/>
              <a:t> </a:t>
            </a:r>
            <a:r>
              <a:rPr lang="fr-FR" dirty="0" err="1"/>
              <a:t>region</a:t>
            </a:r>
            <a:r>
              <a:rPr lang="fr-FR" dirty="0"/>
              <a:t> </a:t>
            </a:r>
            <a:r>
              <a:rPr lang="fr-FR" dirty="0" err="1"/>
              <a:t>proposals</a:t>
            </a:r>
            <a:r>
              <a:rPr lang="fr-FR" dirty="0"/>
              <a:t> (of </a:t>
            </a:r>
            <a:r>
              <a:rPr lang="fr-FR" dirty="0" err="1"/>
              <a:t>different</a:t>
            </a:r>
            <a:r>
              <a:rPr lang="fr-FR" dirty="0"/>
              <a:t> </a:t>
            </a:r>
            <a:r>
              <a:rPr lang="fr-FR" dirty="0" err="1"/>
              <a:t>shapes</a:t>
            </a:r>
            <a:r>
              <a:rPr lang="fr-FR" dirty="0"/>
              <a:t>) mark </a:t>
            </a:r>
            <a:r>
              <a:rPr lang="fr-FR" dirty="0" err="1"/>
              <a:t>regions</a:t>
            </a:r>
            <a:r>
              <a:rPr lang="fr-FR" dirty="0"/>
              <a:t> of </a:t>
            </a:r>
            <a:r>
              <a:rPr lang="fr-FR" dirty="0" err="1"/>
              <a:t>interest</a:t>
            </a:r>
            <a:r>
              <a:rPr lang="fr-FR" dirty="0"/>
              <a:t> (of </a:t>
            </a:r>
            <a:r>
              <a:rPr lang="fr-FR" dirty="0" err="1"/>
              <a:t>different</a:t>
            </a:r>
            <a:r>
              <a:rPr lang="fr-FR" dirty="0"/>
              <a:t> </a:t>
            </a:r>
            <a:r>
              <a:rPr lang="fr-FR" dirty="0" err="1"/>
              <a:t>shapes</a:t>
            </a:r>
            <a:r>
              <a:rPr lang="fr-FR" dirty="0"/>
              <a:t>) on the CNN output. </a:t>
            </a:r>
            <a:r>
              <a:rPr lang="fr-FR" dirty="0" err="1"/>
              <a:t>Then</a:t>
            </a:r>
            <a:r>
              <a:rPr lang="fr-FR" dirty="0"/>
              <a:t> </a:t>
            </a:r>
            <a:r>
              <a:rPr lang="fr-FR" dirty="0" err="1"/>
              <a:t>these</a:t>
            </a:r>
            <a:r>
              <a:rPr lang="fr-FR" dirty="0"/>
              <a:t> </a:t>
            </a:r>
            <a:r>
              <a:rPr lang="fr-FR" dirty="0" err="1"/>
              <a:t>regions</a:t>
            </a:r>
            <a:r>
              <a:rPr lang="fr-FR" dirty="0"/>
              <a:t> of </a:t>
            </a:r>
            <a:r>
              <a:rPr lang="fr-FR" dirty="0" err="1"/>
              <a:t>interest</a:t>
            </a:r>
            <a:r>
              <a:rPr lang="fr-FR" dirty="0"/>
              <a:t> </a:t>
            </a:r>
            <a:r>
              <a:rPr lang="fr-FR" dirty="0" err="1"/>
              <a:t>further</a:t>
            </a:r>
            <a:r>
              <a:rPr lang="fr-FR" dirty="0"/>
              <a:t> </a:t>
            </a:r>
            <a:r>
              <a:rPr lang="fr-FR" dirty="0" err="1"/>
              <a:t>extract</a:t>
            </a:r>
            <a:r>
              <a:rPr lang="fr-FR" dirty="0"/>
              <a:t> </a:t>
            </a:r>
            <a:r>
              <a:rPr lang="fr-FR" dirty="0" err="1"/>
              <a:t>features</a:t>
            </a:r>
            <a:r>
              <a:rPr lang="fr-FR" dirty="0"/>
              <a:t> of the </a:t>
            </a:r>
            <a:r>
              <a:rPr lang="fr-FR" dirty="0" err="1"/>
              <a:t>same</a:t>
            </a:r>
            <a:r>
              <a:rPr lang="fr-FR" dirty="0"/>
              <a:t> </a:t>
            </a:r>
            <a:r>
              <a:rPr lang="fr-FR" dirty="0" err="1"/>
              <a:t>shape</a:t>
            </a:r>
            <a:r>
              <a:rPr lang="fr-FR" dirty="0"/>
              <a:t> (</a:t>
            </a:r>
            <a:r>
              <a:rPr lang="fr-FR" dirty="0" err="1"/>
              <a:t>say</a:t>
            </a:r>
            <a:r>
              <a:rPr lang="fr-FR" dirty="0"/>
              <a:t> </a:t>
            </a:r>
            <a:r>
              <a:rPr lang="fr-FR" dirty="0" err="1"/>
              <a:t>height</a:t>
            </a:r>
            <a:r>
              <a:rPr lang="fr-FR" dirty="0"/>
              <a:t> h2 and </a:t>
            </a:r>
            <a:r>
              <a:rPr lang="fr-FR" dirty="0" err="1"/>
              <a:t>width</a:t>
            </a:r>
            <a:r>
              <a:rPr lang="fr-FR" dirty="0"/>
              <a:t> w2 are </a:t>
            </a:r>
            <a:r>
              <a:rPr lang="fr-FR" dirty="0" err="1"/>
              <a:t>specified</a:t>
            </a:r>
            <a:r>
              <a:rPr lang="fr-FR" dirty="0"/>
              <a:t>) in </a:t>
            </a:r>
            <a:r>
              <a:rPr lang="fr-FR" dirty="0" err="1"/>
              <a:t>order</a:t>
            </a:r>
            <a:r>
              <a:rPr lang="fr-FR" dirty="0"/>
              <a:t> to </a:t>
            </a:r>
            <a:r>
              <a:rPr lang="fr-FR" dirty="0" err="1"/>
              <a:t>be</a:t>
            </a:r>
            <a:r>
              <a:rPr lang="fr-FR" dirty="0"/>
              <a:t> </a:t>
            </a:r>
            <a:r>
              <a:rPr lang="fr-FR" dirty="0" err="1"/>
              <a:t>easily</a:t>
            </a:r>
            <a:r>
              <a:rPr lang="fr-FR" dirty="0"/>
              <a:t> </a:t>
            </a:r>
            <a:r>
              <a:rPr lang="fr-FR" dirty="0" err="1"/>
              <a:t>concatenated</a:t>
            </a:r>
            <a:r>
              <a:rPr lang="fr-FR" dirty="0"/>
              <a:t>. To </a:t>
            </a:r>
            <a:r>
              <a:rPr lang="fr-FR" dirty="0" err="1"/>
              <a:t>achieve</a:t>
            </a:r>
            <a:r>
              <a:rPr lang="fr-FR" dirty="0"/>
              <a:t> </a:t>
            </a:r>
            <a:r>
              <a:rPr lang="fr-FR" dirty="0" err="1"/>
              <a:t>this</a:t>
            </a:r>
            <a:r>
              <a:rPr lang="fr-FR" dirty="0"/>
              <a:t>, the fast R-CNN </a:t>
            </a:r>
            <a:r>
              <a:rPr lang="fr-FR" dirty="0" err="1"/>
              <a:t>introduces</a:t>
            </a:r>
            <a:r>
              <a:rPr lang="fr-FR" dirty="0"/>
              <a:t> the </a:t>
            </a:r>
            <a:r>
              <a:rPr lang="fr-FR" i="1" dirty="0" err="1"/>
              <a:t>region</a:t>
            </a:r>
            <a:r>
              <a:rPr lang="fr-FR" i="1" dirty="0"/>
              <a:t> of </a:t>
            </a:r>
            <a:r>
              <a:rPr lang="fr-FR" i="1" dirty="0" err="1"/>
              <a:t>interest</a:t>
            </a:r>
            <a:r>
              <a:rPr lang="fr-FR" i="1" dirty="0"/>
              <a:t> (</a:t>
            </a:r>
            <a:r>
              <a:rPr lang="fr-FR" i="1" dirty="0" err="1"/>
              <a:t>RoI</a:t>
            </a:r>
            <a:r>
              <a:rPr lang="fr-FR" i="1" dirty="0"/>
              <a:t>) </a:t>
            </a:r>
            <a:r>
              <a:rPr lang="fr-FR" i="1" dirty="0" err="1"/>
              <a:t>pooling</a:t>
            </a:r>
            <a:r>
              <a:rPr lang="fr-FR" dirty="0"/>
              <a:t> layer: the CNN output and </a:t>
            </a:r>
            <a:r>
              <a:rPr lang="fr-FR" dirty="0" err="1"/>
              <a:t>region</a:t>
            </a:r>
            <a:r>
              <a:rPr lang="fr-FR" dirty="0"/>
              <a:t> </a:t>
            </a:r>
            <a:r>
              <a:rPr lang="fr-FR" dirty="0" err="1"/>
              <a:t>proposals</a:t>
            </a:r>
            <a:r>
              <a:rPr lang="fr-FR" dirty="0"/>
              <a:t> are input </a:t>
            </a:r>
            <a:r>
              <a:rPr lang="fr-FR" dirty="0" err="1"/>
              <a:t>into</a:t>
            </a:r>
            <a:r>
              <a:rPr lang="fr-FR" dirty="0"/>
              <a:t> </a:t>
            </a:r>
            <a:r>
              <a:rPr lang="fr-FR" dirty="0" err="1"/>
              <a:t>this</a:t>
            </a:r>
            <a:r>
              <a:rPr lang="fr-FR" dirty="0"/>
              <a:t> layer, </a:t>
            </a:r>
            <a:r>
              <a:rPr lang="fr-FR" dirty="0" err="1"/>
              <a:t>outputting</a:t>
            </a:r>
            <a:r>
              <a:rPr lang="fr-FR" dirty="0"/>
              <a:t> </a:t>
            </a:r>
            <a:r>
              <a:rPr lang="fr-FR" dirty="0" err="1"/>
              <a:t>concatenated</a:t>
            </a:r>
            <a:r>
              <a:rPr lang="fr-FR" dirty="0"/>
              <a:t> </a:t>
            </a:r>
            <a:r>
              <a:rPr lang="fr-FR" dirty="0" err="1"/>
              <a:t>features</a:t>
            </a:r>
            <a:r>
              <a:rPr lang="fr-FR" dirty="0"/>
              <a:t> of </a:t>
            </a:r>
            <a:r>
              <a:rPr lang="fr-FR" dirty="0" err="1"/>
              <a:t>shape</a:t>
            </a:r>
            <a:r>
              <a:rPr lang="fr-FR" dirty="0"/>
              <a:t> n×c×h2×w2 </a:t>
            </a:r>
            <a:r>
              <a:rPr lang="fr-FR" dirty="0" err="1"/>
              <a:t>that</a:t>
            </a:r>
            <a:r>
              <a:rPr lang="fr-FR" dirty="0"/>
              <a:t> are </a:t>
            </a:r>
            <a:r>
              <a:rPr lang="fr-FR" dirty="0" err="1"/>
              <a:t>further</a:t>
            </a:r>
            <a:r>
              <a:rPr lang="fr-FR" dirty="0"/>
              <a:t> </a:t>
            </a:r>
            <a:r>
              <a:rPr lang="fr-FR" dirty="0" err="1"/>
              <a:t>extracted</a:t>
            </a:r>
            <a:r>
              <a:rPr lang="fr-FR" dirty="0"/>
              <a:t> for all the </a:t>
            </a:r>
            <a:r>
              <a:rPr lang="fr-FR" dirty="0" err="1"/>
              <a:t>region</a:t>
            </a:r>
            <a:r>
              <a:rPr lang="fr-FR" dirty="0"/>
              <a:t> </a:t>
            </a:r>
            <a:r>
              <a:rPr lang="fr-FR" dirty="0" err="1"/>
              <a:t>proposals</a:t>
            </a:r>
            <a:r>
              <a:rPr lang="fr-FR" dirty="0"/>
              <a:t>.</a:t>
            </a:r>
          </a:p>
          <a:p>
            <a:pPr marL="285750" indent="-285750">
              <a:buFont typeface="Arial,Sans-Serif"/>
              <a:buChar char="•"/>
            </a:pPr>
            <a:r>
              <a:rPr lang="fr-FR" dirty="0" err="1"/>
              <a:t>Using</a:t>
            </a:r>
            <a:r>
              <a:rPr lang="fr-FR" dirty="0"/>
              <a:t> a </a:t>
            </a:r>
            <a:r>
              <a:rPr lang="fr-FR" dirty="0" err="1"/>
              <a:t>fully-connected</a:t>
            </a:r>
            <a:r>
              <a:rPr lang="fr-FR" dirty="0"/>
              <a:t> layer, </a:t>
            </a:r>
            <a:r>
              <a:rPr lang="fr-FR" dirty="0" err="1"/>
              <a:t>transform</a:t>
            </a:r>
            <a:r>
              <a:rPr lang="fr-FR" dirty="0"/>
              <a:t> the </a:t>
            </a:r>
            <a:r>
              <a:rPr lang="fr-FR" dirty="0" err="1"/>
              <a:t>concatenated</a:t>
            </a:r>
            <a:r>
              <a:rPr lang="fr-FR" dirty="0"/>
              <a:t> </a:t>
            </a:r>
            <a:r>
              <a:rPr lang="fr-FR" dirty="0" err="1"/>
              <a:t>features</a:t>
            </a:r>
            <a:r>
              <a:rPr lang="fr-FR" dirty="0"/>
              <a:t> </a:t>
            </a:r>
            <a:r>
              <a:rPr lang="fr-FR" dirty="0" err="1"/>
              <a:t>into</a:t>
            </a:r>
            <a:r>
              <a:rPr lang="fr-FR" dirty="0"/>
              <a:t> an output of </a:t>
            </a:r>
            <a:r>
              <a:rPr lang="fr-FR" dirty="0" err="1"/>
              <a:t>shape</a:t>
            </a:r>
            <a:r>
              <a:rPr lang="fr-FR" dirty="0"/>
              <a:t> </a:t>
            </a:r>
            <a:r>
              <a:rPr lang="fr-FR" dirty="0" err="1"/>
              <a:t>n×d</a:t>
            </a:r>
            <a:r>
              <a:rPr lang="fr-FR" dirty="0"/>
              <a:t>, </a:t>
            </a:r>
            <a:r>
              <a:rPr lang="fr-FR" dirty="0" err="1"/>
              <a:t>where</a:t>
            </a:r>
            <a:r>
              <a:rPr lang="fr-FR" dirty="0"/>
              <a:t> d </a:t>
            </a:r>
            <a:r>
              <a:rPr lang="fr-FR" dirty="0" err="1"/>
              <a:t>depends</a:t>
            </a:r>
            <a:r>
              <a:rPr lang="fr-FR" dirty="0"/>
              <a:t> on the model design.</a:t>
            </a:r>
          </a:p>
          <a:p>
            <a:pPr marL="285750" indent="-285750">
              <a:buFont typeface="Arial,Sans-Serif"/>
              <a:buChar char="•"/>
            </a:pPr>
            <a:r>
              <a:rPr lang="fr-FR" dirty="0" err="1"/>
              <a:t>Predict</a:t>
            </a:r>
            <a:r>
              <a:rPr lang="fr-FR" dirty="0"/>
              <a:t> the class and </a:t>
            </a:r>
            <a:r>
              <a:rPr lang="fr-FR" dirty="0" err="1"/>
              <a:t>bounding</a:t>
            </a:r>
            <a:r>
              <a:rPr lang="fr-FR" dirty="0"/>
              <a:t> box for </a:t>
            </a:r>
            <a:r>
              <a:rPr lang="fr-FR" dirty="0" err="1"/>
              <a:t>each</a:t>
            </a:r>
            <a:r>
              <a:rPr lang="fr-FR" dirty="0"/>
              <a:t> of the n </a:t>
            </a:r>
            <a:r>
              <a:rPr lang="fr-FR" dirty="0" err="1"/>
              <a:t>region</a:t>
            </a:r>
            <a:r>
              <a:rPr lang="fr-FR" dirty="0"/>
              <a:t> </a:t>
            </a:r>
            <a:r>
              <a:rPr lang="fr-FR" dirty="0" err="1"/>
              <a:t>proposals</a:t>
            </a:r>
            <a:r>
              <a:rPr lang="fr-FR" dirty="0"/>
              <a:t>. More </a:t>
            </a:r>
            <a:r>
              <a:rPr lang="fr-FR" dirty="0" err="1"/>
              <a:t>concretely</a:t>
            </a:r>
            <a:r>
              <a:rPr lang="fr-FR" dirty="0"/>
              <a:t>, in class and </a:t>
            </a:r>
            <a:r>
              <a:rPr lang="fr-FR" dirty="0" err="1"/>
              <a:t>bounding</a:t>
            </a:r>
            <a:r>
              <a:rPr lang="fr-FR" dirty="0"/>
              <a:t> box </a:t>
            </a:r>
            <a:r>
              <a:rPr lang="fr-FR" dirty="0" err="1"/>
              <a:t>prediction</a:t>
            </a:r>
            <a:r>
              <a:rPr lang="fr-FR" dirty="0"/>
              <a:t>, </a:t>
            </a:r>
            <a:r>
              <a:rPr lang="fr-FR" dirty="0" err="1"/>
              <a:t>transform</a:t>
            </a:r>
            <a:r>
              <a:rPr lang="fr-FR" dirty="0"/>
              <a:t> the </a:t>
            </a:r>
            <a:r>
              <a:rPr lang="fr-FR" dirty="0" err="1"/>
              <a:t>fully-connected</a:t>
            </a:r>
            <a:r>
              <a:rPr lang="fr-FR" dirty="0"/>
              <a:t> layer output </a:t>
            </a:r>
            <a:r>
              <a:rPr lang="fr-FR" dirty="0" err="1"/>
              <a:t>into</a:t>
            </a:r>
            <a:r>
              <a:rPr lang="fr-FR" dirty="0"/>
              <a:t> an output of </a:t>
            </a:r>
            <a:r>
              <a:rPr lang="fr-FR" dirty="0" err="1"/>
              <a:t>shape</a:t>
            </a:r>
            <a:r>
              <a:rPr lang="fr-FR" dirty="0"/>
              <a:t> </a:t>
            </a:r>
            <a:r>
              <a:rPr lang="fr-FR" dirty="0" err="1"/>
              <a:t>n×q</a:t>
            </a:r>
            <a:r>
              <a:rPr lang="fr-FR" dirty="0"/>
              <a:t> (q </a:t>
            </a:r>
            <a:r>
              <a:rPr lang="fr-FR" dirty="0" err="1"/>
              <a:t>is</a:t>
            </a:r>
            <a:r>
              <a:rPr lang="fr-FR" dirty="0"/>
              <a:t> the </a:t>
            </a:r>
            <a:r>
              <a:rPr lang="fr-FR" dirty="0" err="1"/>
              <a:t>number</a:t>
            </a:r>
            <a:r>
              <a:rPr lang="fr-FR" dirty="0"/>
              <a:t> of classes) and an output of </a:t>
            </a:r>
            <a:r>
              <a:rPr lang="fr-FR" dirty="0" err="1"/>
              <a:t>shape</a:t>
            </a:r>
            <a:r>
              <a:rPr lang="fr-FR" dirty="0"/>
              <a:t> n×4, </a:t>
            </a:r>
            <a:r>
              <a:rPr lang="fr-FR" dirty="0" err="1"/>
              <a:t>respectively</a:t>
            </a:r>
            <a:r>
              <a:rPr lang="fr-FR" dirty="0"/>
              <a:t>. The class </a:t>
            </a:r>
            <a:r>
              <a:rPr lang="fr-FR" dirty="0" err="1"/>
              <a:t>prediction</a:t>
            </a:r>
            <a:r>
              <a:rPr lang="fr-FR" dirty="0"/>
              <a:t> uses </a:t>
            </a:r>
            <a:r>
              <a:rPr lang="fr-FR" dirty="0" err="1"/>
              <a:t>softmax</a:t>
            </a:r>
            <a:r>
              <a:rPr lang="fr-FR" dirty="0"/>
              <a:t> </a:t>
            </a:r>
            <a:r>
              <a:rPr lang="fr-FR" dirty="0" err="1"/>
              <a:t>regression</a:t>
            </a:r>
            <a:r>
              <a:rPr lang="fr-FR" dirty="0"/>
              <a:t>.</a:t>
            </a:r>
          </a:p>
        </p:txBody>
      </p:sp>
      <p:sp>
        <p:nvSpPr>
          <p:cNvPr id="4" name="Espace réservé du numéro de diapositive 3"/>
          <p:cNvSpPr>
            <a:spLocks noGrp="1"/>
          </p:cNvSpPr>
          <p:nvPr>
            <p:ph type="sldNum" sz="quarter" idx="5"/>
          </p:nvPr>
        </p:nvSpPr>
        <p:spPr/>
        <p:txBody>
          <a:bodyPr/>
          <a:lstStyle/>
          <a:p>
            <a:fld id="{E11933B0-7AD2-41ED-B8DF-757255C2B0BB}" type="slidenum">
              <a:t>10</a:t>
            </a:fld>
            <a:endParaRPr lang="fr-FR"/>
          </a:p>
        </p:txBody>
      </p:sp>
    </p:spTree>
    <p:extLst>
      <p:ext uri="{BB962C8B-B14F-4D97-AF65-F5344CB8AC3E}">
        <p14:creationId xmlns:p14="http://schemas.microsoft.com/office/powerpoint/2010/main" val="289911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buAutoNum type="arabicPeriod"/>
            </a:pPr>
            <a:r>
              <a:rPr lang="fr-FR" dirty="0"/>
              <a:t>Use a 3×3 </a:t>
            </a:r>
            <a:r>
              <a:rPr lang="fr-FR" dirty="0" err="1"/>
              <a:t>convolutional</a:t>
            </a:r>
            <a:r>
              <a:rPr lang="fr-FR" dirty="0"/>
              <a:t> layer </a:t>
            </a:r>
            <a:r>
              <a:rPr lang="fr-FR" dirty="0" err="1"/>
              <a:t>with</a:t>
            </a:r>
            <a:r>
              <a:rPr lang="fr-FR" dirty="0"/>
              <a:t> </a:t>
            </a:r>
            <a:r>
              <a:rPr lang="fr-FR" dirty="0" err="1"/>
              <a:t>padding</a:t>
            </a:r>
            <a:r>
              <a:rPr lang="fr-FR" dirty="0"/>
              <a:t> of 1 to </a:t>
            </a:r>
            <a:r>
              <a:rPr lang="fr-FR" dirty="0" err="1"/>
              <a:t>transform</a:t>
            </a:r>
            <a:r>
              <a:rPr lang="fr-FR" dirty="0"/>
              <a:t> the CNN output to a new output </a:t>
            </a:r>
            <a:r>
              <a:rPr lang="fr-FR" dirty="0" err="1"/>
              <a:t>with</a:t>
            </a:r>
            <a:r>
              <a:rPr lang="fr-FR" dirty="0"/>
              <a:t> c channels. In </a:t>
            </a:r>
            <a:r>
              <a:rPr lang="fr-FR" dirty="0" err="1"/>
              <a:t>this</a:t>
            </a:r>
            <a:r>
              <a:rPr lang="fr-FR" dirty="0"/>
              <a:t> </a:t>
            </a:r>
            <a:r>
              <a:rPr lang="fr-FR" dirty="0" err="1"/>
              <a:t>way</a:t>
            </a:r>
            <a:r>
              <a:rPr lang="fr-FR" dirty="0"/>
              <a:t>, </a:t>
            </a:r>
            <a:r>
              <a:rPr lang="fr-FR" dirty="0" err="1"/>
              <a:t>each</a:t>
            </a:r>
            <a:r>
              <a:rPr lang="fr-FR" dirty="0"/>
              <a:t> unit </a:t>
            </a:r>
            <a:r>
              <a:rPr lang="fr-FR" dirty="0" err="1"/>
              <a:t>along</a:t>
            </a:r>
            <a:r>
              <a:rPr lang="fr-FR" dirty="0"/>
              <a:t> the spatial dimensions of the CNN-</a:t>
            </a:r>
            <a:r>
              <a:rPr lang="fr-FR" dirty="0" err="1"/>
              <a:t>extracted</a:t>
            </a:r>
            <a:r>
              <a:rPr lang="fr-FR" dirty="0"/>
              <a:t> </a:t>
            </a:r>
            <a:r>
              <a:rPr lang="fr-FR" dirty="0" err="1"/>
              <a:t>feature</a:t>
            </a:r>
            <a:r>
              <a:rPr lang="fr-FR" dirty="0"/>
              <a:t> </a:t>
            </a:r>
            <a:r>
              <a:rPr lang="fr-FR" dirty="0" err="1"/>
              <a:t>maps</a:t>
            </a:r>
            <a:r>
              <a:rPr lang="fr-FR" dirty="0"/>
              <a:t> </a:t>
            </a:r>
            <a:r>
              <a:rPr lang="fr-FR" dirty="0" err="1"/>
              <a:t>gets</a:t>
            </a:r>
            <a:r>
              <a:rPr lang="fr-FR" dirty="0"/>
              <a:t> a new </a:t>
            </a:r>
            <a:r>
              <a:rPr lang="fr-FR" dirty="0" err="1"/>
              <a:t>feature</a:t>
            </a:r>
            <a:r>
              <a:rPr lang="fr-FR" dirty="0"/>
              <a:t> </a:t>
            </a:r>
            <a:r>
              <a:rPr lang="fr-FR" dirty="0" err="1"/>
              <a:t>vector</a:t>
            </a:r>
            <a:r>
              <a:rPr lang="fr-FR" dirty="0"/>
              <a:t> of </a:t>
            </a:r>
            <a:r>
              <a:rPr lang="fr-FR" dirty="0" err="1"/>
              <a:t>length</a:t>
            </a:r>
            <a:r>
              <a:rPr lang="fr-FR" dirty="0"/>
              <a:t> c.</a:t>
            </a:r>
          </a:p>
          <a:p>
            <a:pPr marL="342900" indent="-342900">
              <a:buAutoNum type="arabicPeriod"/>
            </a:pPr>
            <a:r>
              <a:rPr lang="fr-FR" dirty="0" err="1"/>
              <a:t>Centered</a:t>
            </a:r>
            <a:r>
              <a:rPr lang="fr-FR" dirty="0"/>
              <a:t> on </a:t>
            </a:r>
            <a:r>
              <a:rPr lang="fr-FR" dirty="0" err="1"/>
              <a:t>each</a:t>
            </a:r>
            <a:r>
              <a:rPr lang="fr-FR" dirty="0"/>
              <a:t> pixel of the </a:t>
            </a:r>
            <a:r>
              <a:rPr lang="fr-FR" dirty="0" err="1"/>
              <a:t>feature</a:t>
            </a:r>
            <a:r>
              <a:rPr lang="fr-FR" dirty="0"/>
              <a:t> </a:t>
            </a:r>
            <a:r>
              <a:rPr lang="fr-FR" dirty="0" err="1"/>
              <a:t>maps</a:t>
            </a:r>
            <a:r>
              <a:rPr lang="fr-FR" dirty="0"/>
              <a:t>, </a:t>
            </a:r>
            <a:r>
              <a:rPr lang="fr-FR" dirty="0" err="1"/>
              <a:t>generate</a:t>
            </a:r>
            <a:r>
              <a:rPr lang="fr-FR" dirty="0"/>
              <a:t> multiple </a:t>
            </a:r>
            <a:r>
              <a:rPr lang="fr-FR" dirty="0" err="1"/>
              <a:t>anchor</a:t>
            </a:r>
            <a:r>
              <a:rPr lang="fr-FR" dirty="0"/>
              <a:t> boxes of </a:t>
            </a:r>
            <a:r>
              <a:rPr lang="fr-FR" dirty="0" err="1"/>
              <a:t>different</a:t>
            </a:r>
            <a:r>
              <a:rPr lang="fr-FR" dirty="0"/>
              <a:t> </a:t>
            </a:r>
            <a:r>
              <a:rPr lang="fr-FR" dirty="0" err="1"/>
              <a:t>scales</a:t>
            </a:r>
            <a:r>
              <a:rPr lang="fr-FR" dirty="0"/>
              <a:t> and aspect ratios and label </a:t>
            </a:r>
            <a:r>
              <a:rPr lang="fr-FR" dirty="0" err="1"/>
              <a:t>them</a:t>
            </a:r>
            <a:r>
              <a:rPr lang="fr-FR" dirty="0"/>
              <a:t>.</a:t>
            </a:r>
          </a:p>
          <a:p>
            <a:pPr marL="342900" indent="-342900">
              <a:buAutoNum type="arabicPeriod"/>
            </a:pPr>
            <a:r>
              <a:rPr lang="fr-FR" dirty="0" err="1"/>
              <a:t>Using</a:t>
            </a:r>
            <a:r>
              <a:rPr lang="fr-FR" dirty="0"/>
              <a:t> the </a:t>
            </a:r>
            <a:r>
              <a:rPr lang="fr-FR" dirty="0" err="1"/>
              <a:t>length</a:t>
            </a:r>
            <a:r>
              <a:rPr lang="fr-FR" dirty="0"/>
              <a:t>-c </a:t>
            </a:r>
            <a:r>
              <a:rPr lang="fr-FR" dirty="0" err="1"/>
              <a:t>feature</a:t>
            </a:r>
            <a:r>
              <a:rPr lang="fr-FR" dirty="0"/>
              <a:t> </a:t>
            </a:r>
            <a:r>
              <a:rPr lang="fr-FR" dirty="0" err="1"/>
              <a:t>vector</a:t>
            </a:r>
            <a:r>
              <a:rPr lang="fr-FR" dirty="0"/>
              <a:t> at the center of </a:t>
            </a:r>
            <a:r>
              <a:rPr lang="fr-FR" dirty="0" err="1"/>
              <a:t>each</a:t>
            </a:r>
            <a:r>
              <a:rPr lang="fr-FR" dirty="0"/>
              <a:t> </a:t>
            </a:r>
            <a:r>
              <a:rPr lang="fr-FR" dirty="0" err="1"/>
              <a:t>anchor</a:t>
            </a:r>
            <a:r>
              <a:rPr lang="fr-FR" dirty="0"/>
              <a:t> box, </a:t>
            </a:r>
            <a:r>
              <a:rPr lang="fr-FR" dirty="0" err="1"/>
              <a:t>predict</a:t>
            </a:r>
            <a:r>
              <a:rPr lang="fr-FR" dirty="0"/>
              <a:t> the </a:t>
            </a:r>
            <a:r>
              <a:rPr lang="fr-FR" dirty="0" err="1"/>
              <a:t>binary</a:t>
            </a:r>
            <a:r>
              <a:rPr lang="fr-FR" dirty="0"/>
              <a:t> class (background or </a:t>
            </a:r>
            <a:r>
              <a:rPr lang="fr-FR" dirty="0" err="1"/>
              <a:t>objects</a:t>
            </a:r>
            <a:r>
              <a:rPr lang="fr-FR" dirty="0"/>
              <a:t>) and </a:t>
            </a:r>
            <a:r>
              <a:rPr lang="fr-FR" dirty="0" err="1"/>
              <a:t>bounding</a:t>
            </a:r>
            <a:r>
              <a:rPr lang="fr-FR" dirty="0"/>
              <a:t> box for </a:t>
            </a:r>
            <a:r>
              <a:rPr lang="fr-FR" dirty="0" err="1"/>
              <a:t>this</a:t>
            </a:r>
            <a:r>
              <a:rPr lang="fr-FR" dirty="0"/>
              <a:t> </a:t>
            </a:r>
            <a:r>
              <a:rPr lang="fr-FR" dirty="0" err="1"/>
              <a:t>anchor</a:t>
            </a:r>
            <a:r>
              <a:rPr lang="fr-FR" dirty="0"/>
              <a:t> box.</a:t>
            </a:r>
          </a:p>
          <a:p>
            <a:pPr marL="342900" indent="-342900">
              <a:buAutoNum type="arabicPeriod"/>
            </a:pPr>
            <a:r>
              <a:rPr lang="fr-FR" dirty="0" err="1"/>
              <a:t>Consider</a:t>
            </a:r>
            <a:r>
              <a:rPr lang="fr-FR" dirty="0"/>
              <a:t> </a:t>
            </a:r>
            <a:r>
              <a:rPr lang="fr-FR" dirty="0" err="1"/>
              <a:t>those</a:t>
            </a:r>
            <a:r>
              <a:rPr lang="fr-FR" dirty="0"/>
              <a:t> </a:t>
            </a:r>
            <a:r>
              <a:rPr lang="fr-FR" dirty="0" err="1"/>
              <a:t>predicted</a:t>
            </a:r>
            <a:r>
              <a:rPr lang="fr-FR" dirty="0"/>
              <a:t> </a:t>
            </a:r>
            <a:r>
              <a:rPr lang="fr-FR" dirty="0" err="1"/>
              <a:t>bounding</a:t>
            </a:r>
            <a:r>
              <a:rPr lang="fr-FR" dirty="0"/>
              <a:t> boxes </a:t>
            </a:r>
            <a:r>
              <a:rPr lang="fr-FR" dirty="0" err="1"/>
              <a:t>whose</a:t>
            </a:r>
            <a:r>
              <a:rPr lang="fr-FR" dirty="0"/>
              <a:t> </a:t>
            </a:r>
            <a:r>
              <a:rPr lang="fr-FR" dirty="0" err="1"/>
              <a:t>predicted</a:t>
            </a:r>
            <a:r>
              <a:rPr lang="fr-FR" dirty="0"/>
              <a:t> classes are </a:t>
            </a:r>
            <a:r>
              <a:rPr lang="fr-FR" dirty="0" err="1"/>
              <a:t>objects</a:t>
            </a:r>
            <a:r>
              <a:rPr lang="fr-FR" dirty="0"/>
              <a:t>. </a:t>
            </a:r>
            <a:r>
              <a:rPr lang="fr-FR" dirty="0" err="1"/>
              <a:t>Remove</a:t>
            </a:r>
            <a:r>
              <a:rPr lang="fr-FR" dirty="0"/>
              <a:t> </a:t>
            </a:r>
            <a:r>
              <a:rPr lang="fr-FR" dirty="0" err="1"/>
              <a:t>overlapped</a:t>
            </a:r>
            <a:r>
              <a:rPr lang="fr-FR" dirty="0"/>
              <a:t> </a:t>
            </a:r>
            <a:r>
              <a:rPr lang="fr-FR" dirty="0" err="1"/>
              <a:t>results</a:t>
            </a:r>
            <a:r>
              <a:rPr lang="fr-FR" dirty="0"/>
              <a:t> </a:t>
            </a:r>
            <a:r>
              <a:rPr lang="fr-FR" dirty="0" err="1"/>
              <a:t>using</a:t>
            </a:r>
            <a:r>
              <a:rPr lang="fr-FR" dirty="0"/>
              <a:t> non-maximum suppression. The </a:t>
            </a:r>
            <a:r>
              <a:rPr lang="fr-FR" dirty="0" err="1"/>
              <a:t>remaining</a:t>
            </a:r>
            <a:r>
              <a:rPr lang="fr-FR" dirty="0"/>
              <a:t> </a:t>
            </a:r>
            <a:r>
              <a:rPr lang="fr-FR" dirty="0" err="1"/>
              <a:t>predicted</a:t>
            </a:r>
            <a:r>
              <a:rPr lang="fr-FR" dirty="0"/>
              <a:t> </a:t>
            </a:r>
            <a:r>
              <a:rPr lang="fr-FR" dirty="0" err="1"/>
              <a:t>bounding</a:t>
            </a:r>
            <a:r>
              <a:rPr lang="fr-FR" dirty="0"/>
              <a:t> boxes for </a:t>
            </a:r>
            <a:r>
              <a:rPr lang="fr-FR" dirty="0" err="1"/>
              <a:t>objects</a:t>
            </a:r>
            <a:r>
              <a:rPr lang="fr-FR" dirty="0"/>
              <a:t> are the </a:t>
            </a:r>
            <a:r>
              <a:rPr lang="fr-FR" dirty="0" err="1"/>
              <a:t>region</a:t>
            </a:r>
            <a:r>
              <a:rPr lang="fr-FR" dirty="0"/>
              <a:t> </a:t>
            </a:r>
            <a:r>
              <a:rPr lang="fr-FR" dirty="0" err="1"/>
              <a:t>proposals</a:t>
            </a:r>
            <a:r>
              <a:rPr lang="fr-FR" dirty="0"/>
              <a:t> </a:t>
            </a:r>
            <a:r>
              <a:rPr lang="fr-FR" dirty="0" err="1"/>
              <a:t>required</a:t>
            </a:r>
            <a:r>
              <a:rPr lang="fr-FR" dirty="0"/>
              <a:t> by the </a:t>
            </a:r>
            <a:r>
              <a:rPr lang="fr-FR" dirty="0" err="1"/>
              <a:t>region</a:t>
            </a:r>
            <a:r>
              <a:rPr lang="fr-FR" dirty="0"/>
              <a:t> of </a:t>
            </a:r>
            <a:r>
              <a:rPr lang="fr-FR" dirty="0" err="1"/>
              <a:t>interest</a:t>
            </a:r>
            <a:r>
              <a:rPr lang="fr-FR" dirty="0"/>
              <a:t> </a:t>
            </a:r>
            <a:r>
              <a:rPr lang="fr-FR" dirty="0" err="1"/>
              <a:t>pooling</a:t>
            </a:r>
            <a:r>
              <a:rPr lang="fr-FR" dirty="0"/>
              <a:t> layer.</a:t>
            </a:r>
          </a:p>
        </p:txBody>
      </p:sp>
      <p:sp>
        <p:nvSpPr>
          <p:cNvPr id="4" name="Espace réservé du numéro de diapositive 3"/>
          <p:cNvSpPr>
            <a:spLocks noGrp="1"/>
          </p:cNvSpPr>
          <p:nvPr>
            <p:ph type="sldNum" sz="quarter" idx="5"/>
          </p:nvPr>
        </p:nvSpPr>
        <p:spPr/>
        <p:txBody>
          <a:bodyPr/>
          <a:lstStyle/>
          <a:p>
            <a:fld id="{E11933B0-7AD2-41ED-B8DF-757255C2B0BB}" type="slidenum">
              <a:t>11</a:t>
            </a:fld>
            <a:endParaRPr lang="fr-FR"/>
          </a:p>
        </p:txBody>
      </p:sp>
    </p:spTree>
    <p:extLst>
      <p:ext uri="{BB962C8B-B14F-4D97-AF65-F5344CB8AC3E}">
        <p14:creationId xmlns:p14="http://schemas.microsoft.com/office/powerpoint/2010/main" val="142410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As shown in </a:t>
            </a:r>
            <a:r>
              <a:rPr lang="en-US" dirty="0">
                <a:hlinkClick r:id="rId3"/>
              </a:rPr>
              <a:t>Fig. 13.8.5</a:t>
            </a:r>
            <a:r>
              <a:rPr lang="en-US" dirty="0"/>
              <a:t>, the mask R-CNN is modified based on the faster R-CNN. Specifically, the mask R-CNN replaces the region of interest pooling layer with the </a:t>
            </a:r>
            <a:r>
              <a:rPr lang="en-US" i="1" dirty="0"/>
              <a:t>region of interest (</a:t>
            </a:r>
            <a:r>
              <a:rPr lang="en-US" i="1" dirty="0" err="1"/>
              <a:t>RoI</a:t>
            </a:r>
            <a:r>
              <a:rPr lang="en-US" i="1" dirty="0"/>
              <a:t>) alignment</a:t>
            </a:r>
            <a:r>
              <a:rPr lang="en-US" dirty="0"/>
              <a:t> layer. This region of interest alignment layer uses bilinear interpolation to preserve the spatial information on the feature maps, which is more suitable for pixel-level prediction. The output of this layer contains feature maps of the same shape for all the regions of interest. They are used to predict not only the class and bounding box for each region of interest, but also the pixel-level position of the object through an additional fully convolutional network. More details on using a fully convolutional network to predict pixel-level semantics of an image will be provided in subsequent sections of this chapter.</a:t>
            </a:r>
            <a:endParaRPr lang="fr-FR" dirty="0"/>
          </a:p>
        </p:txBody>
      </p:sp>
      <p:sp>
        <p:nvSpPr>
          <p:cNvPr id="4" name="Espace réservé du numéro de diapositive 3"/>
          <p:cNvSpPr>
            <a:spLocks noGrp="1"/>
          </p:cNvSpPr>
          <p:nvPr>
            <p:ph type="sldNum" sz="quarter" idx="5"/>
          </p:nvPr>
        </p:nvSpPr>
        <p:spPr/>
        <p:txBody>
          <a:bodyPr/>
          <a:lstStyle/>
          <a:p>
            <a:fld id="{E11933B0-7AD2-41ED-B8DF-757255C2B0BB}" type="slidenum">
              <a:t>12</a:t>
            </a:fld>
            <a:endParaRPr lang="fr-FR"/>
          </a:p>
        </p:txBody>
      </p:sp>
    </p:spTree>
    <p:extLst>
      <p:ext uri="{BB962C8B-B14F-4D97-AF65-F5344CB8AC3E}">
        <p14:creationId xmlns:p14="http://schemas.microsoft.com/office/powerpoint/2010/main" val="399425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14/03/2022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14/03/2022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14/03/2022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14/03/2022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14/03/2022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14/03/2022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14/03/2022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14/03/2022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14/03/2022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14/03/2022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14/03/2022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14/03/2022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cs typeface="Calibri Light"/>
              </a:rPr>
              <a:t>Object </a:t>
            </a:r>
            <a:r>
              <a:rPr lang="fr-FR" dirty="0" err="1">
                <a:cs typeface="Calibri Light"/>
              </a:rPr>
              <a:t>Detection</a:t>
            </a:r>
            <a:endParaRPr lang="fr-FR" dirty="0" err="1"/>
          </a:p>
        </p:txBody>
      </p:sp>
      <p:sp>
        <p:nvSpPr>
          <p:cNvPr id="3" name="Sous-titre 2"/>
          <p:cNvSpPr>
            <a:spLocks noGrp="1"/>
          </p:cNvSpPr>
          <p:nvPr>
            <p:ph type="subTitle" idx="1"/>
          </p:nvPr>
        </p:nvSpPr>
        <p:spPr/>
        <p:txBody>
          <a:bodyPr vert="horz" lIns="91440" tIns="45720" rIns="91440" bIns="45720" rtlCol="0" anchor="t">
            <a:normAutofit/>
          </a:bodyPr>
          <a:lstStyle/>
          <a:p>
            <a:r>
              <a:rPr lang="fr-FR" dirty="0">
                <a:cs typeface="Calibri"/>
              </a:rPr>
              <a:t>Van </a:t>
            </a:r>
            <a:r>
              <a:rPr lang="fr-FR" dirty="0" err="1">
                <a:cs typeface="Calibri"/>
              </a:rPr>
              <a:t>Khoa</a:t>
            </a:r>
            <a:r>
              <a:rPr lang="fr-FR" dirty="0">
                <a:cs typeface="Calibri"/>
              </a:rPr>
              <a:t> LE</a:t>
            </a:r>
            <a:endParaRPr lang="fr-FR" dirty="0"/>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E0B98-67CE-4658-BFA0-F0426CBFA41F}"/>
              </a:ext>
            </a:extLst>
          </p:cNvPr>
          <p:cNvSpPr>
            <a:spLocks noGrp="1"/>
          </p:cNvSpPr>
          <p:nvPr>
            <p:ph type="title"/>
          </p:nvPr>
        </p:nvSpPr>
        <p:spPr/>
        <p:txBody>
          <a:bodyPr/>
          <a:lstStyle/>
          <a:p>
            <a:r>
              <a:rPr lang="fr-FR" dirty="0">
                <a:cs typeface="Calibri Light"/>
              </a:rPr>
              <a:t>Fast RCNN</a:t>
            </a:r>
            <a:endParaRPr lang="fr-FR" dirty="0"/>
          </a:p>
        </p:txBody>
      </p:sp>
      <p:pic>
        <p:nvPicPr>
          <p:cNvPr id="4" name="Image 4">
            <a:extLst>
              <a:ext uri="{FF2B5EF4-FFF2-40B4-BE49-F238E27FC236}">
                <a16:creationId xmlns:a16="http://schemas.microsoft.com/office/drawing/2014/main" id="{7AED473F-80D3-44DB-9A79-A56BD85B32C8}"/>
              </a:ext>
            </a:extLst>
          </p:cNvPr>
          <p:cNvPicPr>
            <a:picLocks noGrp="1" noChangeAspect="1"/>
          </p:cNvPicPr>
          <p:nvPr>
            <p:ph idx="1"/>
          </p:nvPr>
        </p:nvPicPr>
        <p:blipFill>
          <a:blip r:embed="rId3"/>
          <a:stretch>
            <a:fillRect/>
          </a:stretch>
        </p:blipFill>
        <p:spPr>
          <a:xfrm>
            <a:off x="4412960" y="2036081"/>
            <a:ext cx="3819525" cy="3324225"/>
          </a:xfrm>
        </p:spPr>
      </p:pic>
      <p:sp>
        <p:nvSpPr>
          <p:cNvPr id="5" name="ZoneTexte 4">
            <a:extLst>
              <a:ext uri="{FF2B5EF4-FFF2-40B4-BE49-F238E27FC236}">
                <a16:creationId xmlns:a16="http://schemas.microsoft.com/office/drawing/2014/main" id="{2FE47537-30C3-4BC6-99F0-3153015C3925}"/>
              </a:ext>
            </a:extLst>
          </p:cNvPr>
          <p:cNvSpPr txBox="1"/>
          <p:nvPr/>
        </p:nvSpPr>
        <p:spPr>
          <a:xfrm>
            <a:off x="543170" y="1783862"/>
            <a:ext cx="746173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fr-FR" sz="1600" dirty="0">
              <a:cs typeface="Calibri"/>
            </a:endParaRPr>
          </a:p>
        </p:txBody>
      </p:sp>
    </p:spTree>
    <p:extLst>
      <p:ext uri="{BB962C8B-B14F-4D97-AF65-F5344CB8AC3E}">
        <p14:creationId xmlns:p14="http://schemas.microsoft.com/office/powerpoint/2010/main" val="183533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893F6-2077-4585-9418-40197038741C}"/>
              </a:ext>
            </a:extLst>
          </p:cNvPr>
          <p:cNvSpPr>
            <a:spLocks noGrp="1"/>
          </p:cNvSpPr>
          <p:nvPr>
            <p:ph type="title"/>
          </p:nvPr>
        </p:nvSpPr>
        <p:spPr/>
        <p:txBody>
          <a:bodyPr/>
          <a:lstStyle/>
          <a:p>
            <a:r>
              <a:rPr lang="fr-FR" dirty="0" err="1">
                <a:cs typeface="Calibri Light"/>
              </a:rPr>
              <a:t>Faster</a:t>
            </a:r>
            <a:r>
              <a:rPr lang="fr-FR" dirty="0">
                <a:cs typeface="Calibri Light"/>
              </a:rPr>
              <a:t> RCNN</a:t>
            </a:r>
          </a:p>
        </p:txBody>
      </p:sp>
      <p:pic>
        <p:nvPicPr>
          <p:cNvPr id="4" name="Image 4">
            <a:extLst>
              <a:ext uri="{FF2B5EF4-FFF2-40B4-BE49-F238E27FC236}">
                <a16:creationId xmlns:a16="http://schemas.microsoft.com/office/drawing/2014/main" id="{718B0160-8570-45C5-AB54-F60FFA69EDAA}"/>
              </a:ext>
            </a:extLst>
          </p:cNvPr>
          <p:cNvPicPr>
            <a:picLocks noGrp="1" noChangeAspect="1"/>
          </p:cNvPicPr>
          <p:nvPr>
            <p:ph idx="1"/>
          </p:nvPr>
        </p:nvPicPr>
        <p:blipFill>
          <a:blip r:embed="rId3"/>
          <a:stretch>
            <a:fillRect/>
          </a:stretch>
        </p:blipFill>
        <p:spPr>
          <a:xfrm>
            <a:off x="2679760" y="1694554"/>
            <a:ext cx="6483706" cy="3705450"/>
          </a:xfrm>
        </p:spPr>
      </p:pic>
      <p:sp>
        <p:nvSpPr>
          <p:cNvPr id="5" name="ZoneTexte 4">
            <a:extLst>
              <a:ext uri="{FF2B5EF4-FFF2-40B4-BE49-F238E27FC236}">
                <a16:creationId xmlns:a16="http://schemas.microsoft.com/office/drawing/2014/main" id="{B9D7BF92-22DB-4B22-963C-D7BD369A9C56}"/>
              </a:ext>
            </a:extLst>
          </p:cNvPr>
          <p:cNvSpPr txBox="1"/>
          <p:nvPr/>
        </p:nvSpPr>
        <p:spPr>
          <a:xfrm>
            <a:off x="289170" y="1656861"/>
            <a:ext cx="64750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endParaRPr lang="fr-FR" dirty="0">
              <a:cs typeface="Calibri" panose="020F0502020204030204"/>
            </a:endParaRPr>
          </a:p>
          <a:p>
            <a:pPr marL="342900" indent="-342900" algn="l">
              <a:buAutoNum type="arabicPeriod"/>
            </a:pPr>
            <a:endParaRPr lang="fr-FR" dirty="0">
              <a:cs typeface="Calibri" panose="020F0502020204030204"/>
            </a:endParaRPr>
          </a:p>
        </p:txBody>
      </p:sp>
    </p:spTree>
    <p:extLst>
      <p:ext uri="{BB962C8B-B14F-4D97-AF65-F5344CB8AC3E}">
        <p14:creationId xmlns:p14="http://schemas.microsoft.com/office/powerpoint/2010/main" val="55429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D3CC5-818F-408A-8202-E010764EE872}"/>
              </a:ext>
            </a:extLst>
          </p:cNvPr>
          <p:cNvSpPr>
            <a:spLocks noGrp="1"/>
          </p:cNvSpPr>
          <p:nvPr>
            <p:ph type="title"/>
          </p:nvPr>
        </p:nvSpPr>
        <p:spPr/>
        <p:txBody>
          <a:bodyPr/>
          <a:lstStyle/>
          <a:p>
            <a:r>
              <a:rPr lang="fr-FR" dirty="0">
                <a:cs typeface="Calibri Light"/>
              </a:rPr>
              <a:t>Mask RCNN</a:t>
            </a:r>
            <a:endParaRPr lang="fr-FR" dirty="0"/>
          </a:p>
        </p:txBody>
      </p:sp>
      <p:pic>
        <p:nvPicPr>
          <p:cNvPr id="4" name="Image 4">
            <a:extLst>
              <a:ext uri="{FF2B5EF4-FFF2-40B4-BE49-F238E27FC236}">
                <a16:creationId xmlns:a16="http://schemas.microsoft.com/office/drawing/2014/main" id="{FBAABDF9-B996-4977-A315-A5A0A92D4FFB}"/>
              </a:ext>
            </a:extLst>
          </p:cNvPr>
          <p:cNvPicPr>
            <a:picLocks noGrp="1" noChangeAspect="1"/>
          </p:cNvPicPr>
          <p:nvPr>
            <p:ph idx="1"/>
          </p:nvPr>
        </p:nvPicPr>
        <p:blipFill>
          <a:blip r:embed="rId3"/>
          <a:stretch>
            <a:fillRect/>
          </a:stretch>
        </p:blipFill>
        <p:spPr>
          <a:xfrm>
            <a:off x="3727346" y="1897871"/>
            <a:ext cx="4438650" cy="3543300"/>
          </a:xfrm>
        </p:spPr>
      </p:pic>
    </p:spTree>
    <p:extLst>
      <p:ext uri="{BB962C8B-B14F-4D97-AF65-F5344CB8AC3E}">
        <p14:creationId xmlns:p14="http://schemas.microsoft.com/office/powerpoint/2010/main" val="231770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07B7C-9DDD-40E2-B207-CB2DDF3760D4}"/>
              </a:ext>
            </a:extLst>
          </p:cNvPr>
          <p:cNvSpPr>
            <a:spLocks noGrp="1"/>
          </p:cNvSpPr>
          <p:nvPr>
            <p:ph type="title"/>
          </p:nvPr>
        </p:nvSpPr>
        <p:spPr/>
        <p:txBody>
          <a:bodyPr/>
          <a:lstStyle/>
          <a:p>
            <a:r>
              <a:rPr lang="fr-FR" dirty="0">
                <a:cs typeface="Calibri Light"/>
              </a:rPr>
              <a:t>YOLO</a:t>
            </a:r>
            <a:endParaRPr lang="fr-FR" dirty="0"/>
          </a:p>
        </p:txBody>
      </p:sp>
      <p:sp>
        <p:nvSpPr>
          <p:cNvPr id="3" name="Espace réservé du contenu 2">
            <a:extLst>
              <a:ext uri="{FF2B5EF4-FFF2-40B4-BE49-F238E27FC236}">
                <a16:creationId xmlns:a16="http://schemas.microsoft.com/office/drawing/2014/main" id="{D8C9E5B3-58E0-47FB-BDC7-8F20979CBE0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25148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A5D78B-9EE2-4AFC-863F-0BD9C8A3E6B6}"/>
              </a:ext>
            </a:extLst>
          </p:cNvPr>
          <p:cNvSpPr>
            <a:spLocks noGrp="1"/>
          </p:cNvSpPr>
          <p:nvPr>
            <p:ph type="title"/>
          </p:nvPr>
        </p:nvSpPr>
        <p:spPr/>
        <p:txBody>
          <a:bodyPr/>
          <a:lstStyle/>
          <a:p>
            <a:r>
              <a:rPr lang="fr-FR" dirty="0">
                <a:cs typeface="Calibri Light"/>
              </a:rPr>
              <a:t>Model</a:t>
            </a:r>
            <a:endParaRPr lang="fr-FR" dirty="0"/>
          </a:p>
        </p:txBody>
      </p:sp>
      <p:pic>
        <p:nvPicPr>
          <p:cNvPr id="4" name="Image 4">
            <a:extLst>
              <a:ext uri="{FF2B5EF4-FFF2-40B4-BE49-F238E27FC236}">
                <a16:creationId xmlns:a16="http://schemas.microsoft.com/office/drawing/2014/main" id="{C6C32E38-07ED-4471-B064-6E5E55ADF241}"/>
              </a:ext>
            </a:extLst>
          </p:cNvPr>
          <p:cNvPicPr>
            <a:picLocks noGrp="1" noChangeAspect="1"/>
          </p:cNvPicPr>
          <p:nvPr>
            <p:ph idx="1"/>
          </p:nvPr>
        </p:nvPicPr>
        <p:blipFill>
          <a:blip r:embed="rId2"/>
          <a:stretch>
            <a:fillRect/>
          </a:stretch>
        </p:blipFill>
        <p:spPr>
          <a:xfrm>
            <a:off x="2315439" y="1718301"/>
            <a:ext cx="7282079" cy="4726971"/>
          </a:xfrm>
        </p:spPr>
      </p:pic>
    </p:spTree>
    <p:extLst>
      <p:ext uri="{BB962C8B-B14F-4D97-AF65-F5344CB8AC3E}">
        <p14:creationId xmlns:p14="http://schemas.microsoft.com/office/powerpoint/2010/main" val="406112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1D1AA-11F8-49A7-AB00-38F524940BFF}"/>
              </a:ext>
            </a:extLst>
          </p:cNvPr>
          <p:cNvSpPr>
            <a:spLocks noGrp="1"/>
          </p:cNvSpPr>
          <p:nvPr>
            <p:ph type="title"/>
          </p:nvPr>
        </p:nvSpPr>
        <p:spPr/>
        <p:txBody>
          <a:bodyPr/>
          <a:lstStyle/>
          <a:p>
            <a:r>
              <a:rPr lang="fr-FR" dirty="0">
                <a:cs typeface="Calibri Light"/>
              </a:rPr>
              <a:t>Anchor box</a:t>
            </a:r>
            <a:endParaRPr lang="fr-FR" dirty="0"/>
          </a:p>
        </p:txBody>
      </p:sp>
      <p:pic>
        <p:nvPicPr>
          <p:cNvPr id="4" name="Image 4" descr="Une image contenant carré&#10;&#10;Description générée automatiquement">
            <a:extLst>
              <a:ext uri="{FF2B5EF4-FFF2-40B4-BE49-F238E27FC236}">
                <a16:creationId xmlns:a16="http://schemas.microsoft.com/office/drawing/2014/main" id="{9C623E72-F2E3-44E6-8F80-7E1C4FC6177A}"/>
              </a:ext>
            </a:extLst>
          </p:cNvPr>
          <p:cNvPicPr>
            <a:picLocks noGrp="1" noChangeAspect="1"/>
          </p:cNvPicPr>
          <p:nvPr>
            <p:ph idx="1"/>
          </p:nvPr>
        </p:nvPicPr>
        <p:blipFill>
          <a:blip r:embed="rId2"/>
          <a:stretch>
            <a:fillRect/>
          </a:stretch>
        </p:blipFill>
        <p:spPr>
          <a:xfrm>
            <a:off x="2515204" y="2346225"/>
            <a:ext cx="7494296" cy="3717969"/>
          </a:xfrm>
        </p:spPr>
      </p:pic>
    </p:spTree>
    <p:extLst>
      <p:ext uri="{BB962C8B-B14F-4D97-AF65-F5344CB8AC3E}">
        <p14:creationId xmlns:p14="http://schemas.microsoft.com/office/powerpoint/2010/main" val="238859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095CE0-30BB-4036-82CB-4353F9849CDB}"/>
              </a:ext>
            </a:extLst>
          </p:cNvPr>
          <p:cNvSpPr>
            <a:spLocks noGrp="1"/>
          </p:cNvSpPr>
          <p:nvPr>
            <p:ph type="title"/>
          </p:nvPr>
        </p:nvSpPr>
        <p:spPr/>
        <p:txBody>
          <a:bodyPr/>
          <a:lstStyle/>
          <a:p>
            <a:r>
              <a:rPr lang="fr-FR" dirty="0">
                <a:cs typeface="Calibri Light"/>
              </a:rPr>
              <a:t>Model</a:t>
            </a:r>
            <a:endParaRPr lang="fr-FR" dirty="0"/>
          </a:p>
        </p:txBody>
      </p:sp>
      <p:pic>
        <p:nvPicPr>
          <p:cNvPr id="4" name="Image 4">
            <a:extLst>
              <a:ext uri="{FF2B5EF4-FFF2-40B4-BE49-F238E27FC236}">
                <a16:creationId xmlns:a16="http://schemas.microsoft.com/office/drawing/2014/main" id="{01FAEACD-592A-4DA7-B8E4-14BCA75FBC36}"/>
              </a:ext>
            </a:extLst>
          </p:cNvPr>
          <p:cNvPicPr>
            <a:picLocks noGrp="1" noChangeAspect="1"/>
          </p:cNvPicPr>
          <p:nvPr>
            <p:ph idx="1"/>
          </p:nvPr>
        </p:nvPicPr>
        <p:blipFill>
          <a:blip r:embed="rId2"/>
          <a:stretch>
            <a:fillRect/>
          </a:stretch>
        </p:blipFill>
        <p:spPr>
          <a:xfrm>
            <a:off x="2157211" y="2086232"/>
            <a:ext cx="7620000" cy="3143250"/>
          </a:xfrm>
        </p:spPr>
      </p:pic>
    </p:spTree>
    <p:extLst>
      <p:ext uri="{BB962C8B-B14F-4D97-AF65-F5344CB8AC3E}">
        <p14:creationId xmlns:p14="http://schemas.microsoft.com/office/powerpoint/2010/main" val="194556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87AF78-D951-419D-9812-854E04A2CD18}"/>
              </a:ext>
            </a:extLst>
          </p:cNvPr>
          <p:cNvSpPr>
            <a:spLocks noGrp="1"/>
          </p:cNvSpPr>
          <p:nvPr>
            <p:ph type="title"/>
          </p:nvPr>
        </p:nvSpPr>
        <p:spPr/>
        <p:txBody>
          <a:bodyPr/>
          <a:lstStyle/>
          <a:p>
            <a:r>
              <a:rPr lang="fr-FR" dirty="0" err="1">
                <a:cs typeface="Calibri Light"/>
              </a:rPr>
              <a:t>Loss</a:t>
            </a:r>
            <a:r>
              <a:rPr lang="fr-FR" dirty="0">
                <a:cs typeface="Calibri Light"/>
              </a:rPr>
              <a:t> </a:t>
            </a:r>
            <a:r>
              <a:rPr lang="fr-FR" dirty="0" err="1">
                <a:cs typeface="Calibri Light"/>
              </a:rPr>
              <a:t>function</a:t>
            </a:r>
            <a:endParaRPr lang="fr-FR" dirty="0" err="1"/>
          </a:p>
        </p:txBody>
      </p:sp>
      <p:pic>
        <p:nvPicPr>
          <p:cNvPr id="4" name="Image 4" descr="Une image contenant texte&#10;&#10;Description générée automatiquement">
            <a:extLst>
              <a:ext uri="{FF2B5EF4-FFF2-40B4-BE49-F238E27FC236}">
                <a16:creationId xmlns:a16="http://schemas.microsoft.com/office/drawing/2014/main" id="{25FDBBB7-AC68-4314-B417-C0C619D1E3F3}"/>
              </a:ext>
            </a:extLst>
          </p:cNvPr>
          <p:cNvPicPr>
            <a:picLocks noGrp="1" noChangeAspect="1"/>
          </p:cNvPicPr>
          <p:nvPr>
            <p:ph idx="1"/>
          </p:nvPr>
        </p:nvPicPr>
        <p:blipFill>
          <a:blip r:embed="rId2"/>
          <a:stretch>
            <a:fillRect/>
          </a:stretch>
        </p:blipFill>
        <p:spPr>
          <a:xfrm>
            <a:off x="1116572" y="1801354"/>
            <a:ext cx="6846462" cy="4453540"/>
          </a:xfrm>
        </p:spPr>
      </p:pic>
    </p:spTree>
    <p:extLst>
      <p:ext uri="{BB962C8B-B14F-4D97-AF65-F5344CB8AC3E}">
        <p14:creationId xmlns:p14="http://schemas.microsoft.com/office/powerpoint/2010/main" val="373420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84BA20-86E7-40B5-B29A-217F3FA26DCB}"/>
              </a:ext>
            </a:extLst>
          </p:cNvPr>
          <p:cNvSpPr>
            <a:spLocks noGrp="1"/>
          </p:cNvSpPr>
          <p:nvPr>
            <p:ph type="title"/>
          </p:nvPr>
        </p:nvSpPr>
        <p:spPr/>
        <p:txBody>
          <a:bodyPr/>
          <a:lstStyle/>
          <a:p>
            <a:r>
              <a:rPr lang="fr-FR" dirty="0">
                <a:cs typeface="Calibri Light"/>
              </a:rPr>
              <a:t>YOLOv3</a:t>
            </a:r>
            <a:endParaRPr lang="fr-FR" dirty="0"/>
          </a:p>
        </p:txBody>
      </p:sp>
      <p:sp>
        <p:nvSpPr>
          <p:cNvPr id="3" name="Espace réservé du contenu 2">
            <a:extLst>
              <a:ext uri="{FF2B5EF4-FFF2-40B4-BE49-F238E27FC236}">
                <a16:creationId xmlns:a16="http://schemas.microsoft.com/office/drawing/2014/main" id="{6B5B7BF6-8D2B-4FCF-888C-AFA6EA8DD6C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07521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90B4B-0651-4A60-B0AF-7CC1231CA293}"/>
              </a:ext>
            </a:extLst>
          </p:cNvPr>
          <p:cNvSpPr>
            <a:spLocks noGrp="1"/>
          </p:cNvSpPr>
          <p:nvPr>
            <p:ph type="title"/>
          </p:nvPr>
        </p:nvSpPr>
        <p:spPr/>
        <p:txBody>
          <a:bodyPr/>
          <a:lstStyle/>
          <a:p>
            <a:r>
              <a:rPr lang="fr-FR" dirty="0">
                <a:ea typeface="+mj-lt"/>
                <a:cs typeface="+mj-lt"/>
              </a:rPr>
              <a:t>Darknet-53, </a:t>
            </a:r>
            <a:r>
              <a:rPr lang="fr-FR" dirty="0" err="1">
                <a:ea typeface="+mj-lt"/>
                <a:cs typeface="+mj-lt"/>
              </a:rPr>
              <a:t>multiscale</a:t>
            </a:r>
            <a:r>
              <a:rPr lang="fr-FR" dirty="0">
                <a:cs typeface="Calibri Light"/>
              </a:rPr>
              <a:t> </a:t>
            </a:r>
            <a:r>
              <a:rPr lang="fr-FR" dirty="0" err="1">
                <a:cs typeface="Calibri Light"/>
              </a:rPr>
              <a:t>prediction</a:t>
            </a:r>
            <a:endParaRPr lang="fr-FR" dirty="0">
              <a:cs typeface="Calibri Light"/>
            </a:endParaRPr>
          </a:p>
        </p:txBody>
      </p:sp>
      <p:pic>
        <p:nvPicPr>
          <p:cNvPr id="5" name="Image 5">
            <a:extLst>
              <a:ext uri="{FF2B5EF4-FFF2-40B4-BE49-F238E27FC236}">
                <a16:creationId xmlns:a16="http://schemas.microsoft.com/office/drawing/2014/main" id="{78E82574-95B2-4958-8B44-2BF3CCC85EB9}"/>
              </a:ext>
            </a:extLst>
          </p:cNvPr>
          <p:cNvPicPr>
            <a:picLocks noGrp="1" noChangeAspect="1"/>
          </p:cNvPicPr>
          <p:nvPr>
            <p:ph idx="1"/>
          </p:nvPr>
        </p:nvPicPr>
        <p:blipFill>
          <a:blip r:embed="rId2"/>
          <a:stretch>
            <a:fillRect/>
          </a:stretch>
        </p:blipFill>
        <p:spPr>
          <a:xfrm>
            <a:off x="4549114" y="1503654"/>
            <a:ext cx="6742786" cy="5016746"/>
          </a:xfrm>
        </p:spPr>
      </p:pic>
      <p:sp>
        <p:nvSpPr>
          <p:cNvPr id="6" name="ZoneTexte 1">
            <a:extLst>
              <a:ext uri="{FF2B5EF4-FFF2-40B4-BE49-F238E27FC236}">
                <a16:creationId xmlns:a16="http://schemas.microsoft.com/office/drawing/2014/main" id="{3E3F5374-F41F-443B-BF9E-69B6B4059FDC}"/>
              </a:ext>
            </a:extLst>
          </p:cNvPr>
          <p:cNvSpPr txBox="1"/>
          <p:nvPr/>
        </p:nvSpPr>
        <p:spPr>
          <a:xfrm>
            <a:off x="839274" y="1837386"/>
            <a:ext cx="7411790"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Model: image (416x416) -&gt; CNN -&gt;</a:t>
            </a:r>
            <a:r>
              <a:rPr lang="fr-FR" dirty="0">
                <a:cs typeface="Calibri"/>
              </a:rPr>
              <a:t> </a:t>
            </a:r>
            <a:r>
              <a:rPr lang="fr-FR" dirty="0" err="1">
                <a:cs typeface="Calibri"/>
              </a:rPr>
              <a:t>Feature</a:t>
            </a:r>
            <a:r>
              <a:rPr lang="fr-FR" dirty="0">
                <a:cs typeface="Calibri"/>
              </a:rPr>
              <a:t> </a:t>
            </a:r>
            <a:r>
              <a:rPr lang="fr-FR" dirty="0" err="1">
                <a:cs typeface="Calibri"/>
              </a:rPr>
              <a:t>map</a:t>
            </a:r>
            <a:r>
              <a:rPr lang="fr-FR" dirty="0">
                <a:cs typeface="Calibri"/>
              </a:rPr>
              <a:t> (13x13) -&gt; output (N*N*B*(5+C))</a:t>
            </a:r>
          </a:p>
          <a:p>
            <a:r>
              <a:rPr lang="fr-FR" dirty="0">
                <a:cs typeface="Calibri"/>
              </a:rPr>
              <a:t>B: </a:t>
            </a:r>
            <a:r>
              <a:rPr lang="fr-FR" dirty="0" err="1">
                <a:cs typeface="Calibri"/>
              </a:rPr>
              <a:t>bounding</a:t>
            </a:r>
            <a:r>
              <a:rPr lang="fr-FR" dirty="0">
                <a:cs typeface="Calibri"/>
              </a:rPr>
              <a:t> box</a:t>
            </a:r>
          </a:p>
          <a:p>
            <a:r>
              <a:rPr lang="fr-FR" dirty="0">
                <a:cs typeface="Calibri"/>
              </a:rPr>
              <a:t>C: </a:t>
            </a:r>
            <a:r>
              <a:rPr lang="fr-FR" dirty="0" err="1">
                <a:cs typeface="Calibri"/>
              </a:rPr>
              <a:t>number</a:t>
            </a:r>
            <a:r>
              <a:rPr lang="fr-FR" dirty="0">
                <a:cs typeface="Calibri"/>
              </a:rPr>
              <a:t> of classes</a:t>
            </a:r>
          </a:p>
          <a:p>
            <a:endParaRPr lang="fr-FR" dirty="0">
              <a:cs typeface="Calibri"/>
            </a:endParaRPr>
          </a:p>
        </p:txBody>
      </p:sp>
    </p:spTree>
    <p:extLst>
      <p:ext uri="{BB962C8B-B14F-4D97-AF65-F5344CB8AC3E}">
        <p14:creationId xmlns:p14="http://schemas.microsoft.com/office/powerpoint/2010/main" val="34608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DFEC43-24BF-43B3-A201-B2618D88AD4B}"/>
              </a:ext>
            </a:extLst>
          </p:cNvPr>
          <p:cNvSpPr>
            <a:spLocks noGrp="1"/>
          </p:cNvSpPr>
          <p:nvPr>
            <p:ph type="title"/>
          </p:nvPr>
        </p:nvSpPr>
        <p:spPr/>
        <p:txBody>
          <a:bodyPr/>
          <a:lstStyle/>
          <a:p>
            <a:r>
              <a:rPr lang="fr-FR" dirty="0" err="1">
                <a:cs typeface="Calibri Light"/>
              </a:rPr>
              <a:t>Sliding</a:t>
            </a:r>
            <a:r>
              <a:rPr lang="fr-FR" dirty="0">
                <a:cs typeface="Calibri Light"/>
              </a:rPr>
              <a:t> </a:t>
            </a:r>
            <a:r>
              <a:rPr lang="fr-FR" dirty="0" err="1">
                <a:cs typeface="Calibri Light"/>
              </a:rPr>
              <a:t>window</a:t>
            </a:r>
            <a:endParaRPr lang="fr-FR" dirty="0" err="1"/>
          </a:p>
        </p:txBody>
      </p:sp>
      <p:pic>
        <p:nvPicPr>
          <p:cNvPr id="4" name="Image 4">
            <a:extLst>
              <a:ext uri="{FF2B5EF4-FFF2-40B4-BE49-F238E27FC236}">
                <a16:creationId xmlns:a16="http://schemas.microsoft.com/office/drawing/2014/main" id="{9CD1FE5B-A1CE-435E-9C15-C445DD747DD3}"/>
              </a:ext>
            </a:extLst>
          </p:cNvPr>
          <p:cNvPicPr>
            <a:picLocks noGrp="1" noChangeAspect="1"/>
          </p:cNvPicPr>
          <p:nvPr>
            <p:ph idx="1"/>
          </p:nvPr>
        </p:nvPicPr>
        <p:blipFill>
          <a:blip r:embed="rId2"/>
          <a:stretch>
            <a:fillRect/>
          </a:stretch>
        </p:blipFill>
        <p:spPr>
          <a:xfrm>
            <a:off x="186307" y="1707071"/>
            <a:ext cx="5898559" cy="3939684"/>
          </a:xfrm>
        </p:spPr>
      </p:pic>
      <p:pic>
        <p:nvPicPr>
          <p:cNvPr id="5" name="Image 5" descr="Une image contenant texte&#10;&#10;Description générée automatiquement">
            <a:extLst>
              <a:ext uri="{FF2B5EF4-FFF2-40B4-BE49-F238E27FC236}">
                <a16:creationId xmlns:a16="http://schemas.microsoft.com/office/drawing/2014/main" id="{20483D2C-823A-468F-8A48-8889BE17BDE9}"/>
              </a:ext>
            </a:extLst>
          </p:cNvPr>
          <p:cNvPicPr>
            <a:picLocks noChangeAspect="1"/>
          </p:cNvPicPr>
          <p:nvPr/>
        </p:nvPicPr>
        <p:blipFill>
          <a:blip r:embed="rId3"/>
          <a:stretch>
            <a:fillRect/>
          </a:stretch>
        </p:blipFill>
        <p:spPr>
          <a:xfrm>
            <a:off x="7580821" y="1800007"/>
            <a:ext cx="3773509" cy="3609810"/>
          </a:xfrm>
          <a:prstGeom prst="rect">
            <a:avLst/>
          </a:prstGeom>
        </p:spPr>
      </p:pic>
      <p:sp>
        <p:nvSpPr>
          <p:cNvPr id="3" name="ZoneTexte 2">
            <a:extLst>
              <a:ext uri="{FF2B5EF4-FFF2-40B4-BE49-F238E27FC236}">
                <a16:creationId xmlns:a16="http://schemas.microsoft.com/office/drawing/2014/main" id="{61339CAC-7B14-4021-A3B3-03F57965F1F9}"/>
              </a:ext>
            </a:extLst>
          </p:cNvPr>
          <p:cNvSpPr txBox="1"/>
          <p:nvPr/>
        </p:nvSpPr>
        <p:spPr>
          <a:xfrm>
            <a:off x="4374055" y="5968124"/>
            <a:ext cx="5782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solidFill>
                  <a:srgbClr val="FF0000"/>
                </a:solidFill>
              </a:rPr>
              <a:t>Wasting</a:t>
            </a:r>
            <a:r>
              <a:rPr lang="fr-FR" dirty="0">
                <a:solidFill>
                  <a:srgbClr val="FF0000"/>
                </a:solidFill>
              </a:rPr>
              <a:t> ressources and </a:t>
            </a:r>
            <a:r>
              <a:rPr lang="fr-FR" dirty="0" err="1">
                <a:solidFill>
                  <a:srgbClr val="FF0000"/>
                </a:solidFill>
              </a:rPr>
              <a:t>imprecise</a:t>
            </a:r>
            <a:r>
              <a:rPr lang="fr-FR" dirty="0">
                <a:solidFill>
                  <a:srgbClr val="FF0000"/>
                </a:solidFill>
              </a:rPr>
              <a:t> box </a:t>
            </a:r>
            <a:r>
              <a:rPr lang="fr-FR" dirty="0" err="1">
                <a:solidFill>
                  <a:srgbClr val="FF0000"/>
                </a:solidFill>
              </a:rPr>
              <a:t>detection</a:t>
            </a:r>
            <a:endParaRPr lang="fr-FR" dirty="0" err="1">
              <a:solidFill>
                <a:srgbClr val="FF0000"/>
              </a:solidFill>
              <a:cs typeface="Calibri"/>
            </a:endParaRPr>
          </a:p>
        </p:txBody>
      </p:sp>
    </p:spTree>
    <p:extLst>
      <p:ext uri="{BB962C8B-B14F-4D97-AF65-F5344CB8AC3E}">
        <p14:creationId xmlns:p14="http://schemas.microsoft.com/office/powerpoint/2010/main" val="1288512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28214-AEEC-4D75-AC55-339ABCDE6F87}"/>
              </a:ext>
            </a:extLst>
          </p:cNvPr>
          <p:cNvSpPr>
            <a:spLocks noGrp="1"/>
          </p:cNvSpPr>
          <p:nvPr>
            <p:ph type="title"/>
          </p:nvPr>
        </p:nvSpPr>
        <p:spPr/>
        <p:txBody>
          <a:bodyPr/>
          <a:lstStyle/>
          <a:p>
            <a:r>
              <a:rPr lang="fr-FR" dirty="0">
                <a:cs typeface="Calibri Light"/>
              </a:rPr>
              <a:t>Anchor boxes</a:t>
            </a:r>
            <a:endParaRPr lang="fr-FR" dirty="0"/>
          </a:p>
        </p:txBody>
      </p:sp>
      <p:pic>
        <p:nvPicPr>
          <p:cNvPr id="5" name="Image 5" descr="Une image contenant texte&#10;&#10;Description générée automatiquement">
            <a:extLst>
              <a:ext uri="{FF2B5EF4-FFF2-40B4-BE49-F238E27FC236}">
                <a16:creationId xmlns:a16="http://schemas.microsoft.com/office/drawing/2014/main" id="{67743F02-6047-4E2C-8864-985B2E03715E}"/>
              </a:ext>
            </a:extLst>
          </p:cNvPr>
          <p:cNvPicPr>
            <a:picLocks noChangeAspect="1"/>
          </p:cNvPicPr>
          <p:nvPr/>
        </p:nvPicPr>
        <p:blipFill>
          <a:blip r:embed="rId2"/>
          <a:stretch>
            <a:fillRect/>
          </a:stretch>
        </p:blipFill>
        <p:spPr>
          <a:xfrm>
            <a:off x="8405611" y="1698885"/>
            <a:ext cx="2743200" cy="2022088"/>
          </a:xfrm>
          <a:prstGeom prst="rect">
            <a:avLst/>
          </a:prstGeom>
        </p:spPr>
      </p:pic>
      <p:pic>
        <p:nvPicPr>
          <p:cNvPr id="6" name="Image 6">
            <a:extLst>
              <a:ext uri="{FF2B5EF4-FFF2-40B4-BE49-F238E27FC236}">
                <a16:creationId xmlns:a16="http://schemas.microsoft.com/office/drawing/2014/main" id="{6CA35524-054B-4516-B71E-F793F83A31FC}"/>
              </a:ext>
            </a:extLst>
          </p:cNvPr>
          <p:cNvPicPr>
            <a:picLocks noChangeAspect="1"/>
          </p:cNvPicPr>
          <p:nvPr/>
        </p:nvPicPr>
        <p:blipFill>
          <a:blip r:embed="rId3"/>
          <a:stretch>
            <a:fillRect/>
          </a:stretch>
        </p:blipFill>
        <p:spPr>
          <a:xfrm>
            <a:off x="367047" y="1467717"/>
            <a:ext cx="6435143" cy="4609438"/>
          </a:xfrm>
          <a:prstGeom prst="rect">
            <a:avLst/>
          </a:prstGeom>
        </p:spPr>
      </p:pic>
    </p:spTree>
    <p:extLst>
      <p:ext uri="{BB962C8B-B14F-4D97-AF65-F5344CB8AC3E}">
        <p14:creationId xmlns:p14="http://schemas.microsoft.com/office/powerpoint/2010/main" val="421110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06BDB-A376-4788-879A-7214A045024C}"/>
              </a:ext>
            </a:extLst>
          </p:cNvPr>
          <p:cNvSpPr>
            <a:spLocks noGrp="1"/>
          </p:cNvSpPr>
          <p:nvPr>
            <p:ph type="title"/>
          </p:nvPr>
        </p:nvSpPr>
        <p:spPr/>
        <p:txBody>
          <a:bodyPr/>
          <a:lstStyle/>
          <a:p>
            <a:r>
              <a:rPr lang="fr-FR" dirty="0" err="1">
                <a:cs typeface="Calibri Light"/>
              </a:rPr>
              <a:t>Generate</a:t>
            </a:r>
            <a:r>
              <a:rPr lang="fr-FR" dirty="0">
                <a:cs typeface="Calibri Light"/>
              </a:rPr>
              <a:t> </a:t>
            </a:r>
            <a:r>
              <a:rPr lang="fr-FR" dirty="0" err="1">
                <a:cs typeface="Calibri Light"/>
              </a:rPr>
              <a:t>anchors</a:t>
            </a:r>
            <a:r>
              <a:rPr lang="fr-FR" dirty="0">
                <a:cs typeface="Calibri Light"/>
              </a:rPr>
              <a:t> </a:t>
            </a:r>
            <a:r>
              <a:rPr lang="fr-FR" dirty="0" err="1">
                <a:cs typeface="Calibri Light"/>
              </a:rPr>
              <a:t>with</a:t>
            </a:r>
            <a:r>
              <a:rPr lang="fr-FR">
                <a:cs typeface="Calibri Light"/>
              </a:rPr>
              <a:t> k-means</a:t>
            </a:r>
            <a:endParaRPr lang="fr-FR" dirty="0">
              <a:cs typeface="Calibri Light"/>
            </a:endParaRPr>
          </a:p>
        </p:txBody>
      </p:sp>
      <p:pic>
        <p:nvPicPr>
          <p:cNvPr id="4" name="Image 4" descr="Une image contenant texte, vague&#10;&#10;Description générée automatiquement">
            <a:extLst>
              <a:ext uri="{FF2B5EF4-FFF2-40B4-BE49-F238E27FC236}">
                <a16:creationId xmlns:a16="http://schemas.microsoft.com/office/drawing/2014/main" id="{4879E0C2-A41F-407C-97A0-31DE12ABE36E}"/>
              </a:ext>
            </a:extLst>
          </p:cNvPr>
          <p:cNvPicPr>
            <a:picLocks noGrp="1" noChangeAspect="1"/>
          </p:cNvPicPr>
          <p:nvPr>
            <p:ph idx="1"/>
          </p:nvPr>
        </p:nvPicPr>
        <p:blipFill>
          <a:blip r:embed="rId2"/>
          <a:stretch>
            <a:fillRect/>
          </a:stretch>
        </p:blipFill>
        <p:spPr>
          <a:xfrm>
            <a:off x="1884878" y="2018809"/>
            <a:ext cx="2819933" cy="2805874"/>
          </a:xfrm>
        </p:spPr>
      </p:pic>
      <p:pic>
        <p:nvPicPr>
          <p:cNvPr id="5" name="Image 5">
            <a:extLst>
              <a:ext uri="{FF2B5EF4-FFF2-40B4-BE49-F238E27FC236}">
                <a16:creationId xmlns:a16="http://schemas.microsoft.com/office/drawing/2014/main" id="{B6A44447-A8DF-4B68-9B9E-68DDA0BC51D0}"/>
              </a:ext>
            </a:extLst>
          </p:cNvPr>
          <p:cNvPicPr>
            <a:picLocks noChangeAspect="1"/>
          </p:cNvPicPr>
          <p:nvPr/>
        </p:nvPicPr>
        <p:blipFill>
          <a:blip r:embed="rId3"/>
          <a:stretch>
            <a:fillRect/>
          </a:stretch>
        </p:blipFill>
        <p:spPr>
          <a:xfrm>
            <a:off x="5793935" y="1618445"/>
            <a:ext cx="2278385" cy="4994856"/>
          </a:xfrm>
          <a:prstGeom prst="rect">
            <a:avLst/>
          </a:prstGeom>
        </p:spPr>
      </p:pic>
    </p:spTree>
    <p:extLst>
      <p:ext uri="{BB962C8B-B14F-4D97-AF65-F5344CB8AC3E}">
        <p14:creationId xmlns:p14="http://schemas.microsoft.com/office/powerpoint/2010/main" val="61641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Practice</a:t>
            </a:r>
            <a:endParaRPr lang="en-US" dirty="0"/>
          </a:p>
        </p:txBody>
      </p:sp>
      <p:sp>
        <p:nvSpPr>
          <p:cNvPr id="3" name="Content Placeholder 2"/>
          <p:cNvSpPr>
            <a:spLocks noGrp="1"/>
          </p:cNvSpPr>
          <p:nvPr>
            <p:ph idx="1"/>
          </p:nvPr>
        </p:nvSpPr>
        <p:spPr/>
        <p:txBody>
          <a:bodyPr/>
          <a:lstStyle/>
          <a:p>
            <a:r>
              <a:rPr lang="fr-FR" dirty="0" err="1" smtClean="0"/>
              <a:t>Yolo</a:t>
            </a:r>
            <a:r>
              <a:rPr lang="fr-FR" dirty="0" smtClean="0"/>
              <a:t> on VOC</a:t>
            </a:r>
          </a:p>
          <a:p>
            <a:r>
              <a:rPr lang="fr-FR" dirty="0" err="1" smtClean="0"/>
              <a:t>MaskRCNN</a:t>
            </a:r>
            <a:r>
              <a:rPr lang="fr-FR" dirty="0" smtClean="0"/>
              <a:t> on pedestrian </a:t>
            </a:r>
            <a:r>
              <a:rPr lang="fr-FR" dirty="0" err="1" smtClean="0"/>
              <a:t>detection</a:t>
            </a:r>
            <a:r>
              <a:rPr lang="fr-FR" dirty="0" smtClean="0"/>
              <a:t> and segmentation</a:t>
            </a:r>
            <a:endParaRPr lang="en-US" dirty="0"/>
          </a:p>
        </p:txBody>
      </p:sp>
    </p:spTree>
    <p:extLst>
      <p:ext uri="{BB962C8B-B14F-4D97-AF65-F5344CB8AC3E}">
        <p14:creationId xmlns:p14="http://schemas.microsoft.com/office/powerpoint/2010/main" val="233640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0CD4B0-CE3D-4AED-9CFE-7785F84D09E9}"/>
              </a:ext>
            </a:extLst>
          </p:cNvPr>
          <p:cNvSpPr>
            <a:spLocks noGrp="1"/>
          </p:cNvSpPr>
          <p:nvPr>
            <p:ph type="title"/>
          </p:nvPr>
        </p:nvSpPr>
        <p:spPr/>
        <p:txBody>
          <a:bodyPr/>
          <a:lstStyle/>
          <a:p>
            <a:r>
              <a:rPr lang="fr-FR" dirty="0" err="1">
                <a:cs typeface="Calibri Light"/>
              </a:rPr>
              <a:t>IoU</a:t>
            </a:r>
            <a:endParaRPr lang="fr-FR" dirty="0" err="1"/>
          </a:p>
        </p:txBody>
      </p:sp>
      <p:pic>
        <p:nvPicPr>
          <p:cNvPr id="4" name="Image 4">
            <a:extLst>
              <a:ext uri="{FF2B5EF4-FFF2-40B4-BE49-F238E27FC236}">
                <a16:creationId xmlns:a16="http://schemas.microsoft.com/office/drawing/2014/main" id="{349F6EDA-FD9E-439F-A691-64716FA5793A}"/>
              </a:ext>
            </a:extLst>
          </p:cNvPr>
          <p:cNvPicPr>
            <a:picLocks noGrp="1" noChangeAspect="1"/>
          </p:cNvPicPr>
          <p:nvPr>
            <p:ph idx="1"/>
          </p:nvPr>
        </p:nvPicPr>
        <p:blipFill>
          <a:blip r:embed="rId2"/>
          <a:stretch>
            <a:fillRect/>
          </a:stretch>
        </p:blipFill>
        <p:spPr>
          <a:xfrm>
            <a:off x="3918143" y="2084549"/>
            <a:ext cx="3935300" cy="2623936"/>
          </a:xfrm>
        </p:spPr>
      </p:pic>
    </p:spTree>
    <p:extLst>
      <p:ext uri="{BB962C8B-B14F-4D97-AF65-F5344CB8AC3E}">
        <p14:creationId xmlns:p14="http://schemas.microsoft.com/office/powerpoint/2010/main" val="378607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31CF9-E5C7-4757-8F90-1D68AC900076}"/>
              </a:ext>
            </a:extLst>
          </p:cNvPr>
          <p:cNvSpPr>
            <a:spLocks noGrp="1"/>
          </p:cNvSpPr>
          <p:nvPr>
            <p:ph type="title"/>
          </p:nvPr>
        </p:nvSpPr>
        <p:spPr/>
        <p:txBody>
          <a:bodyPr/>
          <a:lstStyle/>
          <a:p>
            <a:r>
              <a:rPr lang="fr-FR" dirty="0">
                <a:cs typeface="Calibri Light"/>
              </a:rPr>
              <a:t>Anchor box </a:t>
            </a:r>
            <a:r>
              <a:rPr lang="fr-FR" dirty="0" err="1">
                <a:cs typeface="Calibri Light"/>
              </a:rPr>
              <a:t>generator</a:t>
            </a:r>
            <a:endParaRPr lang="fr-FR" dirty="0" err="1"/>
          </a:p>
        </p:txBody>
      </p:sp>
      <p:sp>
        <p:nvSpPr>
          <p:cNvPr id="7" name="Espace réservé du contenu 6">
            <a:extLst>
              <a:ext uri="{FF2B5EF4-FFF2-40B4-BE49-F238E27FC236}">
                <a16:creationId xmlns:a16="http://schemas.microsoft.com/office/drawing/2014/main" id="{AA45B781-1F1F-4B9F-8E06-8641023D4486}"/>
              </a:ext>
            </a:extLst>
          </p:cNvPr>
          <p:cNvSpPr>
            <a:spLocks noGrp="1"/>
          </p:cNvSpPr>
          <p:nvPr>
            <p:ph idx="1"/>
          </p:nvPr>
        </p:nvSpPr>
        <p:spPr/>
        <p:txBody>
          <a:bodyPr vert="horz" lIns="91440" tIns="45720" rIns="91440" bIns="45720" rtlCol="0" anchor="t">
            <a:normAutofit/>
          </a:bodyPr>
          <a:lstStyle/>
          <a:p>
            <a:r>
              <a:rPr lang="fr-FR" dirty="0">
                <a:cs typeface="Calibri"/>
              </a:rPr>
              <a:t>Multiple </a:t>
            </a:r>
            <a:r>
              <a:rPr lang="fr-FR" dirty="0" err="1">
                <a:cs typeface="Calibri"/>
              </a:rPr>
              <a:t>anchors</a:t>
            </a:r>
            <a:r>
              <a:rPr lang="fr-FR" dirty="0">
                <a:cs typeface="Calibri"/>
              </a:rPr>
              <a:t> (</a:t>
            </a:r>
            <a:r>
              <a:rPr lang="fr-FR" dirty="0" err="1">
                <a:cs typeface="Calibri"/>
              </a:rPr>
              <a:t>prior</a:t>
            </a:r>
            <a:r>
              <a:rPr lang="fr-FR" dirty="0">
                <a:cs typeface="Calibri"/>
              </a:rPr>
              <a:t>) for </a:t>
            </a:r>
            <a:r>
              <a:rPr lang="fr-FR" dirty="0" err="1">
                <a:cs typeface="Calibri"/>
              </a:rPr>
              <a:t>each</a:t>
            </a:r>
            <a:r>
              <a:rPr lang="fr-FR" dirty="0">
                <a:cs typeface="Calibri"/>
              </a:rPr>
              <a:t> pixel</a:t>
            </a:r>
          </a:p>
          <a:p>
            <a:r>
              <a:rPr lang="fr-FR" dirty="0" err="1">
                <a:cs typeface="Calibri"/>
              </a:rPr>
              <a:t>Using</a:t>
            </a:r>
            <a:r>
              <a:rPr lang="fr-FR" dirty="0">
                <a:cs typeface="Calibri"/>
              </a:rPr>
              <a:t> 2 </a:t>
            </a:r>
            <a:r>
              <a:rPr lang="fr-FR" dirty="0" err="1">
                <a:cs typeface="Calibri"/>
              </a:rPr>
              <a:t>parameters</a:t>
            </a:r>
            <a:r>
              <a:rPr lang="fr-FR" dirty="0">
                <a:cs typeface="Calibri"/>
              </a:rPr>
              <a:t>: </a:t>
            </a:r>
            <a:r>
              <a:rPr lang="fr-FR" dirty="0" err="1">
                <a:cs typeface="Calibri"/>
              </a:rPr>
              <a:t>scale</a:t>
            </a:r>
            <a:r>
              <a:rPr lang="fr-FR" dirty="0">
                <a:cs typeface="Calibri"/>
              </a:rPr>
              <a:t> s and aspect ratio r</a:t>
            </a:r>
          </a:p>
        </p:txBody>
      </p:sp>
      <p:pic>
        <p:nvPicPr>
          <p:cNvPr id="8" name="Image 8">
            <a:extLst>
              <a:ext uri="{FF2B5EF4-FFF2-40B4-BE49-F238E27FC236}">
                <a16:creationId xmlns:a16="http://schemas.microsoft.com/office/drawing/2014/main" id="{AA8A8BE2-64EB-47A2-874B-AA654B754C12}"/>
              </a:ext>
            </a:extLst>
          </p:cNvPr>
          <p:cNvPicPr>
            <a:picLocks noChangeAspect="1"/>
          </p:cNvPicPr>
          <p:nvPr/>
        </p:nvPicPr>
        <p:blipFill>
          <a:blip r:embed="rId2"/>
          <a:stretch>
            <a:fillRect/>
          </a:stretch>
        </p:blipFill>
        <p:spPr>
          <a:xfrm>
            <a:off x="3873123" y="3004476"/>
            <a:ext cx="3633988" cy="2885708"/>
          </a:xfrm>
          <a:prstGeom prst="rect">
            <a:avLst/>
          </a:prstGeom>
        </p:spPr>
      </p:pic>
    </p:spTree>
    <p:extLst>
      <p:ext uri="{BB962C8B-B14F-4D97-AF65-F5344CB8AC3E}">
        <p14:creationId xmlns:p14="http://schemas.microsoft.com/office/powerpoint/2010/main" val="409911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31CF9-E5C7-4757-8F90-1D68AC900076}"/>
              </a:ext>
            </a:extLst>
          </p:cNvPr>
          <p:cNvSpPr>
            <a:spLocks noGrp="1"/>
          </p:cNvSpPr>
          <p:nvPr>
            <p:ph type="title"/>
          </p:nvPr>
        </p:nvSpPr>
        <p:spPr/>
        <p:txBody>
          <a:bodyPr/>
          <a:lstStyle/>
          <a:p>
            <a:r>
              <a:rPr lang="fr-FR" dirty="0" err="1">
                <a:cs typeface="Calibri Light"/>
              </a:rPr>
              <a:t>Assign</a:t>
            </a:r>
            <a:r>
              <a:rPr lang="fr-FR" dirty="0">
                <a:cs typeface="Calibri Light"/>
              </a:rPr>
              <a:t> GT boxes to </a:t>
            </a:r>
            <a:r>
              <a:rPr lang="fr-FR" dirty="0" err="1">
                <a:cs typeface="Calibri Light"/>
              </a:rPr>
              <a:t>anchor</a:t>
            </a:r>
            <a:r>
              <a:rPr lang="fr-FR" dirty="0">
                <a:cs typeface="Calibri Light"/>
              </a:rPr>
              <a:t> boxes</a:t>
            </a:r>
            <a:endParaRPr lang="fr-FR" dirty="0"/>
          </a:p>
        </p:txBody>
      </p:sp>
      <p:pic>
        <p:nvPicPr>
          <p:cNvPr id="10" name="Image 10" descr="Une image contenant texte, mots croisés&#10;&#10;Description générée automatiquement">
            <a:extLst>
              <a:ext uri="{FF2B5EF4-FFF2-40B4-BE49-F238E27FC236}">
                <a16:creationId xmlns:a16="http://schemas.microsoft.com/office/drawing/2014/main" id="{4A8044BC-1DBA-4977-AA56-C3E804174931}"/>
              </a:ext>
            </a:extLst>
          </p:cNvPr>
          <p:cNvPicPr>
            <a:picLocks noGrp="1" noChangeAspect="1"/>
          </p:cNvPicPr>
          <p:nvPr>
            <p:ph idx="1"/>
          </p:nvPr>
        </p:nvPicPr>
        <p:blipFill>
          <a:blip r:embed="rId2"/>
          <a:stretch>
            <a:fillRect/>
          </a:stretch>
        </p:blipFill>
        <p:spPr>
          <a:xfrm>
            <a:off x="5665563" y="1893653"/>
            <a:ext cx="6162675" cy="3914775"/>
          </a:xfrm>
        </p:spPr>
      </p:pic>
      <p:sp>
        <p:nvSpPr>
          <p:cNvPr id="11" name="ZoneTexte 10">
            <a:extLst>
              <a:ext uri="{FF2B5EF4-FFF2-40B4-BE49-F238E27FC236}">
                <a16:creationId xmlns:a16="http://schemas.microsoft.com/office/drawing/2014/main" id="{BA07B6B0-ED36-4B29-9262-F88D1C65A798}"/>
              </a:ext>
            </a:extLst>
          </p:cNvPr>
          <p:cNvSpPr txBox="1"/>
          <p:nvPr/>
        </p:nvSpPr>
        <p:spPr>
          <a:xfrm>
            <a:off x="6806484" y="5808372"/>
            <a:ext cx="51472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t>IoU</a:t>
            </a:r>
            <a:r>
              <a:rPr lang="fr-FR" dirty="0"/>
              <a:t> matrix </a:t>
            </a:r>
            <a:r>
              <a:rPr lang="fr-FR" dirty="0" err="1"/>
              <a:t>between</a:t>
            </a:r>
            <a:r>
              <a:rPr lang="fr-FR" dirty="0"/>
              <a:t> </a:t>
            </a:r>
            <a:r>
              <a:rPr lang="fr-FR" dirty="0" err="1"/>
              <a:t>anchor</a:t>
            </a:r>
            <a:r>
              <a:rPr lang="fr-FR" dirty="0"/>
              <a:t> boxes and GT boxes</a:t>
            </a:r>
            <a:endParaRPr lang="fr-FR" dirty="0">
              <a:cs typeface="Calibri"/>
            </a:endParaRPr>
          </a:p>
        </p:txBody>
      </p:sp>
      <p:sp>
        <p:nvSpPr>
          <p:cNvPr id="12" name="ZoneTexte 11">
            <a:extLst>
              <a:ext uri="{FF2B5EF4-FFF2-40B4-BE49-F238E27FC236}">
                <a16:creationId xmlns:a16="http://schemas.microsoft.com/office/drawing/2014/main" id="{D37059F0-07F0-4504-AF19-FC677154B36B}"/>
              </a:ext>
            </a:extLst>
          </p:cNvPr>
          <p:cNvSpPr txBox="1"/>
          <p:nvPr/>
        </p:nvSpPr>
        <p:spPr>
          <a:xfrm>
            <a:off x="681641" y="2377360"/>
            <a:ext cx="441745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dirty="0" err="1"/>
              <a:t>Assign</a:t>
            </a:r>
            <a:r>
              <a:rPr lang="fr-FR" dirty="0"/>
              <a:t> </a:t>
            </a:r>
            <a:r>
              <a:rPr lang="fr-FR" dirty="0" err="1"/>
              <a:t>each</a:t>
            </a:r>
            <a:r>
              <a:rPr lang="fr-FR" dirty="0"/>
              <a:t> </a:t>
            </a:r>
            <a:r>
              <a:rPr lang="fr-FR" dirty="0" err="1"/>
              <a:t>bounding</a:t>
            </a:r>
            <a:r>
              <a:rPr lang="fr-FR" dirty="0"/>
              <a:t> box to the </a:t>
            </a:r>
            <a:r>
              <a:rPr lang="fr-FR" dirty="0" err="1"/>
              <a:t>anchor</a:t>
            </a:r>
            <a:r>
              <a:rPr lang="fr-FR" dirty="0"/>
              <a:t> box </a:t>
            </a:r>
            <a:r>
              <a:rPr lang="fr-FR" dirty="0" err="1"/>
              <a:t>with</a:t>
            </a:r>
            <a:r>
              <a:rPr lang="fr-FR" dirty="0"/>
              <a:t> </a:t>
            </a:r>
            <a:r>
              <a:rPr lang="fr-FR" dirty="0" err="1"/>
              <a:t>highest</a:t>
            </a:r>
            <a:r>
              <a:rPr lang="fr-FR" dirty="0"/>
              <a:t> </a:t>
            </a:r>
            <a:r>
              <a:rPr lang="fr-FR" dirty="0" err="1"/>
              <a:t>IoU</a:t>
            </a:r>
            <a:r>
              <a:rPr lang="fr-FR" dirty="0"/>
              <a:t>.</a:t>
            </a:r>
            <a:endParaRPr lang="fr-FR" dirty="0">
              <a:cs typeface="Calibri" panose="020F0502020204030204"/>
            </a:endParaRPr>
          </a:p>
          <a:p>
            <a:pPr marL="285750" indent="-285750">
              <a:buFont typeface="Arial"/>
              <a:buChar char="•"/>
            </a:pPr>
            <a:r>
              <a:rPr lang="fr-FR" dirty="0" err="1">
                <a:cs typeface="Calibri" panose="020F0502020204030204"/>
              </a:rPr>
              <a:t>Assign</a:t>
            </a:r>
            <a:r>
              <a:rPr lang="fr-FR" dirty="0">
                <a:cs typeface="Calibri"/>
              </a:rPr>
              <a:t> the </a:t>
            </a:r>
            <a:r>
              <a:rPr lang="fr-FR" dirty="0" err="1">
                <a:cs typeface="Calibri"/>
              </a:rPr>
              <a:t>rest</a:t>
            </a:r>
            <a:r>
              <a:rPr lang="fr-FR" dirty="0">
                <a:cs typeface="Calibri"/>
              </a:rPr>
              <a:t> of the </a:t>
            </a:r>
            <a:r>
              <a:rPr lang="fr-FR" dirty="0" err="1">
                <a:cs typeface="Calibri"/>
              </a:rPr>
              <a:t>anchor</a:t>
            </a:r>
            <a:r>
              <a:rPr lang="fr-FR" dirty="0">
                <a:cs typeface="Calibri"/>
              </a:rPr>
              <a:t> box to the </a:t>
            </a:r>
            <a:r>
              <a:rPr lang="fr-FR" dirty="0" err="1">
                <a:cs typeface="Calibri"/>
              </a:rPr>
              <a:t>bbox</a:t>
            </a:r>
            <a:r>
              <a:rPr lang="fr-FR" dirty="0">
                <a:cs typeface="Calibri"/>
              </a:rPr>
              <a:t> </a:t>
            </a:r>
            <a:r>
              <a:rPr lang="fr-FR" dirty="0" err="1">
                <a:cs typeface="Calibri"/>
              </a:rPr>
              <a:t>using</a:t>
            </a:r>
            <a:r>
              <a:rPr lang="fr-FR" dirty="0">
                <a:cs typeface="Calibri"/>
              </a:rPr>
              <a:t> an </a:t>
            </a:r>
            <a:r>
              <a:rPr lang="fr-FR" dirty="0" err="1">
                <a:cs typeface="Calibri"/>
              </a:rPr>
              <a:t>IoU</a:t>
            </a:r>
            <a:r>
              <a:rPr lang="fr-FR" dirty="0">
                <a:cs typeface="Calibri"/>
              </a:rPr>
              <a:t> </a:t>
            </a:r>
            <a:r>
              <a:rPr lang="fr-FR" dirty="0" err="1">
                <a:cs typeface="Calibri"/>
              </a:rPr>
              <a:t>threshold</a:t>
            </a:r>
            <a:r>
              <a:rPr lang="fr-FR" dirty="0">
                <a:cs typeface="Calibri"/>
              </a:rPr>
              <a:t>.</a:t>
            </a:r>
          </a:p>
          <a:p>
            <a:pPr marL="285750" indent="-285750">
              <a:buFont typeface="Arial"/>
              <a:buChar char="•"/>
            </a:pPr>
            <a:r>
              <a:rPr lang="fr-FR" dirty="0">
                <a:cs typeface="Calibri"/>
              </a:rPr>
              <a:t>1 GT box -&gt; multiple </a:t>
            </a:r>
            <a:r>
              <a:rPr lang="fr-FR" dirty="0" err="1">
                <a:cs typeface="Calibri"/>
              </a:rPr>
              <a:t>anchor</a:t>
            </a:r>
            <a:r>
              <a:rPr lang="fr-FR" dirty="0">
                <a:cs typeface="Calibri"/>
              </a:rPr>
              <a:t> boxes</a:t>
            </a:r>
          </a:p>
          <a:p>
            <a:pPr marL="285750" indent="-285750">
              <a:buFont typeface="Arial"/>
              <a:buChar char="•"/>
            </a:pPr>
            <a:r>
              <a:rPr lang="fr-FR" dirty="0">
                <a:cs typeface="Calibri"/>
              </a:rPr>
              <a:t>1 </a:t>
            </a:r>
            <a:r>
              <a:rPr lang="fr-FR" dirty="0" err="1">
                <a:cs typeface="Calibri"/>
              </a:rPr>
              <a:t>anchor</a:t>
            </a:r>
            <a:r>
              <a:rPr lang="fr-FR" dirty="0">
                <a:cs typeface="Calibri"/>
              </a:rPr>
              <a:t> box -&gt; 1 GT box</a:t>
            </a:r>
          </a:p>
          <a:p>
            <a:pPr marL="285750" indent="-285750">
              <a:buFont typeface="Arial"/>
              <a:buChar char="•"/>
            </a:pPr>
            <a:r>
              <a:rPr lang="fr-FR" dirty="0" err="1">
                <a:cs typeface="Calibri"/>
              </a:rPr>
              <a:t>Assign</a:t>
            </a:r>
            <a:r>
              <a:rPr lang="fr-FR" dirty="0">
                <a:cs typeface="Calibri"/>
              </a:rPr>
              <a:t> label and offset for </a:t>
            </a:r>
            <a:r>
              <a:rPr lang="fr-FR" dirty="0" err="1">
                <a:cs typeface="Calibri"/>
              </a:rPr>
              <a:t>each</a:t>
            </a:r>
            <a:r>
              <a:rPr lang="fr-FR" dirty="0">
                <a:cs typeface="Calibri"/>
              </a:rPr>
              <a:t> </a:t>
            </a:r>
            <a:r>
              <a:rPr lang="fr-FR" dirty="0" err="1">
                <a:cs typeface="Calibri"/>
              </a:rPr>
              <a:t>anchor</a:t>
            </a:r>
            <a:r>
              <a:rPr lang="fr-FR" dirty="0">
                <a:cs typeface="Calibri"/>
              </a:rPr>
              <a:t> box</a:t>
            </a:r>
          </a:p>
        </p:txBody>
      </p:sp>
    </p:spTree>
    <p:extLst>
      <p:ext uri="{BB962C8B-B14F-4D97-AF65-F5344CB8AC3E}">
        <p14:creationId xmlns:p14="http://schemas.microsoft.com/office/powerpoint/2010/main" val="93304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1E285-AC08-4B54-9A5E-AA9662569EE0}"/>
              </a:ext>
            </a:extLst>
          </p:cNvPr>
          <p:cNvSpPr>
            <a:spLocks noGrp="1"/>
          </p:cNvSpPr>
          <p:nvPr>
            <p:ph type="title"/>
          </p:nvPr>
        </p:nvSpPr>
        <p:spPr/>
        <p:txBody>
          <a:bodyPr/>
          <a:lstStyle/>
          <a:p>
            <a:r>
              <a:rPr lang="fr-FR" dirty="0">
                <a:cs typeface="Calibri Light"/>
              </a:rPr>
              <a:t>Non max suppression</a:t>
            </a:r>
            <a:endParaRPr lang="fr-FR" dirty="0"/>
          </a:p>
        </p:txBody>
      </p:sp>
      <p:sp>
        <p:nvSpPr>
          <p:cNvPr id="3" name="Espace réservé du contenu 2">
            <a:extLst>
              <a:ext uri="{FF2B5EF4-FFF2-40B4-BE49-F238E27FC236}">
                <a16:creationId xmlns:a16="http://schemas.microsoft.com/office/drawing/2014/main" id="{6A634635-6F30-4BA8-9BE8-976555A3645A}"/>
              </a:ext>
            </a:extLst>
          </p:cNvPr>
          <p:cNvSpPr>
            <a:spLocks noGrp="1"/>
          </p:cNvSpPr>
          <p:nvPr>
            <p:ph idx="1"/>
          </p:nvPr>
        </p:nvSpPr>
        <p:spPr>
          <a:xfrm>
            <a:off x="838200" y="1825625"/>
            <a:ext cx="10515600" cy="2151198"/>
          </a:xfrm>
        </p:spPr>
        <p:txBody>
          <a:bodyPr vert="horz" lIns="91440" tIns="45720" rIns="91440" bIns="45720" rtlCol="0" anchor="t">
            <a:normAutofit/>
          </a:bodyPr>
          <a:lstStyle/>
          <a:p>
            <a:pPr marL="514350" indent="-514350">
              <a:buAutoNum type="arabicPeriod"/>
            </a:pPr>
            <a:r>
              <a:rPr lang="fr-FR" dirty="0">
                <a:cs typeface="Calibri"/>
              </a:rPr>
              <a:t>Sort </a:t>
            </a:r>
            <a:r>
              <a:rPr lang="fr-FR" dirty="0" err="1">
                <a:cs typeface="Calibri"/>
              </a:rPr>
              <a:t>predicted</a:t>
            </a:r>
            <a:r>
              <a:rPr lang="fr-FR" dirty="0">
                <a:cs typeface="Calibri"/>
              </a:rPr>
              <a:t> box in a </a:t>
            </a:r>
            <a:r>
              <a:rPr lang="fr-FR" dirty="0" err="1">
                <a:cs typeface="Calibri"/>
              </a:rPr>
              <a:t>list</a:t>
            </a:r>
            <a:r>
              <a:rPr lang="fr-FR" dirty="0">
                <a:cs typeface="Calibri"/>
              </a:rPr>
              <a:t> L</a:t>
            </a:r>
            <a:endParaRPr lang="fr-FR" dirty="0"/>
          </a:p>
          <a:p>
            <a:pPr marL="514350" indent="-514350">
              <a:buAutoNum type="arabicPeriod"/>
            </a:pPr>
            <a:r>
              <a:rPr lang="fr-FR" dirty="0" err="1">
                <a:cs typeface="Calibri"/>
              </a:rPr>
              <a:t>Get</a:t>
            </a:r>
            <a:r>
              <a:rPr lang="fr-FR" dirty="0">
                <a:cs typeface="Calibri"/>
              </a:rPr>
              <a:t> the box B </a:t>
            </a:r>
            <a:r>
              <a:rPr lang="fr-FR" dirty="0" err="1">
                <a:cs typeface="Calibri"/>
              </a:rPr>
              <a:t>with</a:t>
            </a:r>
            <a:r>
              <a:rPr lang="fr-FR" dirty="0">
                <a:cs typeface="Calibri"/>
              </a:rPr>
              <a:t> </a:t>
            </a:r>
            <a:r>
              <a:rPr lang="fr-FR" dirty="0" err="1">
                <a:cs typeface="Calibri"/>
              </a:rPr>
              <a:t>highest</a:t>
            </a:r>
            <a:r>
              <a:rPr lang="fr-FR" dirty="0">
                <a:cs typeface="Calibri"/>
              </a:rPr>
              <a:t> score </a:t>
            </a:r>
          </a:p>
          <a:p>
            <a:pPr marL="514350" indent="-514350">
              <a:buAutoNum type="arabicPeriod"/>
            </a:pPr>
            <a:r>
              <a:rPr lang="fr-FR" dirty="0" err="1">
                <a:cs typeface="Calibri"/>
              </a:rPr>
              <a:t>Remove</a:t>
            </a:r>
            <a:r>
              <a:rPr lang="fr-FR" dirty="0">
                <a:cs typeface="Calibri"/>
              </a:rPr>
              <a:t> </a:t>
            </a:r>
            <a:r>
              <a:rPr lang="fr-FR" dirty="0" err="1">
                <a:cs typeface="Calibri"/>
              </a:rPr>
              <a:t>other</a:t>
            </a:r>
            <a:r>
              <a:rPr lang="fr-FR" dirty="0">
                <a:cs typeface="Calibri"/>
              </a:rPr>
              <a:t> box in the </a:t>
            </a:r>
            <a:r>
              <a:rPr lang="fr-FR" dirty="0" err="1">
                <a:cs typeface="Calibri"/>
              </a:rPr>
              <a:t>list</a:t>
            </a:r>
            <a:r>
              <a:rPr lang="fr-FR" dirty="0">
                <a:cs typeface="Calibri"/>
              </a:rPr>
              <a:t> </a:t>
            </a:r>
            <a:r>
              <a:rPr lang="fr-FR" dirty="0" err="1">
                <a:cs typeface="Calibri"/>
              </a:rPr>
              <a:t>that</a:t>
            </a:r>
            <a:r>
              <a:rPr lang="fr-FR" dirty="0">
                <a:cs typeface="Calibri"/>
              </a:rPr>
              <a:t> has </a:t>
            </a:r>
            <a:r>
              <a:rPr lang="fr-FR" dirty="0" err="1">
                <a:cs typeface="Calibri"/>
              </a:rPr>
              <a:t>IoU</a:t>
            </a:r>
            <a:r>
              <a:rPr lang="fr-FR" dirty="0">
                <a:cs typeface="Calibri"/>
              </a:rPr>
              <a:t> </a:t>
            </a:r>
            <a:r>
              <a:rPr lang="fr-FR" dirty="0" err="1">
                <a:cs typeface="Calibri"/>
              </a:rPr>
              <a:t>with</a:t>
            </a:r>
            <a:r>
              <a:rPr lang="fr-FR" dirty="0">
                <a:cs typeface="Calibri"/>
              </a:rPr>
              <a:t> B&gt;</a:t>
            </a:r>
            <a:r>
              <a:rPr lang="fr-FR" dirty="0" err="1">
                <a:cs typeface="Calibri"/>
              </a:rPr>
              <a:t>threshold</a:t>
            </a:r>
          </a:p>
          <a:p>
            <a:pPr marL="514350" indent="-514350">
              <a:buAutoNum type="arabicPeriod"/>
            </a:pPr>
            <a:r>
              <a:rPr lang="fr-FR" dirty="0">
                <a:cs typeface="Calibri"/>
              </a:rPr>
              <a:t>Continue </a:t>
            </a:r>
            <a:r>
              <a:rPr lang="fr-FR" dirty="0" err="1">
                <a:cs typeface="Calibri"/>
              </a:rPr>
              <a:t>with</a:t>
            </a:r>
            <a:r>
              <a:rPr lang="fr-FR" dirty="0">
                <a:cs typeface="Calibri"/>
              </a:rPr>
              <a:t> the </a:t>
            </a:r>
            <a:r>
              <a:rPr lang="fr-FR" dirty="0" err="1">
                <a:cs typeface="Calibri"/>
              </a:rPr>
              <a:t>remaining</a:t>
            </a:r>
            <a:r>
              <a:rPr lang="fr-FR" dirty="0">
                <a:cs typeface="Calibri"/>
              </a:rPr>
              <a:t> </a:t>
            </a:r>
            <a:r>
              <a:rPr lang="fr-FR" dirty="0" err="1">
                <a:cs typeface="Calibri"/>
              </a:rPr>
              <a:t>list</a:t>
            </a:r>
            <a:r>
              <a:rPr lang="fr-FR" dirty="0">
                <a:cs typeface="Calibri"/>
              </a:rPr>
              <a:t>, and </a:t>
            </a:r>
            <a:r>
              <a:rPr lang="fr-FR" dirty="0" err="1">
                <a:cs typeface="Calibri"/>
              </a:rPr>
              <a:t>repeat</a:t>
            </a:r>
            <a:r>
              <a:rPr lang="fr-FR" dirty="0">
                <a:cs typeface="Calibri"/>
              </a:rPr>
              <a:t> </a:t>
            </a:r>
            <a:r>
              <a:rPr lang="fr-FR" dirty="0" err="1">
                <a:cs typeface="Calibri"/>
              </a:rPr>
              <a:t>from</a:t>
            </a:r>
            <a:r>
              <a:rPr lang="fr-FR" dirty="0">
                <a:cs typeface="Calibri"/>
              </a:rPr>
              <a:t> step 2</a:t>
            </a:r>
          </a:p>
        </p:txBody>
      </p:sp>
      <p:pic>
        <p:nvPicPr>
          <p:cNvPr id="5" name="Image 5" descr="Une image contenant texte, chat, capture d’écran&#10;&#10;Description générée automatiquement">
            <a:extLst>
              <a:ext uri="{FF2B5EF4-FFF2-40B4-BE49-F238E27FC236}">
                <a16:creationId xmlns:a16="http://schemas.microsoft.com/office/drawing/2014/main" id="{600CB6A9-43EF-4223-A9D6-89FBCD1D8F22}"/>
              </a:ext>
            </a:extLst>
          </p:cNvPr>
          <p:cNvPicPr>
            <a:picLocks noChangeAspect="1"/>
          </p:cNvPicPr>
          <p:nvPr/>
        </p:nvPicPr>
        <p:blipFill>
          <a:blip r:embed="rId2"/>
          <a:stretch>
            <a:fillRect/>
          </a:stretch>
        </p:blipFill>
        <p:spPr>
          <a:xfrm>
            <a:off x="1815922" y="3985797"/>
            <a:ext cx="3376411" cy="2535420"/>
          </a:xfrm>
          <a:prstGeom prst="rect">
            <a:avLst/>
          </a:prstGeom>
        </p:spPr>
      </p:pic>
      <p:pic>
        <p:nvPicPr>
          <p:cNvPr id="6" name="Image 6" descr="Une image contenant texte, intérieur, mammifère&#10;&#10;Description générée automatiquement">
            <a:extLst>
              <a:ext uri="{FF2B5EF4-FFF2-40B4-BE49-F238E27FC236}">
                <a16:creationId xmlns:a16="http://schemas.microsoft.com/office/drawing/2014/main" id="{9EF32BAE-A3A9-413B-B659-DA46BA76FEB0}"/>
              </a:ext>
            </a:extLst>
          </p:cNvPr>
          <p:cNvPicPr>
            <a:picLocks noChangeAspect="1"/>
          </p:cNvPicPr>
          <p:nvPr/>
        </p:nvPicPr>
        <p:blipFill>
          <a:blip r:embed="rId3"/>
          <a:stretch>
            <a:fillRect/>
          </a:stretch>
        </p:blipFill>
        <p:spPr>
          <a:xfrm>
            <a:off x="7074794" y="3986861"/>
            <a:ext cx="3322749" cy="2490362"/>
          </a:xfrm>
          <a:prstGeom prst="rect">
            <a:avLst/>
          </a:prstGeom>
        </p:spPr>
      </p:pic>
      <p:sp>
        <p:nvSpPr>
          <p:cNvPr id="7" name="Flèche : droite 6">
            <a:extLst>
              <a:ext uri="{FF2B5EF4-FFF2-40B4-BE49-F238E27FC236}">
                <a16:creationId xmlns:a16="http://schemas.microsoft.com/office/drawing/2014/main" id="{249B9744-5F60-45E0-9F2E-A08AFDCFAF5B}"/>
              </a:ext>
            </a:extLst>
          </p:cNvPr>
          <p:cNvSpPr/>
          <p:nvPr/>
        </p:nvSpPr>
        <p:spPr>
          <a:xfrm>
            <a:off x="5735584" y="4882401"/>
            <a:ext cx="976647" cy="482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3286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DF814-1052-464A-866E-6DDCBAEC53A5}"/>
              </a:ext>
            </a:extLst>
          </p:cNvPr>
          <p:cNvSpPr>
            <a:spLocks noGrp="1"/>
          </p:cNvSpPr>
          <p:nvPr>
            <p:ph type="title"/>
          </p:nvPr>
        </p:nvSpPr>
        <p:spPr/>
        <p:txBody>
          <a:bodyPr/>
          <a:lstStyle/>
          <a:p>
            <a:r>
              <a:rPr lang="fr-FR" dirty="0" err="1">
                <a:cs typeface="Calibri Light"/>
              </a:rPr>
              <a:t>Multiscale</a:t>
            </a:r>
            <a:r>
              <a:rPr lang="fr-FR" dirty="0">
                <a:cs typeface="Calibri Light"/>
              </a:rPr>
              <a:t> </a:t>
            </a:r>
            <a:r>
              <a:rPr lang="fr-FR" dirty="0" err="1">
                <a:cs typeface="Calibri Light"/>
              </a:rPr>
              <a:t>object</a:t>
            </a:r>
            <a:r>
              <a:rPr lang="fr-FR" dirty="0">
                <a:cs typeface="Calibri Light"/>
              </a:rPr>
              <a:t> </a:t>
            </a:r>
            <a:r>
              <a:rPr lang="fr-FR" dirty="0" err="1">
                <a:cs typeface="Calibri Light"/>
              </a:rPr>
              <a:t>detection</a:t>
            </a:r>
            <a:endParaRPr lang="fr-FR" dirty="0" err="1"/>
          </a:p>
        </p:txBody>
      </p:sp>
      <p:pic>
        <p:nvPicPr>
          <p:cNvPr id="4" name="Image 4">
            <a:extLst>
              <a:ext uri="{FF2B5EF4-FFF2-40B4-BE49-F238E27FC236}">
                <a16:creationId xmlns:a16="http://schemas.microsoft.com/office/drawing/2014/main" id="{63C26E76-D729-442C-A4AC-E0C6A830A3FF}"/>
              </a:ext>
            </a:extLst>
          </p:cNvPr>
          <p:cNvPicPr>
            <a:picLocks noGrp="1" noChangeAspect="1"/>
          </p:cNvPicPr>
          <p:nvPr>
            <p:ph idx="1"/>
          </p:nvPr>
        </p:nvPicPr>
        <p:blipFill>
          <a:blip r:embed="rId2"/>
          <a:stretch>
            <a:fillRect/>
          </a:stretch>
        </p:blipFill>
        <p:spPr>
          <a:xfrm>
            <a:off x="7567388" y="798187"/>
            <a:ext cx="3661224" cy="2755409"/>
          </a:xfrm>
        </p:spPr>
      </p:pic>
      <p:pic>
        <p:nvPicPr>
          <p:cNvPr id="3" name="Image 4" descr="Une image contenant texte, chien&#10;&#10;Description générée automatiquement">
            <a:extLst>
              <a:ext uri="{FF2B5EF4-FFF2-40B4-BE49-F238E27FC236}">
                <a16:creationId xmlns:a16="http://schemas.microsoft.com/office/drawing/2014/main" id="{95B60E95-7791-4CCC-9135-936B30962CBE}"/>
              </a:ext>
            </a:extLst>
          </p:cNvPr>
          <p:cNvPicPr>
            <a:picLocks noChangeAspect="1"/>
          </p:cNvPicPr>
          <p:nvPr/>
        </p:nvPicPr>
        <p:blipFill>
          <a:blip r:embed="rId3"/>
          <a:stretch>
            <a:fillRect/>
          </a:stretch>
        </p:blipFill>
        <p:spPr>
          <a:xfrm>
            <a:off x="7571551" y="3671541"/>
            <a:ext cx="3655453" cy="2824326"/>
          </a:xfrm>
          <a:prstGeom prst="rect">
            <a:avLst/>
          </a:prstGeom>
        </p:spPr>
      </p:pic>
      <p:sp>
        <p:nvSpPr>
          <p:cNvPr id="5" name="ZoneTexte 4">
            <a:extLst>
              <a:ext uri="{FF2B5EF4-FFF2-40B4-BE49-F238E27FC236}">
                <a16:creationId xmlns:a16="http://schemas.microsoft.com/office/drawing/2014/main" id="{04B36459-4B35-47EC-A79D-5031EF80E51E}"/>
              </a:ext>
            </a:extLst>
          </p:cNvPr>
          <p:cNvSpPr txBox="1"/>
          <p:nvPr/>
        </p:nvSpPr>
        <p:spPr>
          <a:xfrm>
            <a:off x="592428" y="2223752"/>
            <a:ext cx="55014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t>Generate</a:t>
            </a:r>
            <a:r>
              <a:rPr lang="fr-FR" dirty="0"/>
              <a:t> </a:t>
            </a:r>
            <a:r>
              <a:rPr lang="fr-FR" dirty="0" err="1"/>
              <a:t>anchor</a:t>
            </a:r>
            <a:r>
              <a:rPr lang="fr-FR" dirty="0"/>
              <a:t> for a </a:t>
            </a:r>
            <a:r>
              <a:rPr lang="fr-FR" dirty="0" err="1"/>
              <a:t>RoI</a:t>
            </a:r>
            <a:r>
              <a:rPr lang="fr-FR" dirty="0"/>
              <a:t> </a:t>
            </a:r>
            <a:r>
              <a:rPr lang="fr-FR" dirty="0" err="1"/>
              <a:t>instead</a:t>
            </a:r>
            <a:r>
              <a:rPr lang="fr-FR" dirty="0"/>
              <a:t> of </a:t>
            </a:r>
            <a:r>
              <a:rPr lang="fr-FR" dirty="0" err="1"/>
              <a:t>each</a:t>
            </a:r>
            <a:r>
              <a:rPr lang="fr-FR" dirty="0"/>
              <a:t> </a:t>
            </a:r>
            <a:r>
              <a:rPr lang="fr-FR" dirty="0" smtClean="0"/>
              <a:t>pixel</a:t>
            </a:r>
            <a:endParaRPr lang="fr-FR" dirty="0"/>
          </a:p>
          <a:p>
            <a:r>
              <a:rPr lang="fr-FR" dirty="0" err="1">
                <a:cs typeface="Calibri"/>
              </a:rPr>
              <a:t>Using</a:t>
            </a:r>
            <a:r>
              <a:rPr lang="fr-FR" dirty="0">
                <a:cs typeface="Calibri"/>
              </a:rPr>
              <a:t> </a:t>
            </a:r>
            <a:r>
              <a:rPr lang="fr-FR" dirty="0" err="1">
                <a:cs typeface="Calibri"/>
              </a:rPr>
              <a:t>feature</a:t>
            </a:r>
            <a:r>
              <a:rPr lang="fr-FR" dirty="0">
                <a:cs typeface="Calibri"/>
              </a:rPr>
              <a:t> </a:t>
            </a:r>
            <a:r>
              <a:rPr lang="fr-FR" dirty="0" err="1">
                <a:cs typeface="Calibri"/>
              </a:rPr>
              <a:t>maps</a:t>
            </a:r>
            <a:r>
              <a:rPr lang="fr-FR" dirty="0">
                <a:cs typeface="Calibri"/>
              </a:rPr>
              <a:t> of </a:t>
            </a:r>
            <a:r>
              <a:rPr lang="fr-FR" dirty="0" err="1">
                <a:cs typeface="Calibri"/>
              </a:rPr>
              <a:t>several</a:t>
            </a:r>
            <a:r>
              <a:rPr lang="fr-FR" dirty="0">
                <a:cs typeface="Calibri"/>
              </a:rPr>
              <a:t> </a:t>
            </a:r>
            <a:r>
              <a:rPr lang="fr-FR" dirty="0" err="1">
                <a:cs typeface="Calibri"/>
              </a:rPr>
              <a:t>layers</a:t>
            </a:r>
          </a:p>
          <a:p>
            <a:r>
              <a:rPr lang="fr-FR" dirty="0" err="1">
                <a:cs typeface="Calibri"/>
              </a:rPr>
              <a:t>Generate</a:t>
            </a:r>
            <a:r>
              <a:rPr lang="fr-FR" dirty="0">
                <a:cs typeface="Calibri"/>
              </a:rPr>
              <a:t> </a:t>
            </a:r>
            <a:r>
              <a:rPr lang="fr-FR" dirty="0" err="1">
                <a:cs typeface="Calibri"/>
              </a:rPr>
              <a:t>anchors</a:t>
            </a:r>
            <a:r>
              <a:rPr lang="fr-FR" dirty="0">
                <a:cs typeface="Calibri"/>
              </a:rPr>
              <a:t> for </a:t>
            </a:r>
            <a:r>
              <a:rPr lang="fr-FR" dirty="0" err="1">
                <a:cs typeface="Calibri"/>
              </a:rPr>
              <a:t>each</a:t>
            </a:r>
            <a:r>
              <a:rPr lang="fr-FR" dirty="0">
                <a:cs typeface="Calibri"/>
              </a:rPr>
              <a:t> </a:t>
            </a:r>
            <a:r>
              <a:rPr lang="fr-FR" dirty="0" err="1">
                <a:cs typeface="Calibri"/>
              </a:rPr>
              <a:t>feature</a:t>
            </a:r>
            <a:r>
              <a:rPr lang="fr-FR" dirty="0">
                <a:cs typeface="Calibri"/>
              </a:rPr>
              <a:t> in the </a:t>
            </a:r>
            <a:r>
              <a:rPr lang="fr-FR" dirty="0" err="1">
                <a:cs typeface="Calibri"/>
              </a:rPr>
              <a:t>feature</a:t>
            </a:r>
            <a:r>
              <a:rPr lang="fr-FR" dirty="0">
                <a:cs typeface="Calibri"/>
              </a:rPr>
              <a:t> </a:t>
            </a:r>
            <a:r>
              <a:rPr lang="fr-FR" dirty="0" err="1">
                <a:cs typeface="Calibri"/>
              </a:rPr>
              <a:t>map</a:t>
            </a:r>
            <a:r>
              <a:rPr lang="fr-FR" dirty="0">
                <a:cs typeface="Calibri"/>
              </a:rPr>
              <a:t> </a:t>
            </a:r>
          </a:p>
        </p:txBody>
      </p:sp>
    </p:spTree>
    <p:extLst>
      <p:ext uri="{BB962C8B-B14F-4D97-AF65-F5344CB8AC3E}">
        <p14:creationId xmlns:p14="http://schemas.microsoft.com/office/powerpoint/2010/main" val="247098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49A593-089A-4F60-88F0-C6881D0C846D}"/>
              </a:ext>
            </a:extLst>
          </p:cNvPr>
          <p:cNvSpPr>
            <a:spLocks noGrp="1"/>
          </p:cNvSpPr>
          <p:nvPr>
            <p:ph type="title"/>
          </p:nvPr>
        </p:nvSpPr>
        <p:spPr/>
        <p:txBody>
          <a:bodyPr/>
          <a:lstStyle/>
          <a:p>
            <a:r>
              <a:rPr lang="fr-FR" dirty="0">
                <a:cs typeface="Calibri Light"/>
              </a:rPr>
              <a:t>SSD</a:t>
            </a:r>
            <a:endParaRPr lang="fr-FR" dirty="0"/>
          </a:p>
        </p:txBody>
      </p:sp>
      <p:pic>
        <p:nvPicPr>
          <p:cNvPr id="4" name="Image 4">
            <a:extLst>
              <a:ext uri="{FF2B5EF4-FFF2-40B4-BE49-F238E27FC236}">
                <a16:creationId xmlns:a16="http://schemas.microsoft.com/office/drawing/2014/main" id="{338550F4-201E-4933-9CCF-428514FD5F49}"/>
              </a:ext>
            </a:extLst>
          </p:cNvPr>
          <p:cNvPicPr>
            <a:picLocks noGrp="1" noChangeAspect="1"/>
          </p:cNvPicPr>
          <p:nvPr>
            <p:ph idx="1"/>
          </p:nvPr>
        </p:nvPicPr>
        <p:blipFill>
          <a:blip r:embed="rId2"/>
          <a:stretch>
            <a:fillRect/>
          </a:stretch>
        </p:blipFill>
        <p:spPr>
          <a:xfrm>
            <a:off x="3048000" y="2129631"/>
            <a:ext cx="6096000" cy="3743325"/>
          </a:xfrm>
        </p:spPr>
      </p:pic>
    </p:spTree>
    <p:extLst>
      <p:ext uri="{BB962C8B-B14F-4D97-AF65-F5344CB8AC3E}">
        <p14:creationId xmlns:p14="http://schemas.microsoft.com/office/powerpoint/2010/main" val="404159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B2E84-43D0-47C7-84B2-C6BE63D7A8B2}"/>
              </a:ext>
            </a:extLst>
          </p:cNvPr>
          <p:cNvSpPr>
            <a:spLocks noGrp="1"/>
          </p:cNvSpPr>
          <p:nvPr>
            <p:ph type="title"/>
          </p:nvPr>
        </p:nvSpPr>
        <p:spPr/>
        <p:txBody>
          <a:bodyPr/>
          <a:lstStyle/>
          <a:p>
            <a:r>
              <a:rPr lang="fr-FR" dirty="0">
                <a:cs typeface="Calibri Light"/>
              </a:rPr>
              <a:t>R-</a:t>
            </a:r>
            <a:r>
              <a:rPr lang="fr-FR" dirty="0" err="1">
                <a:cs typeface="Calibri Light"/>
              </a:rPr>
              <a:t>CNNs</a:t>
            </a:r>
            <a:endParaRPr lang="fr-FR" dirty="0" err="1"/>
          </a:p>
        </p:txBody>
      </p:sp>
      <p:sp>
        <p:nvSpPr>
          <p:cNvPr id="3" name="Espace réservé du contenu 2">
            <a:extLst>
              <a:ext uri="{FF2B5EF4-FFF2-40B4-BE49-F238E27FC236}">
                <a16:creationId xmlns:a16="http://schemas.microsoft.com/office/drawing/2014/main" id="{6634AE54-7224-4AD4-B50C-9F2BF17BA79E}"/>
              </a:ext>
            </a:extLst>
          </p:cNvPr>
          <p:cNvSpPr>
            <a:spLocks noGrp="1"/>
          </p:cNvSpPr>
          <p:nvPr>
            <p:ph idx="1"/>
          </p:nvPr>
        </p:nvSpPr>
        <p:spPr>
          <a:xfrm>
            <a:off x="838200" y="3693062"/>
            <a:ext cx="10515600" cy="3084916"/>
          </a:xfrm>
        </p:spPr>
        <p:txBody>
          <a:bodyPr vert="horz" lIns="91440" tIns="45720" rIns="91440" bIns="45720" rtlCol="0" anchor="t">
            <a:noAutofit/>
          </a:bodyPr>
          <a:lstStyle/>
          <a:p>
            <a:r>
              <a:rPr lang="fr-FR" sz="1800" dirty="0" err="1">
                <a:ea typeface="+mn-lt"/>
                <a:cs typeface="+mn-lt"/>
              </a:rPr>
              <a:t>Perform</a:t>
            </a:r>
            <a:r>
              <a:rPr lang="fr-FR" sz="1800" dirty="0">
                <a:ea typeface="+mn-lt"/>
                <a:cs typeface="+mn-lt"/>
              </a:rPr>
              <a:t> </a:t>
            </a:r>
            <a:r>
              <a:rPr lang="fr-FR" sz="1800" i="1" dirty="0" err="1">
                <a:ea typeface="+mn-lt"/>
                <a:cs typeface="+mn-lt"/>
              </a:rPr>
              <a:t>selective</a:t>
            </a:r>
            <a:r>
              <a:rPr lang="fr-FR" sz="1800" i="1" dirty="0">
                <a:ea typeface="+mn-lt"/>
                <a:cs typeface="+mn-lt"/>
              </a:rPr>
              <a:t> </a:t>
            </a:r>
            <a:r>
              <a:rPr lang="fr-FR" sz="1800" i="1" dirty="0" err="1">
                <a:ea typeface="+mn-lt"/>
                <a:cs typeface="+mn-lt"/>
              </a:rPr>
              <a:t>search</a:t>
            </a:r>
            <a:r>
              <a:rPr lang="fr-FR" sz="1800" dirty="0">
                <a:ea typeface="+mn-lt"/>
                <a:cs typeface="+mn-lt"/>
              </a:rPr>
              <a:t> to </a:t>
            </a:r>
            <a:r>
              <a:rPr lang="fr-FR" sz="1800" dirty="0" err="1">
                <a:ea typeface="+mn-lt"/>
                <a:cs typeface="+mn-lt"/>
              </a:rPr>
              <a:t>extract</a:t>
            </a:r>
            <a:r>
              <a:rPr lang="fr-FR" sz="1800" dirty="0">
                <a:ea typeface="+mn-lt"/>
                <a:cs typeface="+mn-lt"/>
              </a:rPr>
              <a:t> multiple </a:t>
            </a:r>
            <a:r>
              <a:rPr lang="fr-FR" sz="1800" dirty="0" err="1">
                <a:ea typeface="+mn-lt"/>
                <a:cs typeface="+mn-lt"/>
              </a:rPr>
              <a:t>region</a:t>
            </a:r>
            <a:r>
              <a:rPr lang="fr-FR" sz="1800" dirty="0">
                <a:ea typeface="+mn-lt"/>
                <a:cs typeface="+mn-lt"/>
              </a:rPr>
              <a:t> </a:t>
            </a:r>
            <a:r>
              <a:rPr lang="fr-FR" sz="1800" dirty="0" err="1">
                <a:ea typeface="+mn-lt"/>
                <a:cs typeface="+mn-lt"/>
              </a:rPr>
              <a:t>proposals</a:t>
            </a:r>
            <a:r>
              <a:rPr lang="fr-FR" sz="1800" dirty="0">
                <a:ea typeface="+mn-lt"/>
                <a:cs typeface="+mn-lt"/>
              </a:rPr>
              <a:t> on the input image. </a:t>
            </a:r>
            <a:r>
              <a:rPr lang="fr-FR" sz="1800" dirty="0" err="1">
                <a:ea typeface="+mn-lt"/>
                <a:cs typeface="+mn-lt"/>
              </a:rPr>
              <a:t>Each</a:t>
            </a:r>
            <a:r>
              <a:rPr lang="fr-FR" sz="1800" dirty="0">
                <a:ea typeface="+mn-lt"/>
                <a:cs typeface="+mn-lt"/>
              </a:rPr>
              <a:t>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a:t>
            </a:r>
            <a:r>
              <a:rPr lang="fr-FR" sz="1800" dirty="0" err="1">
                <a:ea typeface="+mn-lt"/>
                <a:cs typeface="+mn-lt"/>
              </a:rPr>
              <a:t>will</a:t>
            </a:r>
            <a:r>
              <a:rPr lang="fr-FR" sz="1800" dirty="0">
                <a:ea typeface="+mn-lt"/>
                <a:cs typeface="+mn-lt"/>
              </a:rPr>
              <a:t> </a:t>
            </a:r>
            <a:r>
              <a:rPr lang="fr-FR" sz="1800" dirty="0" err="1">
                <a:ea typeface="+mn-lt"/>
                <a:cs typeface="+mn-lt"/>
              </a:rPr>
              <a:t>be</a:t>
            </a:r>
            <a:r>
              <a:rPr lang="fr-FR" sz="1800" dirty="0">
                <a:ea typeface="+mn-lt"/>
                <a:cs typeface="+mn-lt"/>
              </a:rPr>
              <a:t> </a:t>
            </a:r>
            <a:r>
              <a:rPr lang="fr-FR" sz="1800" dirty="0" err="1">
                <a:ea typeface="+mn-lt"/>
                <a:cs typeface="+mn-lt"/>
              </a:rPr>
              <a:t>labeled</a:t>
            </a:r>
            <a:r>
              <a:rPr lang="fr-FR" sz="1800" dirty="0">
                <a:ea typeface="+mn-lt"/>
                <a:cs typeface="+mn-lt"/>
              </a:rPr>
              <a:t> </a:t>
            </a:r>
            <a:r>
              <a:rPr lang="fr-FR" sz="1800" dirty="0" err="1">
                <a:ea typeface="+mn-lt"/>
                <a:cs typeface="+mn-lt"/>
              </a:rPr>
              <a:t>with</a:t>
            </a:r>
            <a:r>
              <a:rPr lang="fr-FR" sz="1800" dirty="0">
                <a:ea typeface="+mn-lt"/>
                <a:cs typeface="+mn-lt"/>
              </a:rPr>
              <a:t> a class and a </a:t>
            </a:r>
            <a:r>
              <a:rPr lang="fr-FR" sz="1800" dirty="0" err="1">
                <a:ea typeface="+mn-lt"/>
                <a:cs typeface="+mn-lt"/>
              </a:rPr>
              <a:t>ground-truth</a:t>
            </a:r>
            <a:r>
              <a:rPr lang="fr-FR" sz="1800" dirty="0">
                <a:ea typeface="+mn-lt"/>
                <a:cs typeface="+mn-lt"/>
              </a:rPr>
              <a:t> </a:t>
            </a:r>
            <a:r>
              <a:rPr lang="fr-FR" sz="1800" dirty="0" err="1">
                <a:ea typeface="+mn-lt"/>
                <a:cs typeface="+mn-lt"/>
              </a:rPr>
              <a:t>bounding</a:t>
            </a:r>
            <a:r>
              <a:rPr lang="fr-FR" sz="1800" dirty="0">
                <a:ea typeface="+mn-lt"/>
                <a:cs typeface="+mn-lt"/>
              </a:rPr>
              <a:t> box.</a:t>
            </a:r>
            <a:endParaRPr lang="fr-FR" sz="1800">
              <a:cs typeface="Calibri" panose="020F0502020204030204"/>
            </a:endParaRPr>
          </a:p>
          <a:p>
            <a:r>
              <a:rPr lang="fr-FR" sz="1800" dirty="0" err="1">
                <a:ea typeface="+mn-lt"/>
                <a:cs typeface="+mn-lt"/>
              </a:rPr>
              <a:t>Choose</a:t>
            </a:r>
            <a:r>
              <a:rPr lang="fr-FR" sz="1800" dirty="0">
                <a:ea typeface="+mn-lt"/>
                <a:cs typeface="+mn-lt"/>
              </a:rPr>
              <a:t> a </a:t>
            </a:r>
            <a:r>
              <a:rPr lang="fr-FR" sz="1800" dirty="0" err="1">
                <a:ea typeface="+mn-lt"/>
                <a:cs typeface="+mn-lt"/>
              </a:rPr>
              <a:t>pretrained</a:t>
            </a:r>
            <a:r>
              <a:rPr lang="fr-FR" sz="1800" dirty="0">
                <a:ea typeface="+mn-lt"/>
                <a:cs typeface="+mn-lt"/>
              </a:rPr>
              <a:t> CNN and </a:t>
            </a:r>
            <a:r>
              <a:rPr lang="fr-FR" sz="1800" dirty="0" err="1">
                <a:ea typeface="+mn-lt"/>
                <a:cs typeface="+mn-lt"/>
              </a:rPr>
              <a:t>truncate</a:t>
            </a:r>
            <a:r>
              <a:rPr lang="fr-FR" sz="1800" dirty="0">
                <a:ea typeface="+mn-lt"/>
                <a:cs typeface="+mn-lt"/>
              </a:rPr>
              <a:t> </a:t>
            </a:r>
            <a:r>
              <a:rPr lang="fr-FR" sz="1800" dirty="0" err="1">
                <a:ea typeface="+mn-lt"/>
                <a:cs typeface="+mn-lt"/>
              </a:rPr>
              <a:t>it</a:t>
            </a:r>
            <a:r>
              <a:rPr lang="fr-FR" sz="1800" dirty="0">
                <a:ea typeface="+mn-lt"/>
                <a:cs typeface="+mn-lt"/>
              </a:rPr>
              <a:t> </a:t>
            </a:r>
            <a:r>
              <a:rPr lang="fr-FR" sz="1800" dirty="0" err="1">
                <a:ea typeface="+mn-lt"/>
                <a:cs typeface="+mn-lt"/>
              </a:rPr>
              <a:t>before</a:t>
            </a:r>
            <a:r>
              <a:rPr lang="fr-FR" sz="1800" dirty="0">
                <a:ea typeface="+mn-lt"/>
                <a:cs typeface="+mn-lt"/>
              </a:rPr>
              <a:t> the output layer. </a:t>
            </a:r>
            <a:r>
              <a:rPr lang="fr-FR" sz="1800" dirty="0" err="1">
                <a:ea typeface="+mn-lt"/>
                <a:cs typeface="+mn-lt"/>
              </a:rPr>
              <a:t>Resize</a:t>
            </a:r>
            <a:r>
              <a:rPr lang="fr-FR" sz="1800" dirty="0">
                <a:ea typeface="+mn-lt"/>
                <a:cs typeface="+mn-lt"/>
              </a:rPr>
              <a:t> </a:t>
            </a:r>
            <a:r>
              <a:rPr lang="fr-FR" sz="1800" dirty="0" err="1">
                <a:ea typeface="+mn-lt"/>
                <a:cs typeface="+mn-lt"/>
              </a:rPr>
              <a:t>each</a:t>
            </a:r>
            <a:r>
              <a:rPr lang="fr-FR" sz="1800" dirty="0">
                <a:ea typeface="+mn-lt"/>
                <a:cs typeface="+mn-lt"/>
              </a:rPr>
              <a:t>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to the input size </a:t>
            </a:r>
            <a:r>
              <a:rPr lang="fr-FR" sz="1800" dirty="0" err="1">
                <a:ea typeface="+mn-lt"/>
                <a:cs typeface="+mn-lt"/>
              </a:rPr>
              <a:t>required</a:t>
            </a:r>
            <a:r>
              <a:rPr lang="fr-FR" sz="1800" dirty="0">
                <a:ea typeface="+mn-lt"/>
                <a:cs typeface="+mn-lt"/>
              </a:rPr>
              <a:t> by the network, and output the </a:t>
            </a:r>
            <a:r>
              <a:rPr lang="fr-FR" sz="1800" dirty="0" err="1">
                <a:ea typeface="+mn-lt"/>
                <a:cs typeface="+mn-lt"/>
              </a:rPr>
              <a:t>extracted</a:t>
            </a:r>
            <a:r>
              <a:rPr lang="fr-FR" sz="1800" dirty="0">
                <a:ea typeface="+mn-lt"/>
                <a:cs typeface="+mn-lt"/>
              </a:rPr>
              <a:t> </a:t>
            </a:r>
            <a:r>
              <a:rPr lang="fr-FR" sz="1800" dirty="0" err="1">
                <a:ea typeface="+mn-lt"/>
                <a:cs typeface="+mn-lt"/>
              </a:rPr>
              <a:t>features</a:t>
            </a:r>
            <a:r>
              <a:rPr lang="fr-FR" sz="1800" dirty="0">
                <a:ea typeface="+mn-lt"/>
                <a:cs typeface="+mn-lt"/>
              </a:rPr>
              <a:t> for the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a:t>
            </a:r>
            <a:r>
              <a:rPr lang="fr-FR" sz="1800" dirty="0" err="1">
                <a:ea typeface="+mn-lt"/>
                <a:cs typeface="+mn-lt"/>
              </a:rPr>
              <a:t>through</a:t>
            </a:r>
            <a:r>
              <a:rPr lang="fr-FR" sz="1800" dirty="0">
                <a:ea typeface="+mn-lt"/>
                <a:cs typeface="+mn-lt"/>
              </a:rPr>
              <a:t> </a:t>
            </a:r>
            <a:r>
              <a:rPr lang="fr-FR" sz="1800" dirty="0" err="1">
                <a:ea typeface="+mn-lt"/>
                <a:cs typeface="+mn-lt"/>
              </a:rPr>
              <a:t>forward</a:t>
            </a:r>
            <a:r>
              <a:rPr lang="fr-FR" sz="1800" dirty="0">
                <a:ea typeface="+mn-lt"/>
                <a:cs typeface="+mn-lt"/>
              </a:rPr>
              <a:t> propagation.</a:t>
            </a:r>
            <a:endParaRPr lang="fr-FR" sz="1800">
              <a:cs typeface="Calibri"/>
            </a:endParaRPr>
          </a:p>
          <a:p>
            <a:r>
              <a:rPr lang="fr-FR" sz="1800" dirty="0" err="1">
                <a:ea typeface="+mn-lt"/>
                <a:cs typeface="+mn-lt"/>
              </a:rPr>
              <a:t>Take</a:t>
            </a:r>
            <a:r>
              <a:rPr lang="fr-FR" sz="1800" dirty="0">
                <a:ea typeface="+mn-lt"/>
                <a:cs typeface="+mn-lt"/>
              </a:rPr>
              <a:t> the </a:t>
            </a:r>
            <a:r>
              <a:rPr lang="fr-FR" sz="1800" dirty="0" err="1">
                <a:ea typeface="+mn-lt"/>
                <a:cs typeface="+mn-lt"/>
              </a:rPr>
              <a:t>extracted</a:t>
            </a:r>
            <a:r>
              <a:rPr lang="fr-FR" sz="1800" dirty="0">
                <a:ea typeface="+mn-lt"/>
                <a:cs typeface="+mn-lt"/>
              </a:rPr>
              <a:t> </a:t>
            </a:r>
            <a:r>
              <a:rPr lang="fr-FR" sz="1800" dirty="0" err="1">
                <a:ea typeface="+mn-lt"/>
                <a:cs typeface="+mn-lt"/>
              </a:rPr>
              <a:t>features</a:t>
            </a:r>
            <a:r>
              <a:rPr lang="fr-FR" sz="1800" dirty="0">
                <a:ea typeface="+mn-lt"/>
                <a:cs typeface="+mn-lt"/>
              </a:rPr>
              <a:t> and </a:t>
            </a:r>
            <a:r>
              <a:rPr lang="fr-FR" sz="1800" dirty="0" err="1">
                <a:ea typeface="+mn-lt"/>
                <a:cs typeface="+mn-lt"/>
              </a:rPr>
              <a:t>labeled</a:t>
            </a:r>
            <a:r>
              <a:rPr lang="fr-FR" sz="1800" dirty="0">
                <a:ea typeface="+mn-lt"/>
                <a:cs typeface="+mn-lt"/>
              </a:rPr>
              <a:t> class of </a:t>
            </a:r>
            <a:r>
              <a:rPr lang="fr-FR" sz="1800" dirty="0" err="1">
                <a:ea typeface="+mn-lt"/>
                <a:cs typeface="+mn-lt"/>
              </a:rPr>
              <a:t>each</a:t>
            </a:r>
            <a:r>
              <a:rPr lang="fr-FR" sz="1800" dirty="0">
                <a:ea typeface="+mn-lt"/>
                <a:cs typeface="+mn-lt"/>
              </a:rPr>
              <a:t>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as an </a:t>
            </a:r>
            <a:r>
              <a:rPr lang="fr-FR" sz="1800" dirty="0" err="1">
                <a:ea typeface="+mn-lt"/>
                <a:cs typeface="+mn-lt"/>
              </a:rPr>
              <a:t>example</a:t>
            </a:r>
            <a:r>
              <a:rPr lang="fr-FR" sz="1800" dirty="0">
                <a:ea typeface="+mn-lt"/>
                <a:cs typeface="+mn-lt"/>
              </a:rPr>
              <a:t>. Train multiple support </a:t>
            </a:r>
            <a:r>
              <a:rPr lang="fr-FR" sz="1800" dirty="0" err="1">
                <a:ea typeface="+mn-lt"/>
                <a:cs typeface="+mn-lt"/>
              </a:rPr>
              <a:t>vector</a:t>
            </a:r>
            <a:r>
              <a:rPr lang="fr-FR" sz="1800" dirty="0">
                <a:ea typeface="+mn-lt"/>
                <a:cs typeface="+mn-lt"/>
              </a:rPr>
              <a:t> machines to </a:t>
            </a:r>
            <a:r>
              <a:rPr lang="fr-FR" sz="1800" dirty="0" err="1">
                <a:ea typeface="+mn-lt"/>
                <a:cs typeface="+mn-lt"/>
              </a:rPr>
              <a:t>classify</a:t>
            </a:r>
            <a:r>
              <a:rPr lang="fr-FR" sz="1800" dirty="0">
                <a:ea typeface="+mn-lt"/>
                <a:cs typeface="+mn-lt"/>
              </a:rPr>
              <a:t> </a:t>
            </a:r>
            <a:r>
              <a:rPr lang="fr-FR" sz="1800" dirty="0" err="1">
                <a:ea typeface="+mn-lt"/>
                <a:cs typeface="+mn-lt"/>
              </a:rPr>
              <a:t>objects</a:t>
            </a:r>
            <a:r>
              <a:rPr lang="fr-FR" sz="1800" dirty="0">
                <a:ea typeface="+mn-lt"/>
                <a:cs typeface="+mn-lt"/>
              </a:rPr>
              <a:t>, </a:t>
            </a:r>
            <a:r>
              <a:rPr lang="fr-FR" sz="1800" dirty="0" err="1">
                <a:ea typeface="+mn-lt"/>
                <a:cs typeface="+mn-lt"/>
              </a:rPr>
              <a:t>where</a:t>
            </a:r>
            <a:r>
              <a:rPr lang="fr-FR" sz="1800" dirty="0">
                <a:ea typeface="+mn-lt"/>
                <a:cs typeface="+mn-lt"/>
              </a:rPr>
              <a:t> </a:t>
            </a:r>
            <a:r>
              <a:rPr lang="fr-FR" sz="1800" dirty="0" err="1">
                <a:ea typeface="+mn-lt"/>
                <a:cs typeface="+mn-lt"/>
              </a:rPr>
              <a:t>each</a:t>
            </a:r>
            <a:r>
              <a:rPr lang="fr-FR" sz="1800" dirty="0">
                <a:ea typeface="+mn-lt"/>
                <a:cs typeface="+mn-lt"/>
              </a:rPr>
              <a:t> support </a:t>
            </a:r>
            <a:r>
              <a:rPr lang="fr-FR" sz="1800" dirty="0" err="1">
                <a:ea typeface="+mn-lt"/>
                <a:cs typeface="+mn-lt"/>
              </a:rPr>
              <a:t>vector</a:t>
            </a:r>
            <a:r>
              <a:rPr lang="fr-FR" sz="1800" dirty="0">
                <a:ea typeface="+mn-lt"/>
                <a:cs typeface="+mn-lt"/>
              </a:rPr>
              <a:t> machine </a:t>
            </a:r>
            <a:r>
              <a:rPr lang="fr-FR" sz="1800" dirty="0" err="1">
                <a:ea typeface="+mn-lt"/>
                <a:cs typeface="+mn-lt"/>
              </a:rPr>
              <a:t>individually</a:t>
            </a:r>
            <a:r>
              <a:rPr lang="fr-FR" sz="1800" dirty="0">
                <a:ea typeface="+mn-lt"/>
                <a:cs typeface="+mn-lt"/>
              </a:rPr>
              <a:t> </a:t>
            </a:r>
            <a:r>
              <a:rPr lang="fr-FR" sz="1800" dirty="0" err="1">
                <a:ea typeface="+mn-lt"/>
                <a:cs typeface="+mn-lt"/>
              </a:rPr>
              <a:t>determines</a:t>
            </a:r>
            <a:r>
              <a:rPr lang="fr-FR" sz="1800" dirty="0">
                <a:ea typeface="+mn-lt"/>
                <a:cs typeface="+mn-lt"/>
              </a:rPr>
              <a:t> </a:t>
            </a:r>
            <a:r>
              <a:rPr lang="fr-FR" sz="1800" dirty="0" err="1">
                <a:ea typeface="+mn-lt"/>
                <a:cs typeface="+mn-lt"/>
              </a:rPr>
              <a:t>whether</a:t>
            </a:r>
            <a:r>
              <a:rPr lang="fr-FR" sz="1800" dirty="0">
                <a:ea typeface="+mn-lt"/>
                <a:cs typeface="+mn-lt"/>
              </a:rPr>
              <a:t> the </a:t>
            </a:r>
            <a:r>
              <a:rPr lang="fr-FR" sz="1800" dirty="0" err="1">
                <a:ea typeface="+mn-lt"/>
                <a:cs typeface="+mn-lt"/>
              </a:rPr>
              <a:t>example</a:t>
            </a:r>
            <a:r>
              <a:rPr lang="fr-FR" sz="1800" dirty="0">
                <a:ea typeface="+mn-lt"/>
                <a:cs typeface="+mn-lt"/>
              </a:rPr>
              <a:t> </a:t>
            </a:r>
            <a:r>
              <a:rPr lang="fr-FR" sz="1800" dirty="0" err="1">
                <a:ea typeface="+mn-lt"/>
                <a:cs typeface="+mn-lt"/>
              </a:rPr>
              <a:t>contains</a:t>
            </a:r>
            <a:r>
              <a:rPr lang="fr-FR" sz="1800" dirty="0">
                <a:ea typeface="+mn-lt"/>
                <a:cs typeface="+mn-lt"/>
              </a:rPr>
              <a:t> a </a:t>
            </a:r>
            <a:r>
              <a:rPr lang="fr-FR" sz="1800" dirty="0" err="1">
                <a:ea typeface="+mn-lt"/>
                <a:cs typeface="+mn-lt"/>
              </a:rPr>
              <a:t>specific</a:t>
            </a:r>
            <a:r>
              <a:rPr lang="fr-FR" sz="1800" dirty="0">
                <a:ea typeface="+mn-lt"/>
                <a:cs typeface="+mn-lt"/>
              </a:rPr>
              <a:t> class.</a:t>
            </a:r>
            <a:endParaRPr lang="fr-FR" sz="1800">
              <a:cs typeface="Calibri"/>
            </a:endParaRPr>
          </a:p>
          <a:p>
            <a:r>
              <a:rPr lang="fr-FR" sz="1800" dirty="0" err="1">
                <a:ea typeface="+mn-lt"/>
                <a:cs typeface="+mn-lt"/>
              </a:rPr>
              <a:t>Take</a:t>
            </a:r>
            <a:r>
              <a:rPr lang="fr-FR" sz="1800" dirty="0">
                <a:ea typeface="+mn-lt"/>
                <a:cs typeface="+mn-lt"/>
              </a:rPr>
              <a:t> the </a:t>
            </a:r>
            <a:r>
              <a:rPr lang="fr-FR" sz="1800" dirty="0" err="1">
                <a:ea typeface="+mn-lt"/>
                <a:cs typeface="+mn-lt"/>
              </a:rPr>
              <a:t>extracted</a:t>
            </a:r>
            <a:r>
              <a:rPr lang="fr-FR" sz="1800" dirty="0">
                <a:ea typeface="+mn-lt"/>
                <a:cs typeface="+mn-lt"/>
              </a:rPr>
              <a:t> </a:t>
            </a:r>
            <a:r>
              <a:rPr lang="fr-FR" sz="1800" dirty="0" err="1">
                <a:ea typeface="+mn-lt"/>
                <a:cs typeface="+mn-lt"/>
              </a:rPr>
              <a:t>features</a:t>
            </a:r>
            <a:r>
              <a:rPr lang="fr-FR" sz="1800" dirty="0">
                <a:ea typeface="+mn-lt"/>
                <a:cs typeface="+mn-lt"/>
              </a:rPr>
              <a:t> and </a:t>
            </a:r>
            <a:r>
              <a:rPr lang="fr-FR" sz="1800" dirty="0" err="1">
                <a:ea typeface="+mn-lt"/>
                <a:cs typeface="+mn-lt"/>
              </a:rPr>
              <a:t>labeled</a:t>
            </a:r>
            <a:r>
              <a:rPr lang="fr-FR" sz="1800" dirty="0">
                <a:ea typeface="+mn-lt"/>
                <a:cs typeface="+mn-lt"/>
              </a:rPr>
              <a:t> </a:t>
            </a:r>
            <a:r>
              <a:rPr lang="fr-FR" sz="1800" dirty="0" err="1">
                <a:ea typeface="+mn-lt"/>
                <a:cs typeface="+mn-lt"/>
              </a:rPr>
              <a:t>bounding</a:t>
            </a:r>
            <a:r>
              <a:rPr lang="fr-FR" sz="1800" dirty="0">
                <a:ea typeface="+mn-lt"/>
                <a:cs typeface="+mn-lt"/>
              </a:rPr>
              <a:t> box of </a:t>
            </a:r>
            <a:r>
              <a:rPr lang="fr-FR" sz="1800" dirty="0" err="1">
                <a:ea typeface="+mn-lt"/>
                <a:cs typeface="+mn-lt"/>
              </a:rPr>
              <a:t>each</a:t>
            </a:r>
            <a:r>
              <a:rPr lang="fr-FR" sz="1800" dirty="0">
                <a:ea typeface="+mn-lt"/>
                <a:cs typeface="+mn-lt"/>
              </a:rPr>
              <a:t> </a:t>
            </a:r>
            <a:r>
              <a:rPr lang="fr-FR" sz="1800" dirty="0" err="1">
                <a:ea typeface="+mn-lt"/>
                <a:cs typeface="+mn-lt"/>
              </a:rPr>
              <a:t>region</a:t>
            </a:r>
            <a:r>
              <a:rPr lang="fr-FR" sz="1800" dirty="0">
                <a:ea typeface="+mn-lt"/>
                <a:cs typeface="+mn-lt"/>
              </a:rPr>
              <a:t> </a:t>
            </a:r>
            <a:r>
              <a:rPr lang="fr-FR" sz="1800" dirty="0" err="1">
                <a:ea typeface="+mn-lt"/>
                <a:cs typeface="+mn-lt"/>
              </a:rPr>
              <a:t>proposal</a:t>
            </a:r>
            <a:r>
              <a:rPr lang="fr-FR" sz="1800" dirty="0">
                <a:ea typeface="+mn-lt"/>
                <a:cs typeface="+mn-lt"/>
              </a:rPr>
              <a:t> as an </a:t>
            </a:r>
            <a:r>
              <a:rPr lang="fr-FR" sz="1800" dirty="0" err="1">
                <a:ea typeface="+mn-lt"/>
                <a:cs typeface="+mn-lt"/>
              </a:rPr>
              <a:t>example</a:t>
            </a:r>
            <a:r>
              <a:rPr lang="fr-FR" sz="1800" dirty="0">
                <a:ea typeface="+mn-lt"/>
                <a:cs typeface="+mn-lt"/>
              </a:rPr>
              <a:t>. Train a </a:t>
            </a:r>
            <a:r>
              <a:rPr lang="fr-FR" sz="1800" dirty="0" err="1">
                <a:ea typeface="+mn-lt"/>
                <a:cs typeface="+mn-lt"/>
              </a:rPr>
              <a:t>linear</a:t>
            </a:r>
            <a:r>
              <a:rPr lang="fr-FR" sz="1800" dirty="0">
                <a:ea typeface="+mn-lt"/>
                <a:cs typeface="+mn-lt"/>
              </a:rPr>
              <a:t> </a:t>
            </a:r>
            <a:r>
              <a:rPr lang="fr-FR" sz="1800" dirty="0" err="1">
                <a:ea typeface="+mn-lt"/>
                <a:cs typeface="+mn-lt"/>
              </a:rPr>
              <a:t>regression</a:t>
            </a:r>
            <a:r>
              <a:rPr lang="fr-FR" sz="1800" dirty="0">
                <a:ea typeface="+mn-lt"/>
                <a:cs typeface="+mn-lt"/>
              </a:rPr>
              <a:t> model to </a:t>
            </a:r>
            <a:r>
              <a:rPr lang="fr-FR" sz="1800" dirty="0" err="1">
                <a:ea typeface="+mn-lt"/>
                <a:cs typeface="+mn-lt"/>
              </a:rPr>
              <a:t>predict</a:t>
            </a:r>
            <a:r>
              <a:rPr lang="fr-FR" sz="1800" dirty="0">
                <a:ea typeface="+mn-lt"/>
                <a:cs typeface="+mn-lt"/>
              </a:rPr>
              <a:t> the </a:t>
            </a:r>
            <a:r>
              <a:rPr lang="fr-FR" sz="1800" dirty="0" err="1">
                <a:ea typeface="+mn-lt"/>
                <a:cs typeface="+mn-lt"/>
              </a:rPr>
              <a:t>ground-truth</a:t>
            </a:r>
            <a:r>
              <a:rPr lang="fr-FR" sz="1800" dirty="0">
                <a:ea typeface="+mn-lt"/>
                <a:cs typeface="+mn-lt"/>
              </a:rPr>
              <a:t> </a:t>
            </a:r>
            <a:r>
              <a:rPr lang="fr-FR" sz="1800" dirty="0" err="1">
                <a:ea typeface="+mn-lt"/>
                <a:cs typeface="+mn-lt"/>
              </a:rPr>
              <a:t>bounding</a:t>
            </a:r>
            <a:r>
              <a:rPr lang="fr-FR" sz="1800" dirty="0">
                <a:ea typeface="+mn-lt"/>
                <a:cs typeface="+mn-lt"/>
              </a:rPr>
              <a:t> box.</a:t>
            </a:r>
            <a:endParaRPr lang="fr-FR" sz="1800">
              <a:cs typeface="Calibri" panose="020F0502020204030204"/>
            </a:endParaRPr>
          </a:p>
        </p:txBody>
      </p:sp>
      <p:pic>
        <p:nvPicPr>
          <p:cNvPr id="6" name="Image 6">
            <a:extLst>
              <a:ext uri="{FF2B5EF4-FFF2-40B4-BE49-F238E27FC236}">
                <a16:creationId xmlns:a16="http://schemas.microsoft.com/office/drawing/2014/main" id="{8F54AA2A-06EB-4F2F-A778-70ADE20B94CD}"/>
              </a:ext>
            </a:extLst>
          </p:cNvPr>
          <p:cNvPicPr>
            <a:picLocks noChangeAspect="1"/>
          </p:cNvPicPr>
          <p:nvPr/>
        </p:nvPicPr>
        <p:blipFill>
          <a:blip r:embed="rId2"/>
          <a:stretch>
            <a:fillRect/>
          </a:stretch>
        </p:blipFill>
        <p:spPr>
          <a:xfrm>
            <a:off x="3200400" y="1665463"/>
            <a:ext cx="6308969" cy="1856534"/>
          </a:xfrm>
          <a:prstGeom prst="rect">
            <a:avLst/>
          </a:prstGeom>
        </p:spPr>
      </p:pic>
    </p:spTree>
    <p:extLst>
      <p:ext uri="{BB962C8B-B14F-4D97-AF65-F5344CB8AC3E}">
        <p14:creationId xmlns:p14="http://schemas.microsoft.com/office/powerpoint/2010/main" val="41758185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920</Words>
  <Application>Microsoft Office PowerPoint</Application>
  <PresentationFormat>Widescreen</PresentationFormat>
  <Paragraphs>60</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Arial,Sans-Serif</vt:lpstr>
      <vt:lpstr>Calibri</vt:lpstr>
      <vt:lpstr>Calibri Light</vt:lpstr>
      <vt:lpstr>Thème Office</vt:lpstr>
      <vt:lpstr>Object Detection</vt:lpstr>
      <vt:lpstr>Sliding window</vt:lpstr>
      <vt:lpstr>IoU</vt:lpstr>
      <vt:lpstr>Anchor box generator</vt:lpstr>
      <vt:lpstr>Assign GT boxes to anchor boxes</vt:lpstr>
      <vt:lpstr>Non max suppression</vt:lpstr>
      <vt:lpstr>Multiscale object detection</vt:lpstr>
      <vt:lpstr>SSD</vt:lpstr>
      <vt:lpstr>R-CNNs</vt:lpstr>
      <vt:lpstr>Fast RCNN</vt:lpstr>
      <vt:lpstr>Faster RCNN</vt:lpstr>
      <vt:lpstr>Mask RCNN</vt:lpstr>
      <vt:lpstr>YOLO</vt:lpstr>
      <vt:lpstr>Model</vt:lpstr>
      <vt:lpstr>Anchor box</vt:lpstr>
      <vt:lpstr>Model</vt:lpstr>
      <vt:lpstr>Loss function</vt:lpstr>
      <vt:lpstr>YOLOv3</vt:lpstr>
      <vt:lpstr>Darknet-53, multiscale prediction</vt:lpstr>
      <vt:lpstr>Anchor boxes</vt:lpstr>
      <vt:lpstr>Generate anchors with k-means</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Lê Khoa</cp:lastModifiedBy>
  <cp:revision>377</cp:revision>
  <dcterms:created xsi:type="dcterms:W3CDTF">2022-03-04T15:37:33Z</dcterms:created>
  <dcterms:modified xsi:type="dcterms:W3CDTF">2022-03-14T20:42:14Z</dcterms:modified>
</cp:coreProperties>
</file>