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91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93" r:id="rId22"/>
    <p:sldId id="294" r:id="rId23"/>
    <p:sldId id="275" r:id="rId24"/>
    <p:sldId id="284" r:id="rId25"/>
    <p:sldId id="277" r:id="rId26"/>
    <p:sldId id="285" r:id="rId27"/>
    <p:sldId id="279" r:id="rId28"/>
    <p:sldId id="286" r:id="rId29"/>
    <p:sldId id="287" r:id="rId30"/>
    <p:sldId id="288" r:id="rId31"/>
    <p:sldId id="281" r:id="rId32"/>
    <p:sldId id="282" r:id="rId33"/>
    <p:sldId id="283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3BA8D-6F5F-46B4-AA2D-2E1A5A9309CD}">
          <p14:sldIdLst>
            <p14:sldId id="256"/>
            <p14:sldId id="266"/>
            <p14:sldId id="257"/>
            <p14:sldId id="289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91"/>
            <p14:sldId id="292"/>
            <p14:sldId id="269"/>
            <p14:sldId id="270"/>
            <p14:sldId id="271"/>
            <p14:sldId id="272"/>
            <p14:sldId id="273"/>
            <p14:sldId id="274"/>
            <p14:sldId id="293"/>
            <p14:sldId id="294"/>
            <p14:sldId id="275"/>
            <p14:sldId id="284"/>
            <p14:sldId id="277"/>
            <p14:sldId id="285"/>
            <p14:sldId id="279"/>
            <p14:sldId id="286"/>
            <p14:sldId id="287"/>
            <p14:sldId id="288"/>
            <p14:sldId id="281"/>
            <p14:sldId id="282"/>
            <p14:sldId id="28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047" autoAdjust="0"/>
  </p:normalViewPr>
  <p:slideViewPr>
    <p:cSldViewPr snapToGrid="0">
      <p:cViewPr varScale="1">
        <p:scale>
          <a:sx n="66" d="100"/>
          <a:sy n="66" d="100"/>
        </p:scale>
        <p:origin x="72" y="2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A5EF-0696-40C8-A9A8-F36DF99CD7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363C-98F8-41C4-ADB8-29A3C82B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https://pub.towardsai.net/convolutional-neural-networks-cnns-tutorial-with-python-417c29f0403f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function classes are desirable. Learning an additional layer in deep neural networks as an identity function (though this is an extreme case) should be made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 mapping can learn the identity function more easily, such as pushing parameters in the weight layer to zero.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train an effective deep neural network by having residual blocks. Inputs can forward propagate faster through the residual connections across layers.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a major influence on the design of subsequent deep neural networks, both for convolutional and sequential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https://d2l.ai/chapter_convolutional-neural-networks/why-conv.html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Pigs usually do not fly and planes usually do not swim. Nonetheless, we should still recognize a pig were one to appear at the top of the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edge detector (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https://d2l.ai/chapter_convolutional-neural-networks/pooling.html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using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maximum pooling layer, we can still detect if the pattern recognized by the convolutional layer moves no more than one element in height or width.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 convolutional encoder consisting of two convolutional layers; and (ii) a dense block consisting of three fully-connected layers</a:t>
            </a:r>
          </a:p>
          <a:p>
            <a:endParaRPr lang="en-US" dirty="0" smtClean="0"/>
          </a:p>
          <a:p>
            <a:r>
              <a:rPr lang="en-US" altLang="en-US" dirty="0" smtClean="0">
                <a:latin typeface="Roboto"/>
              </a:rPr>
              <a:t>Each convolutional layer uses a 5×5 kernel and a sigmoid activation function. These layers map spatially arranged inputs to a number of two-dimensional feature maps, typically increasing the number of channels. The first convolutional layer has 6 output channels, while the second has 16. Each 2×2 pooling operation (stride 2) reduces dimensionality by a factor of 4 via spatial </a:t>
            </a:r>
            <a:r>
              <a:rPr lang="en-US" altLang="en-US" dirty="0" err="1" smtClean="0">
                <a:latin typeface="Roboto"/>
              </a:rPr>
              <a:t>downsampling</a:t>
            </a:r>
            <a:r>
              <a:rPr lang="en-US" altLang="en-US" dirty="0" smtClean="0">
                <a:latin typeface="Roboto"/>
              </a:rPr>
              <a:t>.</a:t>
            </a:r>
            <a:r>
              <a:rPr lang="en-US" altLang="en-US" sz="800" dirty="0" smtClean="0"/>
              <a:t>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changed the sigmoid activation function to a simpler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function. On one hand, the computation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function is simpler. For example, it does not have the exponentiation operation found in the sigmoid activation function. On the other hand,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function makes model training easier when using different parameter initialization methods. This is because, when the output of the sigmoid activation function is very close to 0 or 1, the gradient of these regions is almost 0, so that backpropagation cannot continue to update some of the model parameters. In contrast, the gradient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function in the positive interval is always 1. Therefore, if the model parameters are not properly initialized, the sigmoid function may obtain a gradient of almost 0 in the positive interval, so that the model cannot be effectively trained.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VGG-11 constructs a network using reusable convolutional blocks. Different VGG models can be defined by the differences in the number of convolutional layers and output channels in each block.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blocks leads to very compact representations of the network definition. It allows for efficient design of complex networks.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VGG paper,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Ziserman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experimented with various architectures. In particular, they found that several layers of deep and narrow convolutions (i.e.,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3×33×3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were more effective than fewer layers of wider convolutions.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training, batch normalization continuously adjusts the intermediate output of the neural network by utilizing the mean and standard deviation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values of the intermediate output in each layer throughout the neural network are more stable.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batch normalization methods for fully-connected layers and convolutional layers are slightly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dropout layer, batch normalization layers have different computation results in training mode and prediction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 has many beneficial side effects, primarily that of regularization. On the other hand, the original motivation of reducing internal covariate shift seems not to be a valid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training, batch normalization continuously adjusts the intermediate output of the neural network by utilizing the mean and standard deviation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values of the intermediate output in each layer throughout the neural network are more stable.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batch normalization methods for fully-connected layers and convolutional layers are slightly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dropout layer, batch normalization layers have different computation results in training mode and prediction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 has many beneficial side effects, primarily that of regularization. On the other hand, the original motivation of reducing internal covariate shift seems not to be a valid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647-0B5F-4417-ABA7-63C056FD3A7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image-n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Lecturer: Van Khoa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1x1 convolutional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605087"/>
            <a:ext cx="4400550" cy="16478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8346" y="4644091"/>
            <a:ext cx="9695090" cy="104644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equivalent to the fully-connected layer, when applied on a per pixel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typically used to adjust the number of channels between network layers and to control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pooling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6486" cy="4351338"/>
          </a:xfrm>
        </p:spPr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feature map,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receptive field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83" y="2171951"/>
            <a:ext cx="4981159" cy="22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 dataset</a:t>
            </a:r>
            <a:endParaRPr lang="en-US" dirty="0"/>
          </a:p>
        </p:txBody>
      </p:sp>
      <p:pic>
        <p:nvPicPr>
          <p:cNvPr id="1026" name="Picture 2" descr="MNIST databas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42" y="1926339"/>
            <a:ext cx="6495515" cy="39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6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ImageNet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://www.image-net.org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endParaRPr lang="en-US" sz="1800" dirty="0" smtClean="0"/>
          </a:p>
          <a:p>
            <a:r>
              <a:rPr lang="en-US" sz="1800" dirty="0" smtClean="0"/>
              <a:t>1000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(class)</a:t>
            </a:r>
          </a:p>
          <a:p>
            <a:r>
              <a:rPr lang="en-US" sz="1800" dirty="0" smtClean="0"/>
              <a:t>1281164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tập</a:t>
            </a:r>
            <a:r>
              <a:rPr lang="en-US" sz="1800" dirty="0" smtClean="0"/>
              <a:t> </a:t>
            </a:r>
            <a:r>
              <a:rPr lang="en-US" sz="1800" dirty="0" err="1" smtClean="0"/>
              <a:t>huấn</a:t>
            </a:r>
            <a:r>
              <a:rPr lang="en-US" sz="1800" dirty="0" smtClean="0"/>
              <a:t> </a:t>
            </a:r>
            <a:r>
              <a:rPr lang="en-US" sz="1800" dirty="0" err="1" smtClean="0"/>
              <a:t>luyện</a:t>
            </a:r>
            <a:r>
              <a:rPr lang="en-US" sz="1800" dirty="0" smtClean="0"/>
              <a:t> (train)</a:t>
            </a:r>
          </a:p>
          <a:p>
            <a:r>
              <a:rPr lang="en-US" sz="1800" dirty="0" smtClean="0"/>
              <a:t>50000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tập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(validation)</a:t>
            </a:r>
          </a:p>
          <a:p>
            <a:r>
              <a:rPr lang="en-US" sz="1800" dirty="0" smtClean="0"/>
              <a:t>100000 </a:t>
            </a:r>
            <a:r>
              <a:rPr lang="en-US" sz="1800" dirty="0" err="1" smtClean="0"/>
              <a:t>ảnh</a:t>
            </a:r>
            <a:r>
              <a:rPr lang="en-US" sz="1800" dirty="0" smtClean="0"/>
              <a:t> test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39" y="957880"/>
            <a:ext cx="5601101" cy="56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(architecture)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96665"/>
            <a:ext cx="4340192" cy="24517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04" y="790892"/>
            <a:ext cx="9098918" cy="24095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025" y="3942900"/>
            <a:ext cx="3335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MNIST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lớp</a:t>
            </a:r>
            <a:r>
              <a:rPr lang="en-US" dirty="0" smtClean="0"/>
              <a:t> CNN </a:t>
            </a:r>
            <a:r>
              <a:rPr lang="en-US" dirty="0" err="1" smtClean="0"/>
              <a:t>và</a:t>
            </a:r>
            <a:r>
              <a:rPr lang="en-US" dirty="0" smtClean="0"/>
              <a:t>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lớp</a:t>
            </a:r>
            <a:r>
              <a:rPr lang="en-US" dirty="0" smtClean="0"/>
              <a:t> FC</a:t>
            </a:r>
          </a:p>
          <a:p>
            <a:r>
              <a:rPr lang="en-US" dirty="0" smtClean="0"/>
              <a:t>Kernel 5x5 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sigmoid dung </a:t>
            </a:r>
            <a:r>
              <a:rPr lang="en-US" dirty="0" err="1" smtClean="0"/>
              <a:t>cho</a:t>
            </a:r>
            <a:r>
              <a:rPr lang="en-US" dirty="0" smtClean="0"/>
              <a:t> activation </a:t>
            </a:r>
          </a:p>
          <a:p>
            <a:r>
              <a:rPr lang="en-US" dirty="0" err="1" smtClean="0"/>
              <a:t>Lơp</a:t>
            </a:r>
            <a:r>
              <a:rPr lang="en-US" dirty="0" smtClean="0"/>
              <a:t> pooling 2x2, stride 2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59" y="3429601"/>
            <a:ext cx="1392418" cy="281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222" y="211121"/>
            <a:ext cx="3221308" cy="48164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851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Lớn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 </a:t>
            </a:r>
            <a:r>
              <a:rPr lang="en-US" sz="1600" dirty="0" err="1" smtClean="0"/>
              <a:t>LeNet</a:t>
            </a:r>
            <a:endParaRPr lang="en-US" sz="1600" dirty="0" smtClean="0"/>
          </a:p>
          <a:p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phức</a:t>
            </a:r>
            <a:r>
              <a:rPr lang="en-US" sz="1600" dirty="0" smtClean="0"/>
              <a:t> </a:t>
            </a:r>
            <a:r>
              <a:rPr lang="en-US" sz="1600" dirty="0" err="1" smtClean="0"/>
              <a:t>tạp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 MNIST</a:t>
            </a:r>
          </a:p>
          <a:p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cuộc</a:t>
            </a:r>
            <a:r>
              <a:rPr lang="en-US" sz="1600" dirty="0" smtClean="0"/>
              <a:t> </a:t>
            </a:r>
            <a:r>
              <a:rPr lang="en-US" sz="1600" dirty="0" err="1" smtClean="0"/>
              <a:t>thi</a:t>
            </a:r>
            <a:r>
              <a:rPr lang="en-US" sz="1600" dirty="0" smtClean="0"/>
              <a:t> ImageNet 2012</a:t>
            </a:r>
          </a:p>
          <a:p>
            <a:r>
              <a:rPr lang="en-US" sz="1600" dirty="0" err="1" smtClean="0"/>
              <a:t>Kiến</a:t>
            </a:r>
            <a:r>
              <a:rPr lang="en-US" sz="1600" dirty="0" smtClean="0"/>
              <a:t> </a:t>
            </a:r>
            <a:r>
              <a:rPr lang="en-US" sz="1600" dirty="0" err="1" smtClean="0"/>
              <a:t>trúc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smtClean="0"/>
              <a:t>8 </a:t>
            </a:r>
            <a:r>
              <a:rPr lang="en-US" sz="1200" dirty="0" err="1" smtClean="0"/>
              <a:t>lớp</a:t>
            </a:r>
            <a:r>
              <a:rPr lang="en-US" sz="1200" dirty="0" smtClean="0"/>
              <a:t> CNN </a:t>
            </a:r>
          </a:p>
          <a:p>
            <a:pPr lvl="1"/>
            <a:r>
              <a:rPr lang="en-US" sz="1200" dirty="0" smtClean="0"/>
              <a:t>3 </a:t>
            </a:r>
            <a:r>
              <a:rPr lang="en-US" sz="1200" dirty="0" err="1" smtClean="0"/>
              <a:t>lớp</a:t>
            </a:r>
            <a:r>
              <a:rPr lang="en-US" sz="1200" dirty="0" smtClean="0"/>
              <a:t> max pooling</a:t>
            </a:r>
          </a:p>
          <a:p>
            <a:pPr lvl="1"/>
            <a:r>
              <a:rPr lang="en-US" sz="1200" dirty="0" smtClean="0"/>
              <a:t>3 </a:t>
            </a:r>
            <a:r>
              <a:rPr lang="en-US" sz="1200" dirty="0" err="1" smtClean="0"/>
              <a:t>lớp</a:t>
            </a:r>
            <a:r>
              <a:rPr lang="en-US" sz="1200" dirty="0" smtClean="0"/>
              <a:t> FC</a:t>
            </a:r>
          </a:p>
          <a:p>
            <a:pPr lvl="1"/>
            <a:r>
              <a:rPr lang="en-US" sz="1200" dirty="0" err="1" smtClean="0"/>
              <a:t>Hàm</a:t>
            </a:r>
            <a:r>
              <a:rPr lang="en-US" sz="1200" dirty="0" smtClean="0"/>
              <a:t> activation </a:t>
            </a:r>
            <a:r>
              <a:rPr lang="en-US" sz="1200" dirty="0" err="1" smtClean="0"/>
              <a:t>ReLU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err="1" smtClean="0"/>
              <a:t>Sử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r>
              <a:rPr lang="en-US" sz="1200" dirty="0" smtClean="0"/>
              <a:t> dropout</a:t>
            </a:r>
          </a:p>
          <a:p>
            <a:pPr lvl="1"/>
            <a:endParaRPr lang="en-US" sz="1200" dirty="0"/>
          </a:p>
          <a:p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sao</a:t>
            </a:r>
            <a:r>
              <a:rPr lang="en-US" sz="1600" dirty="0" smtClean="0"/>
              <a:t> dung kernel 11x11?</a:t>
            </a:r>
          </a:p>
          <a:p>
            <a:pPr lvl="1"/>
            <a:r>
              <a:rPr lang="en-US" sz="1200" dirty="0" smtClean="0"/>
              <a:t>Do </a:t>
            </a:r>
            <a:r>
              <a:rPr lang="en-US" sz="1200" dirty="0" err="1" smtClean="0"/>
              <a:t>ảnh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ImageNet </a:t>
            </a:r>
            <a:r>
              <a:rPr lang="en-US" sz="1200" dirty="0" err="1" smtClean="0"/>
              <a:t>lớn</a:t>
            </a:r>
            <a:r>
              <a:rPr lang="en-US" sz="1200" dirty="0" smtClean="0"/>
              <a:t> </a:t>
            </a:r>
            <a:r>
              <a:rPr lang="en-US" sz="1200" dirty="0" err="1" smtClean="0"/>
              <a:t>hơn</a:t>
            </a:r>
            <a:r>
              <a:rPr lang="en-US" sz="1200" dirty="0" smtClean="0"/>
              <a:t> MNIST</a:t>
            </a:r>
          </a:p>
          <a:p>
            <a:pPr lvl="1"/>
            <a:r>
              <a:rPr lang="en-US" sz="1200" dirty="0" err="1" smtClean="0"/>
              <a:t>Vật</a:t>
            </a:r>
            <a:r>
              <a:rPr lang="en-US" sz="1200" dirty="0" smtClean="0"/>
              <a:t> </a:t>
            </a:r>
            <a:r>
              <a:rPr lang="en-US" sz="1200" dirty="0" err="1" smtClean="0"/>
              <a:t>chiếm</a:t>
            </a:r>
            <a:r>
              <a:rPr lang="en-US" sz="1200" dirty="0" smtClean="0"/>
              <a:t> </a:t>
            </a:r>
            <a:r>
              <a:rPr lang="en-US" sz="1200" dirty="0" err="1" smtClean="0"/>
              <a:t>phần</a:t>
            </a:r>
            <a:r>
              <a:rPr lang="en-US" sz="1200" dirty="0" smtClean="0"/>
              <a:t> </a:t>
            </a:r>
            <a:r>
              <a:rPr lang="en-US" sz="1200" dirty="0" err="1" smtClean="0"/>
              <a:t>lớn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21" y="4726004"/>
            <a:ext cx="2813827" cy="18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(block)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Mô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VGG dung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block</a:t>
            </a:r>
          </a:p>
          <a:p>
            <a:r>
              <a:rPr lang="en-US" sz="1600" dirty="0" err="1" smtClean="0"/>
              <a:t>Mỗi</a:t>
            </a:r>
            <a:r>
              <a:rPr lang="en-US" sz="1600" dirty="0" smtClean="0"/>
              <a:t> block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endParaRPr lang="en-US" sz="1600" dirty="0" smtClean="0"/>
          </a:p>
          <a:p>
            <a:r>
              <a:rPr lang="en-US" sz="1600" dirty="0" err="1" smtClean="0"/>
              <a:t>Mỗi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lớp</a:t>
            </a:r>
            <a:r>
              <a:rPr lang="en-US" sz="1600" dirty="0" smtClean="0"/>
              <a:t>, </a:t>
            </a:r>
            <a:r>
              <a:rPr lang="en-US" sz="1600" dirty="0" err="1" smtClean="0"/>
              <a:t>ví</a:t>
            </a:r>
            <a:r>
              <a:rPr lang="en-US" sz="1600" dirty="0" smtClean="0"/>
              <a:t> </a:t>
            </a:r>
            <a:r>
              <a:rPr lang="en-US" sz="1600" dirty="0" err="1" smtClean="0"/>
              <a:t>dụ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block VGG:</a:t>
            </a:r>
          </a:p>
          <a:p>
            <a:pPr lvl="1"/>
            <a:r>
              <a:rPr lang="en-US" sz="1200" dirty="0" err="1" smtClean="0"/>
              <a:t>Lớp</a:t>
            </a:r>
            <a:r>
              <a:rPr lang="en-US" sz="1200" dirty="0" smtClean="0"/>
              <a:t> </a:t>
            </a:r>
            <a:r>
              <a:rPr lang="en-US" sz="1200" dirty="0" err="1" smtClean="0"/>
              <a:t>CNN+ReLU</a:t>
            </a:r>
            <a:endParaRPr lang="en-US" sz="1200" dirty="0" smtClean="0"/>
          </a:p>
          <a:p>
            <a:pPr lvl="1"/>
            <a:r>
              <a:rPr lang="en-US" sz="1200" dirty="0" err="1" smtClean="0"/>
              <a:t>Lớp</a:t>
            </a:r>
            <a:r>
              <a:rPr lang="en-US" sz="1200" dirty="0" smtClean="0"/>
              <a:t> max pooling</a:t>
            </a:r>
          </a:p>
          <a:p>
            <a:pPr lvl="1"/>
            <a:endParaRPr lang="en-US" sz="1200" dirty="0"/>
          </a:p>
          <a:p>
            <a:r>
              <a:rPr lang="en-US" sz="1600" dirty="0" err="1" smtClean="0"/>
              <a:t>Đặc</a:t>
            </a:r>
            <a:r>
              <a:rPr lang="en-US" sz="1600" dirty="0" smtClean="0"/>
              <a:t> </a:t>
            </a:r>
            <a:r>
              <a:rPr lang="en-US" sz="1600" dirty="0" err="1" smtClean="0"/>
              <a:t>điểm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err="1" smtClean="0"/>
              <a:t>Sử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r>
              <a:rPr lang="en-US" sz="1200" dirty="0" smtClean="0"/>
              <a:t> </a:t>
            </a:r>
            <a:r>
              <a:rPr lang="en-US" sz="1200" dirty="0" err="1" smtClean="0"/>
              <a:t>lại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block,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mô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chỉ</a:t>
            </a:r>
            <a:r>
              <a:rPr lang="en-US" sz="1200" dirty="0" smtClean="0"/>
              <a:t> </a:t>
            </a:r>
            <a:r>
              <a:rPr lang="en-US" sz="1200" dirty="0" err="1" smtClean="0"/>
              <a:t>khác</a:t>
            </a:r>
            <a:r>
              <a:rPr lang="en-US" sz="1200" dirty="0" smtClean="0"/>
              <a:t> </a:t>
            </a:r>
            <a:r>
              <a:rPr lang="en-US" sz="1200" dirty="0" err="1" smtClean="0"/>
              <a:t>nhau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lượng</a:t>
            </a:r>
            <a:r>
              <a:rPr lang="en-US" sz="1200" dirty="0" smtClean="0"/>
              <a:t> block, </a:t>
            </a:r>
            <a:r>
              <a:rPr lang="en-US" sz="1200" dirty="0" err="1" smtClean="0"/>
              <a:t>thuận</a:t>
            </a:r>
            <a:r>
              <a:rPr lang="en-US" sz="1200" dirty="0" smtClean="0"/>
              <a:t> </a:t>
            </a:r>
            <a:r>
              <a:rPr lang="en-US" sz="1200" dirty="0" err="1" smtClean="0"/>
              <a:t>lợi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việc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endParaRPr lang="en-US" sz="1200" dirty="0" smtClean="0"/>
          </a:p>
          <a:p>
            <a:pPr lvl="1"/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nén</a:t>
            </a:r>
            <a:r>
              <a:rPr lang="en-US" sz="1200" dirty="0" smtClean="0"/>
              <a:t> </a:t>
            </a:r>
            <a:r>
              <a:rPr lang="en-US" sz="1200" dirty="0" err="1" smtClean="0"/>
              <a:t>lại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qua </a:t>
            </a:r>
            <a:r>
              <a:rPr lang="en-US" sz="1200" dirty="0" err="1" smtClean="0"/>
              <a:t>các</a:t>
            </a:r>
            <a:r>
              <a:rPr lang="en-US" sz="1200" dirty="0" smtClean="0"/>
              <a:t> block</a:t>
            </a:r>
          </a:p>
          <a:p>
            <a:pPr lvl="1"/>
            <a:r>
              <a:rPr lang="en-US" sz="1200" dirty="0" smtClean="0"/>
              <a:t>Theo </a:t>
            </a:r>
            <a:r>
              <a:rPr lang="en-US" sz="1200" dirty="0" err="1" smtClean="0"/>
              <a:t>kinh</a:t>
            </a:r>
            <a:r>
              <a:rPr lang="en-US" sz="1200" dirty="0" smtClean="0"/>
              <a:t> </a:t>
            </a:r>
            <a:r>
              <a:rPr lang="en-US" sz="1200" dirty="0" err="1" smtClean="0"/>
              <a:t>nghiệm</a:t>
            </a:r>
            <a:r>
              <a:rPr lang="en-US" sz="1200" dirty="0" smtClean="0"/>
              <a:t>, </a:t>
            </a:r>
            <a:r>
              <a:rPr lang="en-US" sz="1200" dirty="0" err="1" smtClean="0"/>
              <a:t>nhiều</a:t>
            </a:r>
            <a:r>
              <a:rPr lang="en-US" sz="1200" dirty="0" smtClean="0"/>
              <a:t> block </a:t>
            </a:r>
            <a:r>
              <a:rPr lang="en-US" sz="1200" dirty="0" err="1" smtClean="0"/>
              <a:t>và</a:t>
            </a:r>
            <a:r>
              <a:rPr lang="en-US" sz="1200" dirty="0" smtClean="0"/>
              <a:t> kernel </a:t>
            </a:r>
            <a:r>
              <a:rPr lang="en-US" sz="1200" dirty="0" err="1" smtClean="0"/>
              <a:t>nhỏ</a:t>
            </a:r>
            <a:r>
              <a:rPr lang="en-US" sz="1200" dirty="0" smtClean="0"/>
              <a:t> </a:t>
            </a:r>
            <a:r>
              <a:rPr lang="en-US" sz="1200" dirty="0" err="1" smtClean="0"/>
              <a:t>tốt</a:t>
            </a:r>
            <a:r>
              <a:rPr lang="en-US" sz="1200" dirty="0" smtClean="0"/>
              <a:t> </a:t>
            </a:r>
            <a:r>
              <a:rPr lang="en-US" sz="1200" dirty="0" err="1" smtClean="0"/>
              <a:t>hơn</a:t>
            </a:r>
            <a:r>
              <a:rPr lang="en-US" sz="1200" dirty="0" smtClean="0"/>
              <a:t> </a:t>
            </a:r>
            <a:r>
              <a:rPr lang="en-US" sz="1200" dirty="0" err="1" smtClean="0"/>
              <a:t>ít</a:t>
            </a:r>
            <a:r>
              <a:rPr lang="en-US" sz="1200" dirty="0" smtClean="0"/>
              <a:t> block </a:t>
            </a:r>
            <a:r>
              <a:rPr lang="en-US" sz="1200" dirty="0" err="1" smtClean="0"/>
              <a:t>và</a:t>
            </a:r>
            <a:r>
              <a:rPr lang="en-US" sz="1200" dirty="0" smtClean="0"/>
              <a:t> kernel </a:t>
            </a:r>
            <a:r>
              <a:rPr lang="en-US" sz="1200" dirty="0" err="1" smtClean="0"/>
              <a:t>lớn</a:t>
            </a:r>
            <a:endParaRPr lang="en-US" sz="1200" dirty="0" smtClean="0"/>
          </a:p>
          <a:p>
            <a:pPr lvl="1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8" y="1825625"/>
            <a:ext cx="4429125" cy="3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87063" cy="435133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block </a:t>
            </a:r>
            <a:r>
              <a:rPr lang="en-US" sz="1800" dirty="0" err="1" smtClean="0"/>
              <a:t>gồm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CNN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endParaRPr lang="en-US" sz="1800" dirty="0" smtClean="0"/>
          </a:p>
          <a:p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đều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bởi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kernel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GoogLeNet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inception block</a:t>
            </a:r>
          </a:p>
          <a:p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r>
              <a:rPr lang="en-US" sz="1800" dirty="0" smtClean="0"/>
              <a:t> </a:t>
            </a:r>
            <a:r>
              <a:rPr lang="en-US" sz="1800" dirty="0" err="1" smtClean="0"/>
              <a:t>nhưng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3" y="5005136"/>
            <a:ext cx="4908195" cy="1535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469" y="191912"/>
            <a:ext cx="1558428" cy="45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batch </a:t>
            </a:r>
            <a:r>
              <a:rPr lang="en-US" dirty="0" err="1" smtClean="0"/>
              <a:t>normmalization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batch norm?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features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kernel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ở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regularization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overfitting</a:t>
            </a:r>
          </a:p>
          <a:p>
            <a:pPr lvl="1"/>
            <a:endParaRPr lang="en-US" dirty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batchnorm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minibatch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batch </a:t>
            </a:r>
            <a:r>
              <a:rPr lang="en-US" dirty="0" err="1" smtClean="0"/>
              <a:t>normmalization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Với</a:t>
            </a:r>
            <a:r>
              <a:rPr lang="en-US" sz="1600" dirty="0" smtClean="0"/>
              <a:t> x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mẫu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mini batch B, </a:t>
            </a:r>
            <a:r>
              <a:rPr lang="en-US" sz="1600" dirty="0" err="1" smtClean="0"/>
              <a:t>batchnorm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x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uB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sigmaB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dirty="0" smtClean="0"/>
              <a:t> </a:t>
            </a:r>
            <a:r>
              <a:rPr lang="en-US" sz="1600" dirty="0" err="1" smtClean="0"/>
              <a:t>bình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lệch</a:t>
            </a:r>
            <a:r>
              <a:rPr lang="en-US" sz="1600" dirty="0" smtClean="0"/>
              <a:t> </a:t>
            </a:r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B, 2 vector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lambda </a:t>
            </a:r>
            <a:r>
              <a:rPr lang="en-US" sz="1600" dirty="0" err="1" smtClean="0"/>
              <a:t>và</a:t>
            </a:r>
            <a:r>
              <a:rPr lang="en-US" sz="1600" dirty="0" smtClean="0"/>
              <a:t> beta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cùng</a:t>
            </a:r>
            <a:r>
              <a:rPr lang="en-US" sz="1600" dirty="0" smtClean="0"/>
              <a:t> </a:t>
            </a:r>
            <a:r>
              <a:rPr lang="en-US" sz="1600" dirty="0" err="1" smtClean="0"/>
              <a:t>kích</a:t>
            </a:r>
            <a:r>
              <a:rPr lang="en-US" sz="1600" dirty="0" smtClean="0"/>
              <a:t> </a:t>
            </a:r>
            <a:r>
              <a:rPr lang="en-US" sz="1600" dirty="0" err="1" smtClean="0"/>
              <a:t>thước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x,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cũng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huấn</a:t>
            </a:r>
            <a:r>
              <a:rPr lang="en-US" sz="1600" dirty="0" smtClean="0"/>
              <a:t> </a:t>
            </a:r>
            <a:r>
              <a:rPr lang="en-US" sz="1600" dirty="0" err="1" smtClean="0"/>
              <a:t>luyện</a:t>
            </a:r>
            <a:r>
              <a:rPr lang="en-US" sz="1600" dirty="0" smtClean="0"/>
              <a:t> </a:t>
            </a:r>
            <a:r>
              <a:rPr lang="en-US" sz="1600" dirty="0" err="1" smtClean="0"/>
              <a:t>chung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mô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uB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sigmaB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762" t="46163" r="37742"/>
          <a:stretch/>
        </p:blipFill>
        <p:spPr>
          <a:xfrm>
            <a:off x="5137166" y="2211510"/>
            <a:ext cx="2367815" cy="656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9646" t="21565"/>
          <a:stretch/>
        </p:blipFill>
        <p:spPr>
          <a:xfrm>
            <a:off x="4427621" y="3782728"/>
            <a:ext cx="2263056" cy="10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batchnorm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Layer FC:</a:t>
            </a:r>
          </a:p>
          <a:p>
            <a:endParaRPr lang="en-US" dirty="0"/>
          </a:p>
          <a:p>
            <a:pPr lvl="1"/>
            <a:r>
              <a:rPr lang="en-US" dirty="0" smtClean="0"/>
              <a:t>Layer CNN:</a:t>
            </a:r>
          </a:p>
          <a:p>
            <a:pPr lvl="2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batchnorm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feature </a:t>
            </a:r>
            <a:r>
              <a:rPr lang="en-US" dirty="0" err="1" smtClean="0"/>
              <a:t>sau</a:t>
            </a:r>
            <a:r>
              <a:rPr lang="en-US" dirty="0" smtClean="0"/>
              <a:t> convolution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activation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CNN </a:t>
            </a:r>
            <a:r>
              <a:rPr lang="en-US" dirty="0" err="1" smtClean="0"/>
              <a:t>nhiều</a:t>
            </a:r>
            <a:r>
              <a:rPr lang="en-US" dirty="0" smtClean="0"/>
              <a:t> channel </a:t>
            </a:r>
            <a:r>
              <a:rPr lang="en-US" dirty="0" err="1" smtClean="0"/>
              <a:t>thì</a:t>
            </a:r>
            <a:r>
              <a:rPr lang="en-US" dirty="0" smtClean="0"/>
              <a:t> batch norm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channel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en-US" dirty="0" smtClean="0"/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sample,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mean </a:t>
            </a:r>
            <a:r>
              <a:rPr lang="en-US" dirty="0" err="1" smtClean="0"/>
              <a:t>và</a:t>
            </a:r>
            <a:r>
              <a:rPr lang="en-US" dirty="0" smtClean="0"/>
              <a:t> sigma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 mean </a:t>
            </a:r>
            <a:r>
              <a:rPr lang="en-US" dirty="0" err="1" smtClean="0"/>
              <a:t>và</a:t>
            </a:r>
            <a:r>
              <a:rPr lang="en-US" dirty="0" smtClean="0"/>
              <a:t> sigma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46" y="2394185"/>
            <a:ext cx="1962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08" y="3938649"/>
            <a:ext cx="3317534" cy="2601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755" y="85386"/>
            <a:ext cx="2206932" cy="6756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7655" y="1848051"/>
            <a:ext cx="7468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tang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block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(identity function)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: residual block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ResNet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Residual </a:t>
            </a:r>
            <a:r>
              <a:rPr lang="en-US" dirty="0" smtClean="0"/>
              <a:t>block</a:t>
            </a:r>
          </a:p>
          <a:p>
            <a:r>
              <a:rPr lang="en-US" dirty="0" err="1" smtClean="0"/>
              <a:t>ResNet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ImageNet Large Scale Visual Recognition </a:t>
            </a:r>
            <a:r>
              <a:rPr lang="en-US" dirty="0" err="1" smtClean="0"/>
              <a:t>năm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5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implementation of some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Tăng</a:t>
            </a:r>
            <a:r>
              <a:rPr lang="fr-FR" dirty="0" smtClean="0"/>
              <a:t> </a:t>
            </a:r>
            <a:r>
              <a:rPr lang="fr-FR" dirty="0" err="1" smtClean="0"/>
              <a:t>cường</a:t>
            </a:r>
            <a:r>
              <a:rPr lang="fr-FR" dirty="0" smtClean="0"/>
              <a:t> </a:t>
            </a:r>
            <a:r>
              <a:rPr lang="fr-FR" dirty="0" err="1" smtClean="0"/>
              <a:t>ảnh</a:t>
            </a:r>
            <a:r>
              <a:rPr lang="fr-FR" dirty="0" smtClean="0"/>
              <a:t> (augmentation)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smtClean="0"/>
              <a:t>model (generalization),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train.</a:t>
            </a:r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augmentation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Flip 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otate</a:t>
            </a:r>
          </a:p>
          <a:p>
            <a:pPr lvl="1"/>
            <a:r>
              <a:rPr lang="en-US" dirty="0" smtClean="0"/>
              <a:t>Color Jitter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Flip, </a:t>
            </a:r>
            <a:r>
              <a:rPr lang="fr-FR" dirty="0" err="1" smtClean="0"/>
              <a:t>rotate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190591"/>
            <a:ext cx="2122006" cy="2818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190591"/>
            <a:ext cx="2122006" cy="281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190591"/>
            <a:ext cx="2122006" cy="28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0" y="2119470"/>
            <a:ext cx="2122006" cy="2818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9" y="2119470"/>
            <a:ext cx="2818289" cy="28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Jitter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180431"/>
            <a:ext cx="2122006" cy="28182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180431"/>
            <a:ext cx="220316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invariance and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549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earliest layers, our network should respond similarly to the same patch, regardless of where it appears in the image. This principle is called </a:t>
            </a:r>
            <a:r>
              <a:rPr lang="en-US" i="1" dirty="0"/>
              <a:t>translation invariance</a:t>
            </a:r>
            <a:r>
              <a:rPr lang="en-US" dirty="0"/>
              <a:t>.</a:t>
            </a:r>
          </a:p>
          <a:p>
            <a:r>
              <a:rPr lang="en-US" dirty="0"/>
              <a:t>The earliest layers of the network should focus on local regions, without regard for the contents of the image in distant regions. This is the </a:t>
            </a:r>
            <a:r>
              <a:rPr lang="en-US" i="1" dirty="0"/>
              <a:t>locality</a:t>
            </a:r>
            <a:r>
              <a:rPr lang="en-US" dirty="0"/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pic>
        <p:nvPicPr>
          <p:cNvPr id="1026" name="Picture 2" descr="Neural Networks Intuitions: 8. Translation Invariance in Object Detectors |  by Raghul Asoka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5" y="2370522"/>
            <a:ext cx="5379670" cy="28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Notebook augmentation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3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Transposed</a:t>
            </a:r>
            <a:r>
              <a:rPr lang="fr-FR" dirty="0" smtClean="0"/>
              <a:t> convolution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2157412"/>
            <a:ext cx="5648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Padding</a:t>
            </a:r>
            <a:r>
              <a:rPr lang="fr-FR" dirty="0" smtClean="0"/>
              <a:t> </a:t>
            </a:r>
            <a:r>
              <a:rPr lang="fr-FR" dirty="0" err="1" smtClean="0"/>
              <a:t>strides</a:t>
            </a:r>
            <a:r>
              <a:rPr lang="fr-FR" dirty="0" smtClean="0"/>
              <a:t> and multiple </a:t>
            </a:r>
            <a:r>
              <a:rPr lang="fr-FR" dirty="0" err="1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1896269"/>
            <a:ext cx="6400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Dog cat classification + fine </a:t>
            </a:r>
            <a:r>
              <a:rPr lang="fr-FR" dirty="0" err="1" smtClean="0"/>
              <a:t>tuning</a:t>
            </a:r>
            <a:r>
              <a:rPr lang="fr-FR" dirty="0" smtClean="0"/>
              <a:t> + augmentation</a:t>
            </a:r>
          </a:p>
          <a:p>
            <a:r>
              <a:rPr lang="fr-FR" dirty="0" smtClean="0"/>
              <a:t>Flower classification</a:t>
            </a:r>
          </a:p>
          <a:p>
            <a:r>
              <a:rPr lang="fr-FR" dirty="0" smtClean="0"/>
              <a:t>CIFAR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spacial</a:t>
            </a:r>
            <a:r>
              <a:rPr lang="en-US" dirty="0" smtClean="0"/>
              <a:t> invariance)</a:t>
            </a:r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fully connected layer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input (locality)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2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(CNN)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94419" y="4446872"/>
            <a:ext cx="393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input size </a:t>
            </a:r>
            <a:r>
              <a:rPr lang="en-US" dirty="0" err="1" smtClean="0"/>
              <a:t>nh</a:t>
            </a:r>
            <a:r>
              <a:rPr lang="en-US" dirty="0" smtClean="0"/>
              <a:t>*</a:t>
            </a:r>
            <a:r>
              <a:rPr lang="en-US" dirty="0" err="1" smtClean="0"/>
              <a:t>nw</a:t>
            </a:r>
            <a:r>
              <a:rPr lang="en-US" dirty="0" smtClean="0"/>
              <a:t>, kernel size </a:t>
            </a:r>
            <a:r>
              <a:rPr lang="en-US" dirty="0" err="1" smtClean="0"/>
              <a:t>kh</a:t>
            </a:r>
            <a:r>
              <a:rPr lang="en-US" dirty="0" smtClean="0"/>
              <a:t>*kw:</a:t>
            </a:r>
          </a:p>
          <a:p>
            <a:endParaRPr lang="en-US" dirty="0"/>
          </a:p>
          <a:p>
            <a:r>
              <a:rPr lang="en-US" dirty="0" smtClean="0"/>
              <a:t>Output size: (nh-kh+1)*(nw-kw+1)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16" y="2271261"/>
            <a:ext cx="3457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(CNN)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map: </a:t>
            </a:r>
            <a:r>
              <a:rPr lang="en-US" dirty="0" err="1"/>
              <a:t>đ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convolutional </a:t>
            </a:r>
            <a:endParaRPr lang="en-US" dirty="0"/>
          </a:p>
          <a:p>
            <a:r>
              <a:rPr lang="en-US" dirty="0" smtClean="0"/>
              <a:t>Receptive field: </a:t>
            </a:r>
            <a:r>
              <a:rPr lang="en-US" dirty="0" err="1" smtClean="0"/>
              <a:t>phần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input </a:t>
            </a:r>
            <a:r>
              <a:rPr lang="en-US" dirty="0" err="1" smtClean="0"/>
              <a:t>được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(Padding)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615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them </a:t>
            </a:r>
            <a:r>
              <a:rPr lang="en-US" dirty="0" err="1" smtClean="0"/>
              <a:t>ph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pw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(nh-kh+ph+1)*(nw-k+pw+1)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28" y="1518318"/>
            <a:ext cx="4610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(stride)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6764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them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Shape=[(</a:t>
            </a:r>
            <a:r>
              <a:rPr lang="en-US" dirty="0" err="1" smtClean="0"/>
              <a:t>nh-kh+ph+sh</a:t>
            </a:r>
            <a:r>
              <a:rPr lang="en-US" dirty="0" smtClean="0"/>
              <a:t>)/</a:t>
            </a:r>
            <a:r>
              <a:rPr lang="en-US" dirty="0" err="1" smtClean="0"/>
              <a:t>sh</a:t>
            </a:r>
            <a:r>
              <a:rPr lang="en-US" dirty="0" smtClean="0"/>
              <a:t>]*[(</a:t>
            </a:r>
            <a:r>
              <a:rPr lang="en-US" dirty="0" err="1" smtClean="0"/>
              <a:t>nw-kw+pw+sw</a:t>
            </a:r>
            <a:r>
              <a:rPr lang="en-US" dirty="0" smtClean="0"/>
              <a:t>)/</a:t>
            </a:r>
            <a:r>
              <a:rPr lang="en-US" dirty="0" err="1" smtClean="0"/>
              <a:t>sw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94" y="3669871"/>
            <a:ext cx="4057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input/output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input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(channel),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rgb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kernel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input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output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channel,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them </a:t>
            </a:r>
            <a:r>
              <a:rPr lang="en-US" dirty="0" err="1" smtClean="0"/>
              <a:t>nhiều</a:t>
            </a:r>
            <a:r>
              <a:rPr lang="en-US" dirty="0" smtClean="0"/>
              <a:t> kernel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92" y="2735871"/>
            <a:ext cx="4421505" cy="1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1828</Words>
  <Application>Microsoft Office PowerPoint</Application>
  <PresentationFormat>Widescreen</PresentationFormat>
  <Paragraphs>194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Office Theme</vt:lpstr>
      <vt:lpstr>Convolutional Neural Network (CNN)</vt:lpstr>
      <vt:lpstr>Convolutional</vt:lpstr>
      <vt:lpstr>Translation invariance and locality</vt:lpstr>
      <vt:lpstr>Tại sao phải sử dụng CNN</vt:lpstr>
      <vt:lpstr>Phép tính tích chập (CNN)</vt:lpstr>
      <vt:lpstr>Huấn luyện lớp tích chập (CNN)</vt:lpstr>
      <vt:lpstr>Lớp đệm (Padding)</vt:lpstr>
      <vt:lpstr>Bước nhảy (stride)</vt:lpstr>
      <vt:lpstr>Multi input/output channels</vt:lpstr>
      <vt:lpstr>1x1 convolutional layer</vt:lpstr>
      <vt:lpstr>Lớp pooling</vt:lpstr>
      <vt:lpstr>Pooling</vt:lpstr>
      <vt:lpstr>MNIST dataset</vt:lpstr>
      <vt:lpstr>ImageNet dataset</vt:lpstr>
      <vt:lpstr>Kiến trúc mạng neuron (architecture)</vt:lpstr>
      <vt:lpstr>LeNet</vt:lpstr>
      <vt:lpstr>AlexNet</vt:lpstr>
      <vt:lpstr>VGG- mô hình nhiều khối (block)</vt:lpstr>
      <vt:lpstr>Inception blocks</vt:lpstr>
      <vt:lpstr>Lớp batch normmalization</vt:lpstr>
      <vt:lpstr>Lớp batch normmalization</vt:lpstr>
      <vt:lpstr>Áp dụng batchnorm vào các layer</vt:lpstr>
      <vt:lpstr>ResNet</vt:lpstr>
      <vt:lpstr>Implementation</vt:lpstr>
      <vt:lpstr>Tăng cường ảnh (augmentation) </vt:lpstr>
      <vt:lpstr>Augmentation để làm gì?</vt:lpstr>
      <vt:lpstr>Flip, rotate</vt:lpstr>
      <vt:lpstr>Resize</vt:lpstr>
      <vt:lpstr>Jitter color</vt:lpstr>
      <vt:lpstr>PowerPoint Presentation</vt:lpstr>
      <vt:lpstr>Transposed convolution</vt:lpstr>
      <vt:lpstr>Operation</vt:lpstr>
      <vt:lpstr>Padding strides and multiple channels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layers</dc:title>
  <dc:creator>Lê Khoa</dc:creator>
  <cp:lastModifiedBy>Lê Khoa</cp:lastModifiedBy>
  <cp:revision>56</cp:revision>
  <dcterms:created xsi:type="dcterms:W3CDTF">2022-02-14T19:43:41Z</dcterms:created>
  <dcterms:modified xsi:type="dcterms:W3CDTF">2022-06-16T19:00:38Z</dcterms:modified>
</cp:coreProperties>
</file>