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81" r:id="rId4"/>
    <p:sldId id="259" r:id="rId5"/>
    <p:sldId id="282" r:id="rId6"/>
    <p:sldId id="274" r:id="rId7"/>
    <p:sldId id="283" r:id="rId8"/>
    <p:sldId id="267" r:id="rId9"/>
    <p:sldId id="269" r:id="rId10"/>
    <p:sldId id="278" r:id="rId11"/>
    <p:sldId id="257" r:id="rId12"/>
    <p:sldId id="279" r:id="rId13"/>
    <p:sldId id="284" r:id="rId14"/>
    <p:sldId id="280" r:id="rId15"/>
    <p:sldId id="266" r:id="rId16"/>
    <p:sldId id="275" r:id="rId17"/>
    <p:sldId id="276" r:id="rId18"/>
    <p:sldId id="27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2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https://lena-voita.github.io/nlp_course/language_modeling.html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https://lena-voita.github.io/nlp_course/language_modeling.html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https://mmuratarat.github.io/2019-02-07/bptt-of-rnn</a:t>
            </a:r>
          </a:p>
          <a:p>
            <a:r>
              <a:rPr lang="en-US" dirty="0" smtClean="0"/>
              <a:t>https://www.geeksforgeeks.org/ml-back-propagation-through-time/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https://mmuratarat.github.io/2019-02-07/bptt-of-rnn</a:t>
            </a:r>
          </a:p>
          <a:p>
            <a:r>
              <a:rPr lang="en-US" dirty="0" smtClean="0"/>
              <a:t>https://www.geeksforgeeks.org/ml-back-propagation-through-time/ </a:t>
            </a:r>
          </a:p>
          <a:p>
            <a:r>
              <a:rPr lang="en-US" dirty="0" smtClean="0"/>
              <a:t>https://towardsdatascience.com/only-numpy-vanilla-recurrent-neural-network-back-propagation-practice-math-956fbea32704</a:t>
            </a:r>
          </a:p>
          <a:p>
            <a:r>
              <a:rPr lang="en-US" dirty="0" smtClean="0"/>
              <a:t>https://towardsdatascience.com/implementing-backpropagation-with-style-in-python-da4c2f49adb4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https://mmuratarat.github.io/2019-02-07/bptt-of-rnn</a:t>
            </a:r>
          </a:p>
          <a:p>
            <a:r>
              <a:rPr lang="en-US" dirty="0" smtClean="0"/>
              <a:t>https://www.geeksforgeeks.org/ml-back-propagation-through-time/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https://medium.com/@rachel_95942/language-models-and-rnn-c516fab9545b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Mạng nơ ron theo chuỗi (</a:t>
            </a:r>
            <a:r>
              <a:rPr lang="en-US" dirty="0" smtClean="0"/>
              <a:t>Recurrent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512"/>
            <a:ext cx="10515600" cy="3291564"/>
          </a:xfrm>
        </p:spPr>
      </p:pic>
      <p:sp>
        <p:nvSpPr>
          <p:cNvPr id="3" name="TextBox 2"/>
          <p:cNvSpPr txBox="1"/>
          <p:nvPr/>
        </p:nvSpPr>
        <p:spPr>
          <a:xfrm>
            <a:off x="1180214" y="57415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0297" y="5741581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741581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6223" y="574158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7375" y="5741581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entity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3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46" y="2103024"/>
            <a:ext cx="65341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927794"/>
            <a:ext cx="32004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508" y="2063902"/>
            <a:ext cx="1781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2" y="1825625"/>
            <a:ext cx="9657356" cy="4351338"/>
          </a:xfrm>
        </p:spPr>
      </p:pic>
    </p:spTree>
    <p:extLst>
      <p:ext uri="{BB962C8B-B14F-4D97-AF65-F5344CB8AC3E}">
        <p14:creationId xmlns:p14="http://schemas.microsoft.com/office/powerpoint/2010/main" val="156566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RNN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65" y="2526892"/>
            <a:ext cx="7328269" cy="30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loss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loss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47" t="42896" r="26110"/>
          <a:stretch/>
        </p:blipFill>
        <p:spPr>
          <a:xfrm>
            <a:off x="4816548" y="2626241"/>
            <a:ext cx="2902689" cy="8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BPTT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983398"/>
            <a:ext cx="487680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94310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44750"/>
            <a:ext cx="435292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44069"/>
            <a:ext cx="3590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6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BPTT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983398"/>
            <a:ext cx="487680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94310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44750"/>
            <a:ext cx="435292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44069"/>
            <a:ext cx="3590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5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BPTT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983398"/>
            <a:ext cx="487680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94310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44750"/>
            <a:ext cx="435292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44069"/>
            <a:ext cx="3590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Vanishing/exploding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RNN, do gradient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(vanishing)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(exploding)</a:t>
            </a:r>
          </a:p>
          <a:p>
            <a:r>
              <a:rPr lang="en-US" dirty="0" smtClean="0"/>
              <a:t>Gradient clipping: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exploding gradient,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gradient</a:t>
            </a:r>
            <a:endParaRPr lang="en-US" dirty="0"/>
          </a:p>
        </p:txBody>
      </p:sp>
      <p:pic>
        <p:nvPicPr>
          <p:cNvPr id="1026" name="Picture 2" descr="https://stanford.edu/~shervine/teaching/cs-230/illustrations/gradient-clipping-en.png?6c3de441dc56aad634dc1a91accb48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03" y="4001294"/>
            <a:ext cx="4781994" cy="20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9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Stock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rnn</a:t>
            </a:r>
            <a:r>
              <a:rPr lang="fr-FR" smtClean="0"/>
              <a:t>, </a:t>
            </a:r>
            <a:r>
              <a:rPr lang="en-US" smtClean="0"/>
              <a:t>lstm</a:t>
            </a:r>
            <a:endParaRPr lang="fr-FR" dirty="0" smtClean="0"/>
          </a:p>
          <a:p>
            <a:r>
              <a:rPr lang="fr-FR" dirty="0" smtClean="0"/>
              <a:t>Web </a:t>
            </a:r>
            <a:r>
              <a:rPr lang="fr-FR" dirty="0" err="1" smtClean="0"/>
              <a:t>traffic</a:t>
            </a:r>
            <a:r>
              <a:rPr lang="fr-FR" dirty="0" smtClean="0"/>
              <a:t> </a:t>
            </a:r>
            <a:r>
              <a:rPr lang="fr-FR" dirty="0" err="1" smtClean="0"/>
              <a:t>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ngôn ngữ (language model)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Corpus: </a:t>
            </a:r>
            <a:r>
              <a:rPr lang="en-US" altLang="en-US" dirty="0" err="1"/>
              <a:t>văn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,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kho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 smtClean="0"/>
              <a:t>gốc</a:t>
            </a:r>
            <a:endParaRPr lang="en-US" dirty="0" smtClean="0"/>
          </a:p>
          <a:p>
            <a:r>
              <a:rPr lang="en-US" dirty="0" smtClean="0"/>
              <a:t>Tokenization: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(token)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Input: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endParaRPr lang="en-US" dirty="0" smtClean="0"/>
          </a:p>
          <a:p>
            <a:pPr lvl="2"/>
            <a:r>
              <a:rPr lang="en-US" dirty="0" smtClean="0"/>
              <a:t>Output: </a:t>
            </a:r>
            <a:r>
              <a:rPr lang="fr-FR" dirty="0" smtClean="0"/>
              <a:t>[</a:t>
            </a:r>
            <a:r>
              <a:rPr lang="en-US" dirty="0" err="1" smtClean="0"/>
              <a:t>hôm</a:t>
            </a:r>
            <a:r>
              <a:rPr lang="en-US" dirty="0" smtClean="0"/>
              <a:t>, nay, </a:t>
            </a:r>
            <a:r>
              <a:rPr lang="en-US" dirty="0" err="1" smtClean="0"/>
              <a:t>trời</a:t>
            </a:r>
            <a:r>
              <a:rPr lang="en-US" dirty="0" smtClean="0"/>
              <a:t>, </a:t>
            </a:r>
            <a:r>
              <a:rPr lang="en-US" dirty="0" err="1"/>
              <a:t>đẹp</a:t>
            </a:r>
            <a:r>
              <a:rPr lang="en-US" dirty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,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kem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Vocabulary</a:t>
            </a:r>
            <a:r>
              <a:rPr lang="fr-FR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code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2"/>
            <a:r>
              <a:rPr lang="en-US" altLang="en-US" dirty="0">
                <a:latin typeface="Menlo"/>
              </a:rPr>
              <a:t>[(</a:t>
            </a:r>
            <a:r>
              <a:rPr lang="en-US" altLang="en-US" dirty="0">
                <a:solidFill>
                  <a:srgbClr val="4070A0"/>
                </a:solidFill>
                <a:latin typeface="Menlo"/>
              </a:rPr>
              <a:t>'&lt;</a:t>
            </a:r>
            <a:r>
              <a:rPr lang="en-US" altLang="en-US" dirty="0" err="1">
                <a:solidFill>
                  <a:srgbClr val="4070A0"/>
                </a:solidFill>
                <a:latin typeface="Menlo"/>
              </a:rPr>
              <a:t>unk</a:t>
            </a:r>
            <a:r>
              <a:rPr lang="en-US" altLang="en-US" dirty="0">
                <a:solidFill>
                  <a:srgbClr val="4070A0"/>
                </a:solidFill>
                <a:latin typeface="Menlo"/>
              </a:rPr>
              <a:t>&gt;'</a:t>
            </a:r>
            <a:r>
              <a:rPr lang="en-US" altLang="en-US" dirty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0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1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dirty="0"/>
              <a:t> nay 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2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3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‘</a:t>
            </a:r>
            <a:r>
              <a:rPr lang="en-US" altLang="en-US" dirty="0" err="1" smtClean="0">
                <a:solidFill>
                  <a:srgbClr val="4070A0"/>
                </a:solidFill>
                <a:latin typeface="Menlo"/>
              </a:rPr>
              <a:t>đẹp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4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‘</a:t>
            </a:r>
            <a:r>
              <a:rPr lang="en-US" altLang="en-US" dirty="0" err="1" smtClean="0">
                <a:solidFill>
                  <a:srgbClr val="4070A0"/>
                </a:solidFill>
                <a:latin typeface="Menlo"/>
              </a:rPr>
              <a:t>tôi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5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‘</a:t>
            </a:r>
            <a:r>
              <a:rPr lang="en-US" altLang="en-US" dirty="0" err="1" smtClean="0">
                <a:solidFill>
                  <a:srgbClr val="4070A0"/>
                </a:solidFill>
                <a:latin typeface="Menlo"/>
              </a:rPr>
              <a:t>muốn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6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‘</a:t>
            </a:r>
            <a:r>
              <a:rPr lang="en-US" altLang="en-US" dirty="0" err="1" smtClean="0">
                <a:solidFill>
                  <a:srgbClr val="4070A0"/>
                </a:solidFill>
                <a:latin typeface="Menlo"/>
              </a:rPr>
              <a:t>đi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7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‘</a:t>
            </a:r>
            <a:r>
              <a:rPr lang="en-US" altLang="en-US" dirty="0" err="1" smtClean="0">
                <a:solidFill>
                  <a:srgbClr val="4070A0"/>
                </a:solidFill>
                <a:latin typeface="Menlo"/>
              </a:rPr>
              <a:t>ăn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8</a:t>
            </a:r>
            <a:r>
              <a:rPr lang="en-US" altLang="en-US" dirty="0">
                <a:latin typeface="Menlo"/>
              </a:rPr>
              <a:t>), </a:t>
            </a:r>
            <a:r>
              <a:rPr lang="en-US" altLang="en-US" dirty="0" smtClean="0">
                <a:latin typeface="Menlo"/>
              </a:rPr>
              <a:t>(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‘</a:t>
            </a:r>
            <a:r>
              <a:rPr lang="en-US" altLang="en-US" dirty="0" err="1" smtClean="0">
                <a:solidFill>
                  <a:srgbClr val="4070A0"/>
                </a:solidFill>
                <a:latin typeface="Menlo"/>
              </a:rPr>
              <a:t>kem</a:t>
            </a:r>
            <a:r>
              <a:rPr lang="en-US" altLang="en-US" dirty="0" smtClean="0">
                <a:solidFill>
                  <a:srgbClr val="4070A0"/>
                </a:solidFill>
                <a:latin typeface="Menlo"/>
              </a:rPr>
              <a:t>'</a:t>
            </a:r>
            <a:r>
              <a:rPr lang="en-US" altLang="en-US" dirty="0" smtClean="0">
                <a:latin typeface="Menlo"/>
              </a:rPr>
              <a:t>, </a:t>
            </a:r>
            <a:r>
              <a:rPr lang="en-US" altLang="en-US" dirty="0">
                <a:solidFill>
                  <a:srgbClr val="40A070"/>
                </a:solidFill>
                <a:latin typeface="Menlo"/>
              </a:rPr>
              <a:t>9</a:t>
            </a:r>
            <a:r>
              <a:rPr lang="en-US" altLang="en-US" dirty="0">
                <a:latin typeface="Menlo"/>
              </a:rPr>
              <a:t>)]</a:t>
            </a:r>
            <a:r>
              <a:rPr lang="en-US" altLang="en-US" sz="1600" dirty="0"/>
              <a:t> </a:t>
            </a:r>
            <a:endParaRPr lang="en-US" altLang="en-US" sz="16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(context):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327" y="2742258"/>
            <a:ext cx="74676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(count-based)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P(deep)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deep, </a:t>
            </a:r>
            <a:r>
              <a:rPr lang="en-US" dirty="0" err="1" smtClean="0"/>
              <a:t>rồi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corpus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deep </a:t>
            </a:r>
            <a:r>
              <a:rPr lang="en-US" dirty="0" err="1" smtClean="0"/>
              <a:t>trong</a:t>
            </a:r>
            <a:r>
              <a:rPr lang="en-US" dirty="0" smtClean="0"/>
              <a:t> corpus </a:t>
            </a:r>
            <a:r>
              <a:rPr lang="en-US" dirty="0" err="1" smtClean="0"/>
              <a:t>rồi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4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65558" cy="4351338"/>
          </a:xfrm>
        </p:spPr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(N </a:t>
            </a:r>
            <a:r>
              <a:rPr lang="en-US" dirty="0" err="1" smtClean="0"/>
              <a:t>từ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N=3 (trigram model)</a:t>
            </a:r>
          </a:p>
          <a:p>
            <a:pPr lvl="1"/>
            <a:r>
              <a:rPr lang="en-US" dirty="0" smtClean="0"/>
              <a:t>N=2 (bigram model)</a:t>
            </a:r>
          </a:p>
          <a:p>
            <a:pPr lvl="1"/>
            <a:r>
              <a:rPr lang="en-US" dirty="0" smtClean="0"/>
              <a:t>N=1 (unigram model)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39" y="4800269"/>
            <a:ext cx="4131220" cy="1182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79" y="2693803"/>
            <a:ext cx="3314700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79" y="3735480"/>
            <a:ext cx="3429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225" y="2329390"/>
            <a:ext cx="5219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</a:t>
            </a:r>
            <a:r>
              <a:rPr lang="en-US" dirty="0" err="1" smtClean="0"/>
              <a:t>chuỗi</a:t>
            </a:r>
            <a:r>
              <a:rPr lang="en-US" dirty="0" smtClean="0"/>
              <a:t> (RNN)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của mô hình chuỗi (</a:t>
            </a:r>
            <a:r>
              <a:rPr lang="en-US" dirty="0" smtClean="0"/>
              <a:t>sequence models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Nhận diện lời thoại (s</a:t>
            </a:r>
            <a:r>
              <a:rPr lang="en-US" dirty="0" err="1" smtClean="0"/>
              <a:t>peech</a:t>
            </a:r>
            <a:r>
              <a:rPr lang="en-US" dirty="0" smtClean="0"/>
              <a:t> recognition</a:t>
            </a:r>
            <a:r>
              <a:rPr lang="vi-VN" dirty="0"/>
              <a:t>)</a:t>
            </a:r>
            <a:endParaRPr lang="en-US" dirty="0" smtClean="0"/>
          </a:p>
          <a:p>
            <a:r>
              <a:rPr lang="vi-VN" dirty="0" smtClean="0"/>
              <a:t>Sáng tác nhạc (m</a:t>
            </a:r>
            <a:r>
              <a:rPr lang="en-US" dirty="0" err="1" smtClean="0"/>
              <a:t>usic</a:t>
            </a:r>
            <a:r>
              <a:rPr lang="en-US" dirty="0" smtClean="0"/>
              <a:t> generation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vi-VN" dirty="0" smtClean="0"/>
              <a:t>Phân loại cảm xúc dựa trên văn bản (s</a:t>
            </a:r>
            <a:r>
              <a:rPr lang="en-US" dirty="0" err="1" smtClean="0"/>
              <a:t>entiment</a:t>
            </a:r>
            <a:r>
              <a:rPr lang="en-US" dirty="0" smtClean="0"/>
              <a:t> classification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vi-VN" dirty="0" smtClean="0"/>
              <a:t>Dịch ngôn ngữ (m</a:t>
            </a:r>
            <a:r>
              <a:rPr lang="en-US" dirty="0" err="1" smtClean="0"/>
              <a:t>achine</a:t>
            </a:r>
            <a:r>
              <a:rPr lang="en-US" dirty="0" smtClean="0"/>
              <a:t> translation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vi-VN" dirty="0" smtClean="0"/>
              <a:t>Nhận diện hành động trong video (v</a:t>
            </a:r>
            <a:r>
              <a:rPr lang="en-US" dirty="0" err="1" smtClean="0"/>
              <a:t>ideo</a:t>
            </a:r>
            <a:r>
              <a:rPr lang="en-US" dirty="0" smtClean="0"/>
              <a:t> activity recognition</a:t>
            </a:r>
            <a:r>
              <a:rPr lang="vi-VN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RNN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06239"/>
              </p:ext>
            </p:extLst>
          </p:nvPr>
        </p:nvGraphicFramePr>
        <p:xfrm>
          <a:off x="2244651" y="2378345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13615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1791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Điểm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Điểm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7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Xử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input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lâu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 ở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input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Những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Trọng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chia </a:t>
                      </a:r>
                      <a:r>
                        <a:rPr lang="en-US" baseline="0" dirty="0" err="1" smtClean="0"/>
                        <a:t>sẻ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suốt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582</Words>
  <Application>Microsoft Office PowerPoint</Application>
  <PresentationFormat>Widescreen</PresentationFormat>
  <Paragraphs>83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Times New Roman</vt:lpstr>
      <vt:lpstr>Office Theme</vt:lpstr>
      <vt:lpstr>Mạng nơ ron theo chuỗi (Recurrent Neural Network)</vt:lpstr>
      <vt:lpstr>Mô hình ngôn ngữ (language model)</vt:lpstr>
      <vt:lpstr>Xử lý văn bản</vt:lpstr>
      <vt:lpstr>Mô hình ngôn ngữ</vt:lpstr>
      <vt:lpstr>Mô hình ngôn ngữ bằng cách đếm (count-based)</vt:lpstr>
      <vt:lpstr>Mô hình n-gram</vt:lpstr>
      <vt:lpstr>Mô hình chuỗi (RNN)</vt:lpstr>
      <vt:lpstr>Ứng dụng của mô hình chuỗi (sequence models)</vt:lpstr>
      <vt:lpstr>Lợi ích và bất lợi của RNN</vt:lpstr>
      <vt:lpstr>Recurrent Neural Network</vt:lpstr>
      <vt:lpstr>Recurrent Neural Network</vt:lpstr>
      <vt:lpstr>Cấu trúc cơ bản của RNN</vt:lpstr>
      <vt:lpstr>Ứng dụng RNN cho mô hình ngôn ngữ</vt:lpstr>
      <vt:lpstr>Hàm loss</vt:lpstr>
      <vt:lpstr>BPTT</vt:lpstr>
      <vt:lpstr>BPTT</vt:lpstr>
      <vt:lpstr>BPTT</vt:lpstr>
      <vt:lpstr>Vanishing/exploding gradient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52</cp:revision>
  <dcterms:created xsi:type="dcterms:W3CDTF">2022-02-20T08:24:43Z</dcterms:created>
  <dcterms:modified xsi:type="dcterms:W3CDTF">2022-07-30T19:58:16Z</dcterms:modified>
</cp:coreProperties>
</file>