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4" r:id="rId3"/>
    <p:sldId id="305" r:id="rId4"/>
    <p:sldId id="306" r:id="rId5"/>
    <p:sldId id="307" r:id="rId6"/>
    <p:sldId id="308" r:id="rId7"/>
    <p:sldId id="309" r:id="rId8"/>
    <p:sldId id="310" r:id="rId9"/>
    <p:sldId id="311" r:id="rId10"/>
    <p:sldId id="315" r:id="rId11"/>
    <p:sldId id="312" r:id="rId12"/>
    <p:sldId id="314" r:id="rId13"/>
    <p:sldId id="316" r:id="rId14"/>
    <p:sldId id="317" r:id="rId15"/>
    <p:sldId id="318" r:id="rId16"/>
    <p:sldId id="319" r:id="rId17"/>
    <p:sldId id="320" r:id="rId18"/>
    <p:sldId id="299"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21" autoAdjust="0"/>
  </p:normalViewPr>
  <p:slideViewPr>
    <p:cSldViewPr snapToGrid="0">
      <p:cViewPr varScale="1">
        <p:scale>
          <a:sx n="90" d="100"/>
          <a:sy n="90"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A9FB8-3050-46C5-BCC2-01B763353D55}"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68BCF-21A2-461F-AAC6-16B7FF9C72B7}" type="slidenum">
              <a:rPr lang="en-US" smtClean="0"/>
              <a:t>‹#›</a:t>
            </a:fld>
            <a:endParaRPr lang="en-US"/>
          </a:p>
        </p:txBody>
      </p:sp>
    </p:spTree>
    <p:extLst>
      <p:ext uri="{BB962C8B-B14F-4D97-AF65-F5344CB8AC3E}">
        <p14:creationId xmlns:p14="http://schemas.microsoft.com/office/powerpoint/2010/main" val="94672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https://jalammar.github.io/visualizing-neural-machine-translation-mechanics-of-seq2seq-models-with-attention/</a:t>
            </a:r>
          </a:p>
          <a:p>
            <a:r>
              <a:rPr lang="en-US" dirty="0" smtClean="0"/>
              <a:t>https://towardsdatascience.com/classic-seq2seq-model-vs-seq2seq-model-with-attention-31527c77b28a</a:t>
            </a:r>
          </a:p>
          <a:p>
            <a:r>
              <a:rPr lang="en-US" dirty="0" smtClean="0"/>
              <a:t>https://towardsdatascience.com/day-1-2-attention-seq2seq-models-65df3f49e263#:~:text=6%20min%20read-,Sequence%2Dto%2Dsequence%20(abrv.,in%20production%20in%20late%202016.d</a:t>
            </a:r>
          </a:p>
          <a:p>
            <a:r>
              <a:rPr lang="en-US" dirty="0" smtClean="0"/>
              <a:t>https://lena-voita.github.io/nlp_course/seq2seq_and_attention.html </a:t>
            </a:r>
          </a:p>
        </p:txBody>
      </p:sp>
      <p:sp>
        <p:nvSpPr>
          <p:cNvPr id="4" name="Slide Number Placeholder 3"/>
          <p:cNvSpPr>
            <a:spLocks noGrp="1"/>
          </p:cNvSpPr>
          <p:nvPr>
            <p:ph type="sldNum" sz="quarter" idx="10"/>
          </p:nvPr>
        </p:nvSpPr>
        <p:spPr/>
        <p:txBody>
          <a:bodyPr/>
          <a:lstStyle/>
          <a:p>
            <a:fld id="{74668BCF-21A2-461F-AAC6-16B7FF9C72B7}" type="slidenum">
              <a:rPr lang="en-US" smtClean="0"/>
              <a:t>3</a:t>
            </a:fld>
            <a:endParaRPr lang="en-US"/>
          </a:p>
        </p:txBody>
      </p:sp>
    </p:spTree>
    <p:extLst>
      <p:ext uri="{BB962C8B-B14F-4D97-AF65-F5344CB8AC3E}">
        <p14:creationId xmlns:p14="http://schemas.microsoft.com/office/powerpoint/2010/main" val="93029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https://ai.googleblog.com/2017/08/transformer-novel-neural-network.html</a:t>
            </a:r>
            <a:endParaRPr lang="en-US" dirty="0"/>
          </a:p>
        </p:txBody>
      </p:sp>
      <p:sp>
        <p:nvSpPr>
          <p:cNvPr id="4" name="Slide Number Placeholder 3"/>
          <p:cNvSpPr>
            <a:spLocks noGrp="1"/>
          </p:cNvSpPr>
          <p:nvPr>
            <p:ph type="sldNum" sz="quarter" idx="10"/>
          </p:nvPr>
        </p:nvSpPr>
        <p:spPr/>
        <p:txBody>
          <a:bodyPr/>
          <a:lstStyle/>
          <a:p>
            <a:fld id="{74668BCF-21A2-461F-AAC6-16B7FF9C72B7}" type="slidenum">
              <a:rPr lang="en-US" smtClean="0"/>
              <a:t>10</a:t>
            </a:fld>
            <a:endParaRPr lang="en-US"/>
          </a:p>
        </p:txBody>
      </p:sp>
    </p:spTree>
    <p:extLst>
      <p:ext uri="{BB962C8B-B14F-4D97-AF65-F5344CB8AC3E}">
        <p14:creationId xmlns:p14="http://schemas.microsoft.com/office/powerpoint/2010/main" val="200797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https://ai.googleblog.com/2017/08/transformer-novel-neural-network.html</a:t>
            </a:r>
            <a:endParaRPr lang="en-US" dirty="0"/>
          </a:p>
        </p:txBody>
      </p:sp>
      <p:sp>
        <p:nvSpPr>
          <p:cNvPr id="4" name="Slide Number Placeholder 3"/>
          <p:cNvSpPr>
            <a:spLocks noGrp="1"/>
          </p:cNvSpPr>
          <p:nvPr>
            <p:ph type="sldNum" sz="quarter" idx="10"/>
          </p:nvPr>
        </p:nvSpPr>
        <p:spPr/>
        <p:txBody>
          <a:bodyPr/>
          <a:lstStyle/>
          <a:p>
            <a:fld id="{74668BCF-21A2-461F-AAC6-16B7FF9C72B7}" type="slidenum">
              <a:rPr lang="en-US" smtClean="0"/>
              <a:t>12</a:t>
            </a:fld>
            <a:endParaRPr lang="en-US"/>
          </a:p>
        </p:txBody>
      </p:sp>
    </p:spTree>
    <p:extLst>
      <p:ext uri="{BB962C8B-B14F-4D97-AF65-F5344CB8AC3E}">
        <p14:creationId xmlns:p14="http://schemas.microsoft.com/office/powerpoint/2010/main" val="4170390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https://ai.googleblog.com/2017/08/transformer-novel-neural-network.html</a:t>
            </a:r>
            <a:endParaRPr lang="en-US" dirty="0"/>
          </a:p>
        </p:txBody>
      </p:sp>
      <p:sp>
        <p:nvSpPr>
          <p:cNvPr id="4" name="Slide Number Placeholder 3"/>
          <p:cNvSpPr>
            <a:spLocks noGrp="1"/>
          </p:cNvSpPr>
          <p:nvPr>
            <p:ph type="sldNum" sz="quarter" idx="10"/>
          </p:nvPr>
        </p:nvSpPr>
        <p:spPr/>
        <p:txBody>
          <a:bodyPr/>
          <a:lstStyle/>
          <a:p>
            <a:fld id="{74668BCF-21A2-461F-AAC6-16B7FF9C72B7}" type="slidenum">
              <a:rPr lang="en-US" smtClean="0"/>
              <a:t>13</a:t>
            </a:fld>
            <a:endParaRPr lang="en-US"/>
          </a:p>
        </p:txBody>
      </p:sp>
    </p:spTree>
    <p:extLst>
      <p:ext uri="{BB962C8B-B14F-4D97-AF65-F5344CB8AC3E}">
        <p14:creationId xmlns:p14="http://schemas.microsoft.com/office/powerpoint/2010/main" val="2726723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https://github.com/bentrevett/pytorch-seq2seq</a:t>
            </a:r>
            <a:endParaRPr lang="en-US" dirty="0"/>
          </a:p>
        </p:txBody>
      </p:sp>
      <p:sp>
        <p:nvSpPr>
          <p:cNvPr id="4" name="Slide Number Placeholder 3"/>
          <p:cNvSpPr>
            <a:spLocks noGrp="1"/>
          </p:cNvSpPr>
          <p:nvPr>
            <p:ph type="sldNum" sz="quarter" idx="10"/>
          </p:nvPr>
        </p:nvSpPr>
        <p:spPr/>
        <p:txBody>
          <a:bodyPr/>
          <a:lstStyle/>
          <a:p>
            <a:fld id="{74668BCF-21A2-461F-AAC6-16B7FF9C72B7}" type="slidenum">
              <a:rPr lang="en-US" smtClean="0"/>
              <a:t>19</a:t>
            </a:fld>
            <a:endParaRPr lang="en-US"/>
          </a:p>
        </p:txBody>
      </p:sp>
    </p:spTree>
    <p:extLst>
      <p:ext uri="{BB962C8B-B14F-4D97-AF65-F5344CB8AC3E}">
        <p14:creationId xmlns:p14="http://schemas.microsoft.com/office/powerpoint/2010/main" val="420051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F9D8B-F268-4FDC-9177-FD3B20249225}"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112255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F9D8B-F268-4FDC-9177-FD3B20249225}"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309465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F9D8B-F268-4FDC-9177-FD3B20249225}"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14230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F9D8B-F268-4FDC-9177-FD3B20249225}"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283902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5F9D8B-F268-4FDC-9177-FD3B20249225}"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18474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F9D8B-F268-4FDC-9177-FD3B20249225}"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151338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F9D8B-F268-4FDC-9177-FD3B20249225}"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378149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F9D8B-F268-4FDC-9177-FD3B20249225}"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425603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F9D8B-F268-4FDC-9177-FD3B20249225}"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243766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5F9D8B-F268-4FDC-9177-FD3B20249225}"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180909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5F9D8B-F268-4FDC-9177-FD3B20249225}"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E8BB3-5EBE-4E2C-838F-71C67BA38A13}" type="slidenum">
              <a:rPr lang="en-US" smtClean="0"/>
              <a:t>‹#›</a:t>
            </a:fld>
            <a:endParaRPr lang="en-US"/>
          </a:p>
        </p:txBody>
      </p:sp>
    </p:spTree>
    <p:extLst>
      <p:ext uri="{BB962C8B-B14F-4D97-AF65-F5344CB8AC3E}">
        <p14:creationId xmlns:p14="http://schemas.microsoft.com/office/powerpoint/2010/main" val="63867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F9D8B-F268-4FDC-9177-FD3B20249225}" type="datetimeFigureOut">
              <a:rPr lang="en-US" smtClean="0"/>
              <a:t>8/3/2022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E8BB3-5EBE-4E2C-838F-71C67BA38A13}" type="slidenum">
              <a:rPr lang="en-US" smtClean="0"/>
              <a:t>‹#›</a:t>
            </a:fld>
            <a:endParaRPr lang="en-US"/>
          </a:p>
        </p:txBody>
      </p:sp>
    </p:spTree>
    <p:extLst>
      <p:ext uri="{BB962C8B-B14F-4D97-AF65-F5344CB8AC3E}">
        <p14:creationId xmlns:p14="http://schemas.microsoft.com/office/powerpoint/2010/main" val="868114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8.png"/><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Bạn</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chú</a:t>
            </a:r>
            <a:r>
              <a:rPr lang="en-US" dirty="0" smtClean="0"/>
              <a:t> ý </a:t>
            </a:r>
            <a:br>
              <a:rPr lang="en-US" dirty="0" smtClean="0"/>
            </a:br>
            <a:r>
              <a:rPr lang="en-US" dirty="0" smtClean="0"/>
              <a:t>(attention is all you need)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330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a:t>
            </a:r>
            <a:r>
              <a:rPr lang="en-US" dirty="0" err="1"/>
              <a:t>là</a:t>
            </a:r>
            <a:r>
              <a:rPr lang="en-US" dirty="0"/>
              <a:t> </a:t>
            </a:r>
            <a:r>
              <a:rPr lang="en-US" dirty="0" err="1"/>
              <a:t>gì</a:t>
            </a:r>
            <a:r>
              <a:rPr lang="en-US" dirty="0"/>
              <a:t> </a:t>
            </a:r>
            <a:r>
              <a:rPr lang="en-US" dirty="0" err="1"/>
              <a:t>và</a:t>
            </a:r>
            <a:r>
              <a:rPr lang="en-US" dirty="0"/>
              <a:t> </a:t>
            </a:r>
            <a:r>
              <a:rPr lang="en-US" dirty="0" err="1"/>
              <a:t>tại</a:t>
            </a:r>
            <a:r>
              <a:rPr lang="en-US" dirty="0"/>
              <a:t> </a:t>
            </a:r>
            <a:r>
              <a:rPr lang="en-US" dirty="0" err="1"/>
              <a:t>sao</a:t>
            </a:r>
            <a:r>
              <a:rPr lang="en-US" dirty="0"/>
              <a:t> </a:t>
            </a:r>
            <a:r>
              <a:rPr lang="en-US" dirty="0" err="1"/>
              <a:t>lại</a:t>
            </a:r>
            <a:r>
              <a:rPr lang="en-US" dirty="0"/>
              <a:t> </a:t>
            </a:r>
            <a:r>
              <a:rPr lang="en-US" dirty="0" err="1"/>
              <a:t>hiệu</a:t>
            </a:r>
            <a:r>
              <a:rPr lang="en-US" dirty="0"/>
              <a:t> </a:t>
            </a:r>
            <a:r>
              <a:rPr lang="en-US" dirty="0" err="1"/>
              <a:t>quả</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Encoder:</a:t>
            </a:r>
          </a:p>
          <a:p>
            <a:pPr lvl="1"/>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tại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đều</a:t>
            </a:r>
            <a:r>
              <a:rPr lang="en-US" dirty="0" smtClean="0"/>
              <a:t> </a:t>
            </a:r>
            <a:r>
              <a:rPr lang="en-US" dirty="0" err="1" smtClean="0"/>
              <a:t>tham</a:t>
            </a:r>
            <a:r>
              <a:rPr lang="en-US" dirty="0" smtClean="0"/>
              <a:t> </a:t>
            </a:r>
            <a:r>
              <a:rPr lang="en-US" dirty="0" err="1" smtClean="0"/>
              <a:t>gia</a:t>
            </a:r>
            <a:endParaRPr lang="en-US" dirty="0" smtClean="0"/>
          </a:p>
          <a:p>
            <a:pPr lvl="1"/>
            <a:r>
              <a:rPr lang="en-US" dirty="0" err="1" smtClean="0"/>
              <a:t>Nhiệm</a:t>
            </a:r>
            <a:r>
              <a:rPr lang="en-US" dirty="0" smtClean="0"/>
              <a:t> </a:t>
            </a:r>
            <a:r>
              <a:rPr lang="en-US" dirty="0" err="1" smtClean="0"/>
              <a:t>vụ</a:t>
            </a:r>
            <a:r>
              <a:rPr lang="en-US" dirty="0" smtClean="0"/>
              <a:t>:</a:t>
            </a:r>
          </a:p>
          <a:p>
            <a:pPr lvl="2"/>
            <a:r>
              <a:rPr lang="en-US" dirty="0" err="1" smtClean="0"/>
              <a:t>Quan</a:t>
            </a:r>
            <a:r>
              <a:rPr lang="en-US" dirty="0" smtClean="0"/>
              <a:t> </a:t>
            </a:r>
            <a:r>
              <a:rPr lang="en-US" dirty="0" err="1" smtClean="0"/>
              <a:t>sát</a:t>
            </a:r>
            <a:r>
              <a:rPr lang="en-US" dirty="0" smtClean="0"/>
              <a:t> </a:t>
            </a:r>
            <a:r>
              <a:rPr lang="en-US" dirty="0" err="1" smtClean="0"/>
              <a:t>lẫn</a:t>
            </a:r>
            <a:r>
              <a:rPr lang="en-US" dirty="0" smtClean="0"/>
              <a:t> </a:t>
            </a:r>
            <a:r>
              <a:rPr lang="en-US" dirty="0" err="1" smtClean="0"/>
              <a:t>nhau</a:t>
            </a:r>
            <a:endParaRPr lang="en-US" dirty="0" smtClean="0"/>
          </a:p>
          <a:p>
            <a:pPr lvl="2"/>
            <a:r>
              <a:rPr lang="en-US" dirty="0" err="1" smtClean="0"/>
              <a:t>Cập</a:t>
            </a:r>
            <a:r>
              <a:rPr lang="en-US" dirty="0" smtClean="0"/>
              <a:t> </a:t>
            </a:r>
            <a:r>
              <a:rPr lang="en-US" dirty="0" err="1" smtClean="0"/>
              <a:t>nhật</a:t>
            </a:r>
            <a:r>
              <a:rPr lang="en-US" dirty="0" smtClean="0"/>
              <a:t> vector </a:t>
            </a:r>
            <a:r>
              <a:rPr lang="en-US" dirty="0" err="1" smtClean="0"/>
              <a:t>trạng</a:t>
            </a:r>
            <a:r>
              <a:rPr lang="en-US" dirty="0" smtClean="0"/>
              <a:t> </a:t>
            </a:r>
            <a:r>
              <a:rPr lang="en-US" dirty="0" err="1" smtClean="0"/>
              <a:t>thái</a:t>
            </a:r>
            <a:endParaRPr lang="en-US" dirty="0" smtClean="0"/>
          </a:p>
          <a:p>
            <a:r>
              <a:rPr lang="en-US" dirty="0" smtClean="0"/>
              <a:t>Decoder:</a:t>
            </a:r>
          </a:p>
          <a:p>
            <a:pPr lvl="1"/>
            <a:r>
              <a:rPr lang="en-US" dirty="0" smtClean="0"/>
              <a:t>Token </a:t>
            </a:r>
            <a:r>
              <a:rPr lang="en-US" dirty="0" err="1" smtClean="0"/>
              <a:t>tại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hiện</a:t>
            </a:r>
            <a:r>
              <a:rPr lang="en-US" dirty="0" smtClean="0"/>
              <a:t> </a:t>
            </a:r>
            <a:r>
              <a:rPr lang="en-US" dirty="0" err="1" smtClean="0"/>
              <a:t>tại</a:t>
            </a:r>
            <a:endParaRPr lang="en-US" dirty="0" smtClean="0"/>
          </a:p>
          <a:p>
            <a:pPr lvl="1"/>
            <a:r>
              <a:rPr lang="en-US" dirty="0" err="1" smtClean="0"/>
              <a:t>Nhiệm</a:t>
            </a:r>
            <a:r>
              <a:rPr lang="en-US" dirty="0" smtClean="0"/>
              <a:t> </a:t>
            </a:r>
            <a:r>
              <a:rPr lang="en-US" dirty="0" err="1" smtClean="0"/>
              <a:t>vụ</a:t>
            </a:r>
            <a:r>
              <a:rPr lang="en-US" dirty="0" smtClean="0"/>
              <a:t>:</a:t>
            </a:r>
          </a:p>
          <a:p>
            <a:pPr lvl="2"/>
            <a:r>
              <a:rPr lang="en-US" dirty="0" err="1" smtClean="0"/>
              <a:t>Nhìn</a:t>
            </a:r>
            <a:r>
              <a:rPr lang="en-US" dirty="0" smtClean="0"/>
              <a:t> </a:t>
            </a:r>
            <a:r>
              <a:rPr lang="en-US" dirty="0" err="1" smtClean="0"/>
              <a:t>lại</a:t>
            </a:r>
            <a:r>
              <a:rPr lang="en-US" dirty="0" smtClean="0"/>
              <a:t> </a:t>
            </a:r>
            <a:r>
              <a:rPr lang="en-US" dirty="0" err="1" smtClean="0"/>
              <a:t>những</a:t>
            </a:r>
            <a:r>
              <a:rPr lang="en-US" dirty="0" smtClean="0"/>
              <a:t> token </a:t>
            </a:r>
            <a:r>
              <a:rPr lang="en-US" dirty="0" err="1" smtClean="0"/>
              <a:t>đã</a:t>
            </a:r>
            <a:r>
              <a:rPr lang="en-US" dirty="0" smtClean="0"/>
              <a:t> </a:t>
            </a:r>
            <a:r>
              <a:rPr lang="en-US" dirty="0" err="1" smtClean="0"/>
              <a:t>được</a:t>
            </a:r>
            <a:r>
              <a:rPr lang="en-US" dirty="0" smtClean="0"/>
              <a:t> </a:t>
            </a:r>
            <a:r>
              <a:rPr lang="en-US" dirty="0" err="1" smtClean="0"/>
              <a:t>dự</a:t>
            </a:r>
            <a:r>
              <a:rPr lang="en-US" dirty="0" smtClean="0"/>
              <a:t> </a:t>
            </a:r>
            <a:r>
              <a:rPr lang="en-US" dirty="0" err="1" smtClean="0"/>
              <a:t>đoán</a:t>
            </a:r>
            <a:endParaRPr lang="en-US" dirty="0" smtClean="0"/>
          </a:p>
          <a:p>
            <a:pPr lvl="2"/>
            <a:r>
              <a:rPr lang="en-US" dirty="0" err="1" smtClean="0"/>
              <a:t>Nhìn</a:t>
            </a:r>
            <a:r>
              <a:rPr lang="en-US" dirty="0" smtClean="0"/>
              <a:t> </a:t>
            </a:r>
            <a:r>
              <a:rPr lang="en-US" dirty="0" err="1" smtClean="0"/>
              <a:t>vào</a:t>
            </a:r>
            <a:r>
              <a:rPr lang="en-US" dirty="0" smtClean="0"/>
              <a:t> vector </a:t>
            </a:r>
            <a:r>
              <a:rPr lang="en-US" dirty="0" err="1" smtClean="0"/>
              <a:t>trạng</a:t>
            </a:r>
            <a:r>
              <a:rPr lang="en-US" dirty="0" smtClean="0"/>
              <a:t> </a:t>
            </a:r>
            <a:r>
              <a:rPr lang="en-US" dirty="0" err="1" smtClean="0"/>
              <a:t>thái</a:t>
            </a:r>
            <a:endParaRPr lang="en-US" dirty="0" smtClean="0"/>
          </a:p>
          <a:p>
            <a:pPr lvl="2"/>
            <a:r>
              <a:rPr lang="en-US" dirty="0" err="1" smtClean="0"/>
              <a:t>Cập</a:t>
            </a:r>
            <a:r>
              <a:rPr lang="en-US" dirty="0" smtClean="0"/>
              <a:t> </a:t>
            </a:r>
            <a:r>
              <a:rPr lang="en-US" dirty="0" err="1" smtClean="0"/>
              <a:t>nhật</a:t>
            </a:r>
            <a:r>
              <a:rPr lang="en-US" dirty="0" smtClean="0"/>
              <a:t> vector </a:t>
            </a:r>
            <a:r>
              <a:rPr lang="en-US" dirty="0" err="1" smtClean="0"/>
              <a:t>trạng</a:t>
            </a:r>
            <a:r>
              <a:rPr lang="en-US" dirty="0" smtClean="0"/>
              <a:t> </a:t>
            </a:r>
            <a:r>
              <a:rPr lang="en-US" dirty="0" err="1" smtClean="0"/>
              <a:t>thái</a:t>
            </a:r>
            <a:endParaRPr lang="en-US" dirty="0" smtClean="0"/>
          </a:p>
          <a:p>
            <a:pPr lvl="2"/>
            <a:endParaRPr lang="en-US" dirty="0"/>
          </a:p>
          <a:p>
            <a:r>
              <a:rPr lang="en-US" dirty="0" err="1" smtClean="0"/>
              <a:t>Tại</a:t>
            </a:r>
            <a:r>
              <a:rPr lang="en-US" dirty="0" smtClean="0"/>
              <a:t> </a:t>
            </a:r>
            <a:r>
              <a:rPr lang="en-US" dirty="0" err="1" smtClean="0"/>
              <a:t>sao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này</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hiệu</a:t>
            </a:r>
            <a:r>
              <a:rPr lang="en-US" dirty="0" smtClean="0"/>
              <a:t> </a:t>
            </a:r>
            <a:r>
              <a:rPr lang="en-US" dirty="0" err="1" smtClean="0"/>
              <a:t>quả</a:t>
            </a:r>
            <a:r>
              <a:rPr lang="en-US" dirty="0" smtClean="0"/>
              <a:t>:</a:t>
            </a:r>
          </a:p>
          <a:p>
            <a:pPr lvl="1"/>
            <a:r>
              <a:rPr lang="en-US" dirty="0" smtClean="0"/>
              <a:t>Token </a:t>
            </a:r>
            <a:r>
              <a:rPr lang="en-US" dirty="0" err="1" smtClean="0"/>
              <a:t>tại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chuỗi</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được</a:t>
            </a:r>
            <a:r>
              <a:rPr lang="en-US" dirty="0" smtClean="0"/>
              <a:t> ‘</a:t>
            </a:r>
            <a:r>
              <a:rPr lang="en-US" dirty="0" err="1" smtClean="0"/>
              <a:t>nhìn</a:t>
            </a:r>
            <a:r>
              <a:rPr lang="en-US" dirty="0" smtClean="0"/>
              <a:t>’ </a:t>
            </a:r>
            <a:r>
              <a:rPr lang="en-US" dirty="0" err="1" smtClean="0"/>
              <a:t>cùng</a:t>
            </a:r>
            <a:r>
              <a:rPr lang="en-US" dirty="0" smtClean="0"/>
              <a:t> </a:t>
            </a:r>
            <a:r>
              <a:rPr lang="en-US" dirty="0" err="1" smtClean="0"/>
              <a:t>lúc</a:t>
            </a:r>
            <a:endParaRPr lang="en-US" dirty="0" smtClean="0"/>
          </a:p>
          <a:p>
            <a:pPr lvl="1"/>
            <a:r>
              <a:rPr lang="en-US" dirty="0" smtClean="0"/>
              <a:t>Token </a:t>
            </a:r>
            <a:r>
              <a:rPr lang="en-US" dirty="0" err="1" smtClean="0"/>
              <a:t>tại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chuỗi</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đều</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lẫn</a:t>
            </a:r>
            <a:r>
              <a:rPr lang="en-US" dirty="0" smtClean="0"/>
              <a:t> </a:t>
            </a:r>
            <a:r>
              <a:rPr lang="en-US" dirty="0" err="1" smtClean="0"/>
              <a:t>nhau</a:t>
            </a:r>
            <a:r>
              <a:rPr lang="en-US" dirty="0" smtClean="0"/>
              <a:t> (self attention)</a:t>
            </a:r>
          </a:p>
          <a:p>
            <a:pPr lvl="1"/>
            <a:r>
              <a:rPr lang="en-US" dirty="0" smtClean="0"/>
              <a:t>Token </a:t>
            </a:r>
            <a:r>
              <a:rPr lang="en-US" dirty="0" err="1" smtClean="0"/>
              <a:t>đã</a:t>
            </a:r>
            <a:r>
              <a:rPr lang="en-US" dirty="0" smtClean="0"/>
              <a:t> </a:t>
            </a:r>
            <a:r>
              <a:rPr lang="en-US" dirty="0" err="1" smtClean="0"/>
              <a:t>được</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tại</a:t>
            </a:r>
            <a:r>
              <a:rPr lang="en-US" dirty="0" smtClean="0"/>
              <a:t> </a:t>
            </a:r>
            <a:r>
              <a:rPr lang="en-US" dirty="0" err="1" smtClean="0"/>
              <a:t>chuỗi</a:t>
            </a:r>
            <a:r>
              <a:rPr lang="en-US" dirty="0" smtClean="0"/>
              <a:t> </a:t>
            </a:r>
            <a:r>
              <a:rPr lang="en-US" dirty="0" err="1" smtClean="0"/>
              <a:t>đầu</a:t>
            </a:r>
            <a:r>
              <a:rPr lang="en-US" dirty="0" smtClean="0"/>
              <a:t> </a:t>
            </a:r>
            <a:r>
              <a:rPr lang="en-US" dirty="0" err="1" smtClean="0"/>
              <a:t>ra</a:t>
            </a:r>
            <a:r>
              <a:rPr lang="en-US" dirty="0" smtClean="0"/>
              <a:t> </a:t>
            </a:r>
            <a:r>
              <a:rPr lang="en-US" dirty="0" err="1" smtClean="0"/>
              <a:t>đều</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lên</a:t>
            </a:r>
            <a:r>
              <a:rPr lang="en-US" dirty="0" smtClean="0"/>
              <a:t> </a:t>
            </a:r>
            <a:r>
              <a:rPr lang="en-US" dirty="0" err="1" smtClean="0"/>
              <a:t>nhau</a:t>
            </a:r>
            <a:r>
              <a:rPr lang="en-US" dirty="0" smtClean="0"/>
              <a:t>, </a:t>
            </a:r>
            <a:r>
              <a:rPr lang="en-US" dirty="0" err="1" smtClean="0"/>
              <a:t>và</a:t>
            </a:r>
            <a:r>
              <a:rPr lang="en-US" dirty="0" smtClean="0"/>
              <a:t> </a:t>
            </a:r>
            <a:r>
              <a:rPr lang="en-US" dirty="0" err="1" smtClean="0"/>
              <a:t>thông</a:t>
            </a:r>
            <a:r>
              <a:rPr lang="en-US" dirty="0" smtClean="0"/>
              <a:t> tin </a:t>
            </a:r>
            <a:r>
              <a:rPr lang="en-US" dirty="0" err="1" smtClean="0"/>
              <a:t>của</a:t>
            </a:r>
            <a:r>
              <a:rPr lang="en-US" dirty="0" smtClean="0"/>
              <a:t> </a:t>
            </a:r>
            <a:r>
              <a:rPr lang="en-US" dirty="0" err="1" smtClean="0"/>
              <a:t>chuỗi</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cũng</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lên</a:t>
            </a:r>
            <a:r>
              <a:rPr lang="en-US" dirty="0" smtClean="0"/>
              <a:t> </a:t>
            </a:r>
            <a:r>
              <a:rPr lang="en-US" dirty="0" err="1" smtClean="0"/>
              <a:t>dự</a:t>
            </a:r>
            <a:r>
              <a:rPr lang="en-US" dirty="0" smtClean="0"/>
              <a:t> </a:t>
            </a:r>
            <a:r>
              <a:rPr lang="en-US" dirty="0" err="1" smtClean="0"/>
              <a:t>đoán</a:t>
            </a:r>
            <a:endParaRPr lang="en-US" dirty="0" smtClean="0"/>
          </a:p>
          <a:p>
            <a:pPr lvl="1"/>
            <a:endParaRPr lang="en-US" dirty="0"/>
          </a:p>
        </p:txBody>
      </p:sp>
    </p:spTree>
    <p:extLst>
      <p:ext uri="{BB962C8B-B14F-4D97-AF65-F5344CB8AC3E}">
        <p14:creationId xmlns:p14="http://schemas.microsoft.com/office/powerpoint/2010/main" val="2562635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Khác</a:t>
            </a:r>
            <a:r>
              <a:rPr lang="en-US" dirty="0" smtClean="0"/>
              <a:t> </a:t>
            </a:r>
            <a:r>
              <a:rPr lang="en-US" dirty="0" err="1" smtClean="0"/>
              <a:t>biệt</a:t>
            </a:r>
            <a:r>
              <a:rPr lang="en-US" dirty="0" smtClean="0"/>
              <a:t> </a:t>
            </a:r>
            <a:r>
              <a:rPr lang="en-US" dirty="0" err="1" smtClean="0"/>
              <a:t>giữa</a:t>
            </a:r>
            <a:r>
              <a:rPr lang="en-US" dirty="0" smtClean="0"/>
              <a:t> transformer </a:t>
            </a:r>
            <a:r>
              <a:rPr lang="en-US" dirty="0" err="1" smtClean="0"/>
              <a:t>và</a:t>
            </a:r>
            <a:r>
              <a:rPr lang="en-US" dirty="0" smtClean="0"/>
              <a:t> seq2seq</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98277"/>
            <a:ext cx="10515600" cy="3606034"/>
          </a:xfrm>
        </p:spPr>
      </p:pic>
    </p:spTree>
    <p:extLst>
      <p:ext uri="{BB962C8B-B14F-4D97-AF65-F5344CB8AC3E}">
        <p14:creationId xmlns:p14="http://schemas.microsoft.com/office/powerpoint/2010/main" val="2711208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Tự</a:t>
            </a:r>
            <a:r>
              <a:rPr lang="en-US" dirty="0" smtClean="0"/>
              <a:t> </a:t>
            </a:r>
            <a:r>
              <a:rPr lang="en-US" dirty="0" err="1" smtClean="0"/>
              <a:t>chú</a:t>
            </a:r>
            <a:r>
              <a:rPr lang="en-US" dirty="0" smtClean="0"/>
              <a:t> ý (self attention)</a:t>
            </a:r>
            <a:endParaRPr lang="en-US" dirty="0"/>
          </a:p>
        </p:txBody>
      </p:sp>
      <p:pic>
        <p:nvPicPr>
          <p:cNvPr id="5" name="encoder_self_attention">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454275" y="1825625"/>
            <a:ext cx="7283450" cy="4351338"/>
          </a:xfrm>
        </p:spPr>
      </p:pic>
    </p:spTree>
    <p:extLst>
      <p:ext uri="{BB962C8B-B14F-4D97-AF65-F5344CB8AC3E}">
        <p14:creationId xmlns:p14="http://schemas.microsoft.com/office/powerpoint/2010/main" val="19124728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Key, and Value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91035" y="1825625"/>
            <a:ext cx="7209929" cy="4351338"/>
          </a:xfrm>
        </p:spPr>
      </p:pic>
    </p:spTree>
    <p:extLst>
      <p:ext uri="{BB962C8B-B14F-4D97-AF65-F5344CB8AC3E}">
        <p14:creationId xmlns:p14="http://schemas.microsoft.com/office/powerpoint/2010/main" val="3982972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thức</a:t>
            </a:r>
            <a:r>
              <a:rPr lang="en-US" dirty="0" smtClean="0"/>
              <a:t> </a:t>
            </a:r>
            <a:r>
              <a:rPr lang="en-US" dirty="0" err="1" smtClean="0"/>
              <a:t>tính</a:t>
            </a:r>
            <a:r>
              <a:rPr lang="en-US" dirty="0" smtClean="0"/>
              <a:t> attention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https://lena-voita.github.io/resources/lectures/seq2seq/transformer/qkv_attention_formula-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7531" y="3352127"/>
            <a:ext cx="4256937" cy="1298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03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Masked self attention</a:t>
            </a:r>
            <a:endParaRPr lang="en-US" dirty="0"/>
          </a:p>
        </p:txBody>
      </p:sp>
      <p:pic>
        <p:nvPicPr>
          <p:cNvPr id="4" name="masked_self_attn">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652838" y="1825625"/>
            <a:ext cx="4887912" cy="4351338"/>
          </a:xfrm>
        </p:spPr>
      </p:pic>
    </p:spTree>
    <p:extLst>
      <p:ext uri="{BB962C8B-B14F-4D97-AF65-F5344CB8AC3E}">
        <p14:creationId xmlns:p14="http://schemas.microsoft.com/office/powerpoint/2010/main" val="22958767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head attention</a:t>
            </a:r>
            <a:endParaRPr lang="en-US" dirty="0"/>
          </a:p>
        </p:txBody>
      </p:sp>
      <p:pic>
        <p:nvPicPr>
          <p:cNvPr id="4" name="multi_head">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010025" y="1825625"/>
            <a:ext cx="4170363" cy="4351338"/>
          </a:xfrm>
        </p:spPr>
      </p:pic>
    </p:spTree>
    <p:extLst>
      <p:ext uri="{BB962C8B-B14F-4D97-AF65-F5344CB8AC3E}">
        <p14:creationId xmlns:p14="http://schemas.microsoft.com/office/powerpoint/2010/main" val="20444105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transformer</a:t>
            </a:r>
            <a:endParaRPr lang="en-US" dirty="0"/>
          </a:p>
        </p:txBody>
      </p:sp>
      <p:pic>
        <p:nvPicPr>
          <p:cNvPr id="2050" name="Picture 2" descr="https://lena-voita.github.io/resources/lectures/seq2seq/transformer/model-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3237" y="1700270"/>
            <a:ext cx="8645525" cy="460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857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Decreasing the learning rate during training can lead to improved accuracy and (most perplexingly) reduced overfitting of the model.</a:t>
            </a:r>
          </a:p>
          <a:p>
            <a:r>
              <a:rPr lang="en-US" dirty="0"/>
              <a:t>A piecewise decrease of the learning rate whenever progress has plateaued is effective in practice. Essentially this ensures that we converge efficiently to a suitable solution and only then reduce the inherent variance of the parameters by reducing the learning rate.</a:t>
            </a:r>
          </a:p>
          <a:p>
            <a:r>
              <a:rPr lang="en-US" dirty="0" smtClean="0"/>
              <a:t>A </a:t>
            </a:r>
            <a:r>
              <a:rPr lang="en-US" dirty="0"/>
              <a:t>warmup period before optimization can prevent divergence.</a:t>
            </a:r>
          </a:p>
          <a:p>
            <a:r>
              <a:rPr lang="en-US" dirty="0"/>
              <a:t>Optimization serves multiple purposes in deep learning. Besides minimizing the training objective, different choices of optimization algorithms and learning rate scheduling can lead to rather different amounts of generalization and overfitting on the test set (for the same amount of training error).</a:t>
            </a:r>
          </a:p>
          <a:p>
            <a:endParaRPr lang="en-US" dirty="0"/>
          </a:p>
        </p:txBody>
      </p:sp>
    </p:spTree>
    <p:extLst>
      <p:ext uri="{BB962C8B-B14F-4D97-AF65-F5344CB8AC3E}">
        <p14:creationId xmlns:p14="http://schemas.microsoft.com/office/powerpoint/2010/main" val="250655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Practice</a:t>
            </a:r>
            <a:endParaRPr lang="en-US" dirty="0"/>
          </a:p>
        </p:txBody>
      </p:sp>
      <p:sp>
        <p:nvSpPr>
          <p:cNvPr id="5" name="Content Placeholder 4"/>
          <p:cNvSpPr>
            <a:spLocks noGrp="1"/>
          </p:cNvSpPr>
          <p:nvPr>
            <p:ph idx="1"/>
          </p:nvPr>
        </p:nvSpPr>
        <p:spPr/>
        <p:txBody>
          <a:bodyPr/>
          <a:lstStyle/>
          <a:p>
            <a:r>
              <a:rPr lang="fr-FR" dirty="0" smtClean="0"/>
              <a:t>Code transformer</a:t>
            </a:r>
          </a:p>
        </p:txBody>
      </p:sp>
    </p:spTree>
    <p:extLst>
      <p:ext uri="{BB962C8B-B14F-4D97-AF65-F5344CB8AC3E}">
        <p14:creationId xmlns:p14="http://schemas.microsoft.com/office/powerpoint/2010/main" val="20560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attention </a:t>
            </a:r>
            <a:r>
              <a:rPr lang="en-US" dirty="0" err="1" smtClean="0"/>
              <a:t>trong</a:t>
            </a:r>
            <a:r>
              <a:rPr lang="en-US" dirty="0" smtClean="0"/>
              <a:t> </a:t>
            </a:r>
            <a:r>
              <a:rPr lang="en-US" dirty="0" err="1" smtClean="0"/>
              <a:t>mô</a:t>
            </a:r>
            <a:r>
              <a:rPr lang="en-US" dirty="0" smtClean="0"/>
              <a:t> </a:t>
            </a:r>
            <a:r>
              <a:rPr lang="en-US" dirty="0" err="1" smtClean="0"/>
              <a:t>hình</a:t>
            </a:r>
            <a:r>
              <a:rPr lang="en-US" dirty="0" smtClean="0"/>
              <a:t> seq2seq</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299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cần</a:t>
            </a:r>
            <a:r>
              <a:rPr lang="en-US" dirty="0" smtClean="0"/>
              <a:t> attention</a:t>
            </a:r>
            <a:endParaRPr lang="en-US" dirty="0"/>
          </a:p>
        </p:txBody>
      </p:sp>
      <p:pic>
        <p:nvPicPr>
          <p:cNvPr id="1030" name="Picture 6" descr="https://lena-voita.github.io/resources/lectures/seq2seq/attention/bottleneck-m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2244372"/>
            <a:ext cx="7781925" cy="314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1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áp</a:t>
            </a:r>
            <a:r>
              <a:rPr lang="en-US" dirty="0" smtClean="0"/>
              <a:t> </a:t>
            </a:r>
            <a:r>
              <a:rPr lang="en-US" dirty="0" err="1" smtClean="0"/>
              <a:t>dụng</a:t>
            </a:r>
            <a:r>
              <a:rPr lang="en-US" dirty="0" smtClean="0"/>
              <a:t> attention </a:t>
            </a:r>
            <a:r>
              <a:rPr lang="en-US" dirty="0" err="1" smtClean="0"/>
              <a:t>trong</a:t>
            </a:r>
            <a:r>
              <a:rPr lang="en-US" dirty="0" smtClean="0"/>
              <a:t> seq2seq</a:t>
            </a:r>
            <a:endParaRPr lang="en-US" dirty="0"/>
          </a:p>
        </p:txBody>
      </p:sp>
      <p:pic>
        <p:nvPicPr>
          <p:cNvPr id="4098" name="Picture 2" descr="https://lena-voita.github.io/resources/lectures/seq2seq/attention/general_scheme-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2242" y="1891280"/>
            <a:ext cx="7520399" cy="442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83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thức</a:t>
            </a:r>
            <a:r>
              <a:rPr lang="en-US" dirty="0" smtClean="0"/>
              <a:t> </a:t>
            </a:r>
            <a:r>
              <a:rPr lang="en-US" dirty="0" err="1" smtClean="0"/>
              <a:t>tính</a:t>
            </a:r>
            <a:r>
              <a:rPr lang="en-US" dirty="0" smtClean="0"/>
              <a:t> attention</a:t>
            </a:r>
            <a:endParaRPr lang="en-US" dirty="0"/>
          </a:p>
        </p:txBody>
      </p:sp>
      <p:pic>
        <p:nvPicPr>
          <p:cNvPr id="5" name="Picture 2" descr="https://lena-voita.github.io/resources/lectures/seq2seq/attention/computation_scheme-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4239" y="1690688"/>
            <a:ext cx="7263522" cy="4657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50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449"/>
            <a:ext cx="4647766" cy="468239"/>
          </a:xfrm>
        </p:spPr>
        <p:txBody>
          <a:bodyPr>
            <a:normAutofit fontScale="90000"/>
          </a:bodyPr>
          <a:lstStyle/>
          <a:p>
            <a:r>
              <a:rPr lang="en-US" dirty="0" err="1" smtClean="0"/>
              <a:t>Hàm</a:t>
            </a:r>
            <a:r>
              <a:rPr lang="en-US" dirty="0" smtClean="0"/>
              <a:t> attention</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lena-voita.github.io/resources/lectures/seq2seq/attention/score_functions-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7344" y="3097021"/>
            <a:ext cx="8977312" cy="180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2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3483"/>
            <a:ext cx="3840127" cy="408129"/>
          </a:xfrm>
        </p:spPr>
        <p:txBody>
          <a:bodyPr>
            <a:normAutofit fontScale="90000"/>
          </a:bodyPr>
          <a:lstStyle/>
          <a:p>
            <a:r>
              <a:rPr lang="fr-FR" dirty="0" smtClean="0"/>
              <a:t>Luong model</a:t>
            </a:r>
            <a:endParaRPr lang="en-US" dirty="0"/>
          </a:p>
        </p:txBody>
      </p:sp>
      <p:sp>
        <p:nvSpPr>
          <p:cNvPr id="3" name="Content Placeholder 2"/>
          <p:cNvSpPr>
            <a:spLocks noGrp="1"/>
          </p:cNvSpPr>
          <p:nvPr>
            <p:ph idx="1"/>
          </p:nvPr>
        </p:nvSpPr>
        <p:spPr>
          <a:xfrm>
            <a:off x="211859" y="3918931"/>
            <a:ext cx="5584029" cy="2158312"/>
          </a:xfrm>
        </p:spPr>
        <p:txBody>
          <a:bodyPr>
            <a:normAutofit/>
          </a:bodyPr>
          <a:lstStyle/>
          <a:p>
            <a:r>
              <a:rPr lang="en-US" sz="1800" dirty="0"/>
              <a:t>encoder: </a:t>
            </a:r>
            <a:r>
              <a:rPr lang="en-US" sz="1800" dirty="0" smtClean="0"/>
              <a:t>RNN </a:t>
            </a:r>
            <a:r>
              <a:rPr lang="en-US" sz="1800" dirty="0" err="1" smtClean="0"/>
              <a:t>một</a:t>
            </a:r>
            <a:r>
              <a:rPr lang="en-US" sz="1800" dirty="0" smtClean="0"/>
              <a:t> </a:t>
            </a:r>
            <a:r>
              <a:rPr lang="en-US" sz="1800" dirty="0" err="1" smtClean="0"/>
              <a:t>chiều</a:t>
            </a:r>
            <a:r>
              <a:rPr lang="en-US" sz="1800" dirty="0" smtClean="0"/>
              <a:t> </a:t>
            </a:r>
            <a:endParaRPr lang="en-US" sz="1800" dirty="0"/>
          </a:p>
          <a:p>
            <a:r>
              <a:rPr lang="en-US" sz="1800" dirty="0"/>
              <a:t>attention score</a:t>
            </a:r>
            <a:r>
              <a:rPr lang="en-US" sz="1800" dirty="0" smtClean="0"/>
              <a:t>: </a:t>
            </a:r>
            <a:r>
              <a:rPr lang="en-US" sz="1800" dirty="0" err="1" smtClean="0"/>
              <a:t>hàm</a:t>
            </a:r>
            <a:r>
              <a:rPr lang="en-US" sz="1800" dirty="0" smtClean="0"/>
              <a:t> bilinear</a:t>
            </a:r>
            <a:endParaRPr lang="en-US" sz="1800" dirty="0"/>
          </a:p>
          <a:p>
            <a:r>
              <a:rPr lang="en-US" sz="1800" dirty="0" err="1" smtClean="0"/>
              <a:t>Cách</a:t>
            </a:r>
            <a:r>
              <a:rPr lang="en-US" sz="1800" dirty="0" smtClean="0"/>
              <a:t> </a:t>
            </a:r>
            <a:r>
              <a:rPr lang="en-US" sz="1800" dirty="0" err="1" smtClean="0"/>
              <a:t>tính</a:t>
            </a:r>
            <a:r>
              <a:rPr lang="en-US" sz="1800" dirty="0" smtClean="0"/>
              <a:t> output ở decoder </a:t>
            </a:r>
            <a:r>
              <a:rPr lang="en-US" sz="1800" dirty="0" err="1" smtClean="0"/>
              <a:t>tại</a:t>
            </a:r>
            <a:r>
              <a:rPr lang="en-US" sz="1800" dirty="0" smtClean="0"/>
              <a:t> </a:t>
            </a:r>
            <a:r>
              <a:rPr lang="en-US" sz="1800" dirty="0" err="1" smtClean="0"/>
              <a:t>thời</a:t>
            </a:r>
            <a:r>
              <a:rPr lang="en-US" sz="1800" dirty="0" smtClean="0"/>
              <a:t> </a:t>
            </a:r>
            <a:r>
              <a:rPr lang="en-US" sz="1800" dirty="0" err="1" smtClean="0"/>
              <a:t>điểm</a:t>
            </a:r>
            <a:r>
              <a:rPr lang="en-US" sz="1800" dirty="0" smtClean="0"/>
              <a:t> t: </a:t>
            </a:r>
          </a:p>
          <a:p>
            <a:pPr lvl="1">
              <a:buFont typeface="+mj-lt"/>
              <a:buAutoNum type="arabicPeriod"/>
            </a:pPr>
            <a:r>
              <a:rPr lang="en-US" sz="1100" dirty="0" err="1" smtClean="0"/>
              <a:t>Lấy</a:t>
            </a:r>
            <a:r>
              <a:rPr lang="en-US" sz="1100" dirty="0" smtClean="0"/>
              <a:t> </a:t>
            </a:r>
            <a:r>
              <a:rPr lang="en-US" sz="1100" dirty="0" err="1" smtClean="0"/>
              <a:t>trạng</a:t>
            </a:r>
            <a:r>
              <a:rPr lang="en-US" sz="1100" dirty="0" smtClean="0"/>
              <a:t> </a:t>
            </a:r>
            <a:r>
              <a:rPr lang="en-US" sz="1100" dirty="0" err="1" smtClean="0"/>
              <a:t>thái</a:t>
            </a:r>
            <a:r>
              <a:rPr lang="en-US" sz="1100" dirty="0" smtClean="0"/>
              <a:t> </a:t>
            </a:r>
            <a:r>
              <a:rPr lang="en-US" sz="1100" dirty="0" err="1" smtClean="0"/>
              <a:t>ht</a:t>
            </a:r>
            <a:r>
              <a:rPr lang="en-US" sz="1100" dirty="0" smtClean="0"/>
              <a:t> ở decoder</a:t>
            </a:r>
          </a:p>
          <a:p>
            <a:pPr lvl="1">
              <a:buFont typeface="+mj-lt"/>
              <a:buAutoNum type="arabicPeriod"/>
            </a:pPr>
            <a:r>
              <a:rPr lang="en-US" sz="1100" dirty="0" err="1" smtClean="0"/>
              <a:t>Kết</a:t>
            </a:r>
            <a:r>
              <a:rPr lang="en-US" sz="1100" dirty="0" smtClean="0"/>
              <a:t> </a:t>
            </a:r>
            <a:r>
              <a:rPr lang="en-US" sz="1100" dirty="0" err="1" smtClean="0"/>
              <a:t>hợp</a:t>
            </a:r>
            <a:r>
              <a:rPr lang="en-US" sz="1100" dirty="0" smtClean="0"/>
              <a:t> </a:t>
            </a:r>
            <a:r>
              <a:rPr lang="en-US" sz="1100" dirty="0" err="1" smtClean="0"/>
              <a:t>với</a:t>
            </a:r>
            <a:r>
              <a:rPr lang="en-US" sz="1100" dirty="0" smtClean="0"/>
              <a:t>  </a:t>
            </a:r>
            <a:r>
              <a:rPr lang="en-US" sz="1100" dirty="0" err="1" smtClean="0"/>
              <a:t>tất</a:t>
            </a:r>
            <a:r>
              <a:rPr lang="en-US" sz="1100" dirty="0" smtClean="0"/>
              <a:t> </a:t>
            </a:r>
            <a:r>
              <a:rPr lang="en-US" sz="1100" dirty="0" err="1" smtClean="0"/>
              <a:t>cả</a:t>
            </a:r>
            <a:r>
              <a:rPr lang="en-US" sz="1100" dirty="0" smtClean="0"/>
              <a:t> </a:t>
            </a:r>
            <a:r>
              <a:rPr lang="en-US" sz="1100" dirty="0" err="1" smtClean="0"/>
              <a:t>biến</a:t>
            </a:r>
            <a:r>
              <a:rPr lang="en-US" sz="1100" dirty="0" smtClean="0"/>
              <a:t> </a:t>
            </a:r>
            <a:r>
              <a:rPr lang="en-US" sz="1100" dirty="0" err="1" smtClean="0"/>
              <a:t>trạng</a:t>
            </a:r>
            <a:r>
              <a:rPr lang="en-US" sz="1100" dirty="0" smtClean="0"/>
              <a:t> </a:t>
            </a:r>
            <a:r>
              <a:rPr lang="en-US" sz="1100" dirty="0" err="1" smtClean="0"/>
              <a:t>thái</a:t>
            </a:r>
            <a:r>
              <a:rPr lang="en-US" sz="1100" dirty="0" smtClean="0"/>
              <a:t> ở encoder </a:t>
            </a:r>
            <a:r>
              <a:rPr lang="en-US" sz="1100" dirty="0" err="1" smtClean="0"/>
              <a:t>để</a:t>
            </a:r>
            <a:r>
              <a:rPr lang="en-US" sz="1100" dirty="0" smtClean="0"/>
              <a:t> </a:t>
            </a:r>
            <a:r>
              <a:rPr lang="en-US" sz="1100" dirty="0" err="1" smtClean="0"/>
              <a:t>tính</a:t>
            </a:r>
            <a:r>
              <a:rPr lang="en-US" sz="1100" dirty="0" smtClean="0"/>
              <a:t> </a:t>
            </a:r>
            <a:r>
              <a:rPr lang="en-US" sz="1100" dirty="0" err="1" smtClean="0"/>
              <a:t>ra</a:t>
            </a:r>
            <a:r>
              <a:rPr lang="en-US" sz="1100" dirty="0" smtClean="0"/>
              <a:t> attention </a:t>
            </a:r>
            <a:r>
              <a:rPr lang="en-US" sz="1100" dirty="0" err="1" smtClean="0"/>
              <a:t>ct</a:t>
            </a:r>
            <a:endParaRPr lang="en-US" sz="1100" dirty="0" smtClean="0"/>
          </a:p>
          <a:p>
            <a:pPr lvl="1">
              <a:buFont typeface="+mj-lt"/>
              <a:buAutoNum type="arabicPeriod"/>
            </a:pPr>
            <a:r>
              <a:rPr lang="en-US" sz="1100" dirty="0" err="1" smtClean="0"/>
              <a:t>Cuối</a:t>
            </a:r>
            <a:r>
              <a:rPr lang="en-US" sz="1100" dirty="0" smtClean="0"/>
              <a:t> </a:t>
            </a:r>
            <a:r>
              <a:rPr lang="en-US" sz="1100" dirty="0" err="1" smtClean="0"/>
              <a:t>cùng</a:t>
            </a:r>
            <a:r>
              <a:rPr lang="en-US" sz="1100" dirty="0"/>
              <a:t> </a:t>
            </a:r>
            <a:r>
              <a:rPr lang="en-US" sz="1100" dirty="0" err="1" smtClean="0"/>
              <a:t>ht</a:t>
            </a:r>
            <a:r>
              <a:rPr lang="en-US" sz="1100" dirty="0" smtClean="0"/>
              <a:t> </a:t>
            </a:r>
            <a:r>
              <a:rPr lang="en-US" sz="1100" dirty="0" err="1" smtClean="0"/>
              <a:t>kết</a:t>
            </a:r>
            <a:r>
              <a:rPr lang="en-US" sz="1100" dirty="0" smtClean="0"/>
              <a:t> </a:t>
            </a:r>
            <a:r>
              <a:rPr lang="en-US" sz="1100" dirty="0" err="1" smtClean="0"/>
              <a:t>hợp</a:t>
            </a:r>
            <a:r>
              <a:rPr lang="en-US" sz="1100" dirty="0" smtClean="0"/>
              <a:t> </a:t>
            </a:r>
            <a:r>
              <a:rPr lang="en-US" sz="1100" dirty="0" err="1" smtClean="0"/>
              <a:t>với</a:t>
            </a:r>
            <a:r>
              <a:rPr lang="en-US" sz="1100" dirty="0" smtClean="0"/>
              <a:t> </a:t>
            </a:r>
            <a:r>
              <a:rPr lang="en-US" sz="1100" dirty="0" err="1" smtClean="0"/>
              <a:t>ct</a:t>
            </a:r>
            <a:r>
              <a:rPr lang="en-US" sz="1100" dirty="0" smtClean="0"/>
              <a:t> </a:t>
            </a:r>
            <a:r>
              <a:rPr lang="en-US" sz="1100" dirty="0" err="1" smtClean="0"/>
              <a:t>để</a:t>
            </a:r>
            <a:r>
              <a:rPr lang="en-US" sz="1100" dirty="0" smtClean="0"/>
              <a:t> </a:t>
            </a:r>
            <a:r>
              <a:rPr lang="en-US" sz="1100" dirty="0" err="1" smtClean="0"/>
              <a:t>tính</a:t>
            </a:r>
            <a:r>
              <a:rPr lang="en-US" sz="1100" dirty="0" smtClean="0"/>
              <a:t> </a:t>
            </a:r>
            <a:r>
              <a:rPr lang="en-US" sz="1100" dirty="0" err="1" smtClean="0"/>
              <a:t>ra</a:t>
            </a:r>
            <a:r>
              <a:rPr lang="en-US" sz="1100" dirty="0" smtClean="0"/>
              <a:t> output </a:t>
            </a:r>
            <a:r>
              <a:rPr lang="en-US" sz="1100" dirty="0" err="1" smtClean="0"/>
              <a:t>bằng</a:t>
            </a:r>
            <a:r>
              <a:rPr lang="en-US" sz="1100" dirty="0" smtClean="0"/>
              <a:t> </a:t>
            </a:r>
            <a:r>
              <a:rPr lang="en-US" sz="1100" dirty="0" err="1" smtClean="0"/>
              <a:t>hàm</a:t>
            </a:r>
            <a:r>
              <a:rPr lang="en-US" sz="1100" dirty="0" smtClean="0"/>
              <a:t> combine </a:t>
            </a:r>
            <a:r>
              <a:rPr lang="en-US" sz="1100" dirty="0" err="1" smtClean="0"/>
              <a:t>sử</a:t>
            </a:r>
            <a:r>
              <a:rPr lang="en-US" sz="1100" dirty="0" smtClean="0"/>
              <a:t> </a:t>
            </a:r>
            <a:r>
              <a:rPr lang="en-US" sz="1100" dirty="0" err="1" smtClean="0"/>
              <a:t>dụng</a:t>
            </a:r>
            <a:r>
              <a:rPr lang="en-US" sz="1100" dirty="0" smtClean="0"/>
              <a:t> </a:t>
            </a:r>
            <a:r>
              <a:rPr lang="en-US" sz="1100" dirty="0" err="1" smtClean="0"/>
              <a:t>tanh</a:t>
            </a:r>
            <a:endParaRPr lang="en-US" sz="1100" dirty="0"/>
          </a:p>
          <a:p>
            <a:endParaRPr lang="en-US" sz="1800" dirty="0"/>
          </a:p>
        </p:txBody>
      </p:sp>
      <p:pic>
        <p:nvPicPr>
          <p:cNvPr id="1026" name="Picture 2" descr="https://lena-voita.github.io/resources/lectures/seq2seq/attention/luong_model-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0775" y="1193652"/>
            <a:ext cx="7394649" cy="369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511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4088"/>
            <a:ext cx="5330061" cy="367295"/>
          </a:xfrm>
        </p:spPr>
        <p:txBody>
          <a:bodyPr>
            <a:normAutofit fontScale="90000"/>
          </a:bodyPr>
          <a:lstStyle/>
          <a:p>
            <a:r>
              <a:rPr lang="fr-FR" dirty="0" err="1" smtClean="0"/>
              <a:t>Trọng</a:t>
            </a:r>
            <a:r>
              <a:rPr lang="fr-FR" dirty="0" smtClean="0"/>
              <a:t> </a:t>
            </a:r>
            <a:r>
              <a:rPr lang="fr-FR" dirty="0" err="1" smtClean="0"/>
              <a:t>số</a:t>
            </a:r>
            <a:r>
              <a:rPr lang="fr-FR" dirty="0" smtClean="0"/>
              <a:t> attention</a:t>
            </a:r>
            <a:endParaRPr lang="en-US" dirty="0"/>
          </a:p>
        </p:txBody>
      </p:sp>
      <p:pic>
        <p:nvPicPr>
          <p:cNvPr id="2050" name="Picture 2" descr="https://lena-voita.github.io/resources/lectures/seq2seq/attention/bahdanau_examples-m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7" y="2062870"/>
            <a:ext cx="7845425" cy="387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75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 </a:t>
            </a:r>
            <a:r>
              <a:rPr lang="en-US" dirty="0" err="1" smtClean="0"/>
              <a:t>trong</a:t>
            </a:r>
            <a:r>
              <a:rPr lang="en-US" dirty="0" smtClean="0"/>
              <a:t> </a:t>
            </a:r>
            <a:r>
              <a:rPr lang="en-US" dirty="0" err="1" smtClean="0"/>
              <a:t>mô</a:t>
            </a:r>
            <a:r>
              <a:rPr lang="en-US" dirty="0" smtClean="0"/>
              <a:t> </a:t>
            </a:r>
            <a:r>
              <a:rPr lang="en-US" dirty="0" err="1" smtClean="0"/>
              <a:t>hình</a:t>
            </a:r>
            <a:r>
              <a:rPr lang="en-US" dirty="0" smtClean="0"/>
              <a:t> transformer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8416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5666</TotalTime>
  <Words>437</Words>
  <Application>Microsoft Office PowerPoint</Application>
  <PresentationFormat>Widescreen</PresentationFormat>
  <Paragraphs>59</Paragraphs>
  <Slides>19</Slides>
  <Notes>5</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Bạn chỉ cần chú ý  (attention is all you need)</vt:lpstr>
      <vt:lpstr>Cấu trúc attention trong mô hình seq2seq</vt:lpstr>
      <vt:lpstr>Tại sao cần attention</vt:lpstr>
      <vt:lpstr>Cách áp dụng attention trong seq2seq</vt:lpstr>
      <vt:lpstr>Công thức tính attention</vt:lpstr>
      <vt:lpstr>Hàm attention</vt:lpstr>
      <vt:lpstr>Luong model</vt:lpstr>
      <vt:lpstr>Trọng số attention</vt:lpstr>
      <vt:lpstr>Attention trong mô hình transformer</vt:lpstr>
      <vt:lpstr>Transformer là gì và tại sao lại hiệu quả</vt:lpstr>
      <vt:lpstr>Khác biệt giữa transformer và seq2seq</vt:lpstr>
      <vt:lpstr>Tự chú ý (self attention)</vt:lpstr>
      <vt:lpstr>Query, Key, and Value</vt:lpstr>
      <vt:lpstr>Công thức tính attention</vt:lpstr>
      <vt:lpstr>Masked self attention</vt:lpstr>
      <vt:lpstr>Multi head attention</vt:lpstr>
      <vt:lpstr>Mô hình transformer</vt:lpstr>
      <vt:lpstr>Summary</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Sequential model</dc:title>
  <dc:creator>Lê Khoa</dc:creator>
  <cp:lastModifiedBy>Lê Khoa</cp:lastModifiedBy>
  <cp:revision>73</cp:revision>
  <dcterms:created xsi:type="dcterms:W3CDTF">2022-02-20T08:24:43Z</dcterms:created>
  <dcterms:modified xsi:type="dcterms:W3CDTF">2022-08-03T20:24:45Z</dcterms:modified>
</cp:coreProperties>
</file>