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0"/>
  </p:notesMasterIdLst>
  <p:sldIdLst>
    <p:sldId id="256" r:id="rId2"/>
    <p:sldId id="292" r:id="rId3"/>
    <p:sldId id="288" r:id="rId4"/>
    <p:sldId id="293" r:id="rId5"/>
    <p:sldId id="294" r:id="rId6"/>
    <p:sldId id="289" r:id="rId7"/>
    <p:sldId id="295" r:id="rId8"/>
    <p:sldId id="296" r:id="rId9"/>
    <p:sldId id="290" r:id="rId10"/>
    <p:sldId id="297" r:id="rId11"/>
    <p:sldId id="265" r:id="rId12"/>
    <p:sldId id="266" r:id="rId13"/>
    <p:sldId id="267" r:id="rId14"/>
    <p:sldId id="268" r:id="rId15"/>
    <p:sldId id="273" r:id="rId16"/>
    <p:sldId id="286" r:id="rId17"/>
    <p:sldId id="270" r:id="rId18"/>
    <p:sldId id="287" r:id="rId19"/>
    <p:sldId id="276" r:id="rId20"/>
    <p:sldId id="277" r:id="rId21"/>
    <p:sldId id="291" r:id="rId22"/>
    <p:sldId id="262" r:id="rId23"/>
    <p:sldId id="263" r:id="rId24"/>
    <p:sldId id="264" r:id="rId25"/>
    <p:sldId id="271" r:id="rId26"/>
    <p:sldId id="274" r:id="rId27"/>
    <p:sldId id="272" r:id="rId28"/>
    <p:sldId id="275"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4" d="100"/>
          <a:sy n="144" d="100"/>
        </p:scale>
        <p:origin x="65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smtClean="0"/>
              <a:t>https://d2l.ai/chapter_multilayer-perceptrons/numerical-stability-and-init.html</a:t>
            </a:r>
            <a:endParaRPr lang="en-US" dirty="0"/>
          </a:p>
        </p:txBody>
      </p:sp>
    </p:spTree>
    <p:extLst>
      <p:ext uri="{BB962C8B-B14F-4D97-AF65-F5344CB8AC3E}">
        <p14:creationId xmlns:p14="http://schemas.microsoft.com/office/powerpoint/2010/main" val="3264462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https://d2l.ai/chapter_multilayer-perceptrons/environment.html </a:t>
            </a:r>
            <a:endParaRPr lang="en-US" dirty="0"/>
          </a:p>
        </p:txBody>
      </p:sp>
    </p:spTree>
    <p:extLst>
      <p:ext uri="{BB962C8B-B14F-4D97-AF65-F5344CB8AC3E}">
        <p14:creationId xmlns:p14="http://schemas.microsoft.com/office/powerpoint/2010/main" val="3967434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https://d2l.ai/chapter_computational-performance/async-computation.html</a:t>
            </a:r>
            <a:endParaRPr lang="en-US" dirty="0"/>
          </a:p>
        </p:txBody>
      </p:sp>
    </p:spTree>
    <p:extLst>
      <p:ext uri="{BB962C8B-B14F-4D97-AF65-F5344CB8AC3E}">
        <p14:creationId xmlns:p14="http://schemas.microsoft.com/office/powerpoint/2010/main" val="173991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12c5be609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12c5be609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https://scikit-learn.org/stable/modules/cross_validation.html</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12c5be6094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12c5be609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112c5be6094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112c5be609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12c5be6094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12c5be6094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12c5be6094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12c5be6094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87410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2c5be6094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2c5be6094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2c5be6094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2c5be6094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https://towardsdatascience.com/the-vanishing-exploding-gradient-problem-in-deep-neural-networks-191358470c11 </a:t>
            </a:r>
            <a:endParaRPr dirty="0"/>
          </a:p>
        </p:txBody>
      </p:sp>
    </p:spTree>
    <p:extLst>
      <p:ext uri="{BB962C8B-B14F-4D97-AF65-F5344CB8AC3E}">
        <p14:creationId xmlns:p14="http://schemas.microsoft.com/office/powerpoint/2010/main" val="3921898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https://machinelearningcoban.com/2017/01/27/logisticregression/</a:t>
            </a:r>
          </a:p>
          <a:p>
            <a:r>
              <a:rPr lang="en-US" dirty="0" smtClean="0"/>
              <a:t>De</a:t>
            </a:r>
            <a:r>
              <a:rPr lang="en-US" baseline="0" dirty="0" smtClean="0"/>
              <a:t> </a:t>
            </a:r>
            <a:r>
              <a:rPr lang="en-US" baseline="0" dirty="0" err="1" smtClean="0"/>
              <a:t>chung</a:t>
            </a:r>
            <a:r>
              <a:rPr lang="en-US" baseline="0" dirty="0" smtClean="0"/>
              <a:t> minh </a:t>
            </a:r>
            <a:r>
              <a:rPr lang="en-US" baseline="0" dirty="0" err="1" smtClean="0"/>
              <a:t>cong</a:t>
            </a:r>
            <a:r>
              <a:rPr lang="en-US" baseline="0" dirty="0" smtClean="0"/>
              <a:t> </a:t>
            </a:r>
            <a:r>
              <a:rPr lang="en-US" baseline="0" dirty="0" err="1" smtClean="0"/>
              <a:t>thuc</a:t>
            </a:r>
            <a:r>
              <a:rPr lang="en-US" baseline="0" dirty="0" smtClean="0"/>
              <a:t> hay </a:t>
            </a:r>
            <a:r>
              <a:rPr lang="en-US" baseline="0" dirty="0" err="1" smtClean="0"/>
              <a:t>tham</a:t>
            </a:r>
            <a:r>
              <a:rPr lang="en-US" baseline="0" dirty="0" smtClean="0"/>
              <a:t> </a:t>
            </a:r>
            <a:r>
              <a:rPr lang="en-US" baseline="0" dirty="0" err="1" smtClean="0"/>
              <a:t>khao</a:t>
            </a:r>
            <a:endParaRPr lang="en-US" dirty="0"/>
          </a:p>
        </p:txBody>
      </p:sp>
    </p:spTree>
    <p:extLst>
      <p:ext uri="{BB962C8B-B14F-4D97-AF65-F5344CB8AC3E}">
        <p14:creationId xmlns:p14="http://schemas.microsoft.com/office/powerpoint/2010/main" val="1532246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https://machinelearningcoban.com/2017/02/17/softmax/</a:t>
            </a:r>
            <a:endParaRPr lang="en-US" dirty="0"/>
          </a:p>
        </p:txBody>
      </p:sp>
    </p:spTree>
    <p:extLst>
      <p:ext uri="{BB962C8B-B14F-4D97-AF65-F5344CB8AC3E}">
        <p14:creationId xmlns:p14="http://schemas.microsoft.com/office/powerpoint/2010/main" val="2425539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12c5be609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12c5be60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12c5be609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12c5be609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12c5be609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12c5be609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12c5be6094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12c5be6094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https://machinelearningcoban.com/2017/02/24/mlp/</a:t>
            </a:r>
          </a:p>
          <a:p>
            <a:r>
              <a:rPr lang="en-US" dirty="0" smtClean="0"/>
              <a:t>https://towardsdatascience.com/gradient-descent-explained-9b953fc0d2c</a:t>
            </a:r>
          </a:p>
          <a:p>
            <a:r>
              <a:rPr lang="en-US" dirty="0" smtClean="0"/>
              <a:t>https://medium.com/geekculture/gradient-descent-simplified-631a7ce38cb6</a:t>
            </a:r>
          </a:p>
          <a:p>
            <a:r>
              <a:rPr lang="en-US" dirty="0" smtClean="0"/>
              <a:t>http://neuralnetworksanddeeplearning.com/chap2.html</a:t>
            </a:r>
            <a:endParaRPr lang="en-US" dirty="0"/>
          </a:p>
        </p:txBody>
      </p:sp>
    </p:spTree>
    <p:extLst>
      <p:ext uri="{BB962C8B-B14F-4D97-AF65-F5344CB8AC3E}">
        <p14:creationId xmlns:p14="http://schemas.microsoft.com/office/powerpoint/2010/main" val="124978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12c5be6094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12c5be609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medium.com/u/b145fb04b8bd?source=post_page-----191358470c11-----------------------------------"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hyperlink" Target="https://towardsdatascience.com/weight-initialization-in-neural-networks-a-journey-from-the-basics-to-kaiming-954fb9b47c79" TargetMode="External"/><Relationship Id="rId5" Type="http://schemas.openxmlformats.org/officeDocument/2006/relationships/hyperlink" Target="https://medium.com/u/97c4870a6508?source=post_page-----191358470c11-----------------------------------" TargetMode="External"/><Relationship Id="rId4" Type="http://schemas.openxmlformats.org/officeDocument/2006/relationships/hyperlink" Target="https://towardsdatascience.com/what-is-gradient-clipping-b8e815cdfb48"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dirty="0"/>
              <a:t>Neural Network</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Lecturer: Van Khoa 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Hàm</a:t>
            </a:r>
            <a:r>
              <a:rPr lang="en-US" dirty="0" smtClean="0"/>
              <a:t> loss </a:t>
            </a:r>
            <a:r>
              <a:rPr lang="en-US" dirty="0" err="1" smtClean="0"/>
              <a:t>của</a:t>
            </a:r>
            <a:r>
              <a:rPr lang="en-US" dirty="0" smtClean="0"/>
              <a:t> </a:t>
            </a:r>
            <a:r>
              <a:rPr lang="en-US" dirty="0" err="1" smtClean="0"/>
              <a:t>softmax</a:t>
            </a:r>
            <a:r>
              <a:rPr lang="en-US" dirty="0" smtClean="0"/>
              <a:t> regression</a:t>
            </a:r>
            <a:endParaRPr lang="en-US" dirty="0"/>
          </a:p>
        </p:txBody>
      </p:sp>
      <p:pic>
        <p:nvPicPr>
          <p:cNvPr id="4" name="Picture 3"/>
          <p:cNvPicPr>
            <a:picLocks noChangeAspect="1"/>
          </p:cNvPicPr>
          <p:nvPr/>
        </p:nvPicPr>
        <p:blipFill>
          <a:blip r:embed="rId2"/>
          <a:stretch>
            <a:fillRect/>
          </a:stretch>
        </p:blipFill>
        <p:spPr>
          <a:xfrm>
            <a:off x="1644511" y="1591503"/>
            <a:ext cx="6000750" cy="781050"/>
          </a:xfrm>
          <a:prstGeom prst="rect">
            <a:avLst/>
          </a:prstGeom>
        </p:spPr>
      </p:pic>
      <p:pic>
        <p:nvPicPr>
          <p:cNvPr id="5" name="Picture 4"/>
          <p:cNvPicPr>
            <a:picLocks noChangeAspect="1"/>
          </p:cNvPicPr>
          <p:nvPr/>
        </p:nvPicPr>
        <p:blipFill>
          <a:blip r:embed="rId3"/>
          <a:stretch>
            <a:fillRect/>
          </a:stretch>
        </p:blipFill>
        <p:spPr>
          <a:xfrm>
            <a:off x="3189011" y="2946838"/>
            <a:ext cx="2143125" cy="523875"/>
          </a:xfrm>
          <a:prstGeom prst="rect">
            <a:avLst/>
          </a:prstGeom>
        </p:spPr>
      </p:pic>
      <p:sp>
        <p:nvSpPr>
          <p:cNvPr id="6" name="TextBox 5"/>
          <p:cNvSpPr txBox="1"/>
          <p:nvPr/>
        </p:nvSpPr>
        <p:spPr>
          <a:xfrm>
            <a:off x="1007165" y="1437614"/>
            <a:ext cx="981359" cy="307777"/>
          </a:xfrm>
          <a:prstGeom prst="rect">
            <a:avLst/>
          </a:prstGeom>
          <a:noFill/>
        </p:spPr>
        <p:txBody>
          <a:bodyPr wrap="none" rtlCol="0">
            <a:spAutoFit/>
          </a:bodyPr>
          <a:lstStyle/>
          <a:p>
            <a:r>
              <a:rPr lang="en-US" dirty="0" err="1" smtClean="0"/>
              <a:t>Hàm</a:t>
            </a:r>
            <a:r>
              <a:rPr lang="en-US" dirty="0" smtClean="0"/>
              <a:t> loss:</a:t>
            </a:r>
            <a:endParaRPr lang="en-US" dirty="0"/>
          </a:p>
        </p:txBody>
      </p:sp>
      <p:sp>
        <p:nvSpPr>
          <p:cNvPr id="7" name="TextBox 6"/>
          <p:cNvSpPr txBox="1"/>
          <p:nvPr/>
        </p:nvSpPr>
        <p:spPr>
          <a:xfrm>
            <a:off x="1007164" y="2642016"/>
            <a:ext cx="2722220" cy="307777"/>
          </a:xfrm>
          <a:prstGeom prst="rect">
            <a:avLst/>
          </a:prstGeom>
          <a:noFill/>
        </p:spPr>
        <p:txBody>
          <a:bodyPr wrap="none" rtlCol="0">
            <a:spAutoFit/>
          </a:bodyPr>
          <a:lstStyle/>
          <a:p>
            <a:r>
              <a:rPr lang="en-US" dirty="0" err="1" smtClean="0"/>
              <a:t>Công</a:t>
            </a:r>
            <a:r>
              <a:rPr lang="en-US" dirty="0" smtClean="0"/>
              <a:t> </a:t>
            </a:r>
            <a:r>
              <a:rPr lang="en-US" dirty="0" err="1" smtClean="0"/>
              <a:t>thức</a:t>
            </a:r>
            <a:r>
              <a:rPr lang="en-US" dirty="0" smtClean="0"/>
              <a:t> </a:t>
            </a:r>
            <a:r>
              <a:rPr lang="en-US" dirty="0" err="1" smtClean="0"/>
              <a:t>cập</a:t>
            </a:r>
            <a:r>
              <a:rPr lang="en-US" dirty="0" smtClean="0"/>
              <a:t> </a:t>
            </a:r>
            <a:r>
              <a:rPr lang="en-US" dirty="0" err="1" smtClean="0"/>
              <a:t>nhật</a:t>
            </a:r>
            <a:r>
              <a:rPr lang="en-US" dirty="0" smtClean="0"/>
              <a:t> </a:t>
            </a:r>
            <a:r>
              <a:rPr lang="en-US" dirty="0" err="1" smtClean="0"/>
              <a:t>trọng</a:t>
            </a:r>
            <a:r>
              <a:rPr lang="en-US" dirty="0" smtClean="0"/>
              <a:t> </a:t>
            </a:r>
            <a:r>
              <a:rPr lang="en-US" dirty="0" err="1" smtClean="0"/>
              <a:t>số</a:t>
            </a:r>
            <a:r>
              <a:rPr lang="en-US" dirty="0" smtClean="0"/>
              <a:t> W:</a:t>
            </a:r>
            <a:endParaRPr lang="en-US" dirty="0"/>
          </a:p>
        </p:txBody>
      </p:sp>
      <p:sp>
        <p:nvSpPr>
          <p:cNvPr id="8" name="TextBox 7"/>
          <p:cNvSpPr txBox="1"/>
          <p:nvPr/>
        </p:nvSpPr>
        <p:spPr>
          <a:xfrm>
            <a:off x="902121" y="4044998"/>
            <a:ext cx="6716903" cy="307777"/>
          </a:xfrm>
          <a:prstGeom prst="rect">
            <a:avLst/>
          </a:prstGeom>
          <a:noFill/>
        </p:spPr>
        <p:txBody>
          <a:bodyPr wrap="none" rtlCol="0">
            <a:spAutoFit/>
          </a:bodyPr>
          <a:lstStyle/>
          <a:p>
            <a:r>
              <a:rPr lang="en-US" dirty="0" smtClean="0"/>
              <a:t>Logistic regression </a:t>
            </a:r>
            <a:r>
              <a:rPr lang="en-US" dirty="0" err="1" smtClean="0"/>
              <a:t>là</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đặc</a:t>
            </a:r>
            <a:r>
              <a:rPr lang="en-US" dirty="0" smtClean="0"/>
              <a:t> </a:t>
            </a:r>
            <a:r>
              <a:rPr lang="en-US" dirty="0" err="1" smtClean="0"/>
              <a:t>biệt</a:t>
            </a:r>
            <a:r>
              <a:rPr lang="en-US" dirty="0" smtClean="0"/>
              <a:t> </a:t>
            </a:r>
            <a:r>
              <a:rPr lang="en-US" dirty="0" err="1" smtClean="0"/>
              <a:t>của</a:t>
            </a:r>
            <a:r>
              <a:rPr lang="en-US" dirty="0" smtClean="0"/>
              <a:t> </a:t>
            </a:r>
            <a:r>
              <a:rPr lang="en-US" dirty="0" err="1" smtClean="0"/>
              <a:t>softmax</a:t>
            </a:r>
            <a:r>
              <a:rPr lang="en-US" dirty="0" smtClean="0"/>
              <a:t> regression </a:t>
            </a:r>
            <a:r>
              <a:rPr lang="en-US" dirty="0" err="1" smtClean="0"/>
              <a:t>khi</a:t>
            </a:r>
            <a:r>
              <a:rPr lang="en-US" dirty="0" smtClean="0"/>
              <a:t> </a:t>
            </a:r>
            <a:r>
              <a:rPr lang="en-US" dirty="0" err="1" smtClean="0"/>
              <a:t>số</a:t>
            </a:r>
            <a:r>
              <a:rPr lang="en-US" dirty="0" smtClean="0"/>
              <a:t> class </a:t>
            </a:r>
            <a:r>
              <a:rPr lang="en-US" dirty="0" err="1" smtClean="0"/>
              <a:t>là</a:t>
            </a:r>
            <a:r>
              <a:rPr lang="en-US" dirty="0" smtClean="0"/>
              <a:t> 2</a:t>
            </a:r>
            <a:endParaRPr lang="en-US" dirty="0"/>
          </a:p>
        </p:txBody>
      </p:sp>
    </p:spTree>
    <p:extLst>
      <p:ext uri="{BB962C8B-B14F-4D97-AF65-F5344CB8AC3E}">
        <p14:creationId xmlns:p14="http://schemas.microsoft.com/office/powerpoint/2010/main" val="2626028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dirty="0"/>
              <a:t>Neural Network</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Multilayer </a:t>
            </a:r>
            <a:r>
              <a:rPr lang="en-GB" dirty="0" smtClean="0"/>
              <a:t>perceptron (</a:t>
            </a:r>
            <a:r>
              <a:rPr lang="en-GB" dirty="0" err="1" smtClean="0"/>
              <a:t>mạng</a:t>
            </a:r>
            <a:r>
              <a:rPr lang="en-GB" dirty="0" smtClean="0"/>
              <a:t> neuron </a:t>
            </a:r>
            <a:r>
              <a:rPr lang="en-GB" dirty="0" err="1" smtClean="0"/>
              <a:t>nhiều</a:t>
            </a:r>
            <a:r>
              <a:rPr lang="en-GB" dirty="0" smtClean="0"/>
              <a:t> </a:t>
            </a:r>
            <a:r>
              <a:rPr lang="en-GB" dirty="0" err="1" smtClean="0"/>
              <a:t>lớp</a:t>
            </a:r>
            <a:r>
              <a:rPr lang="en-GB" dirty="0" smtClean="0"/>
              <a:t>)</a:t>
            </a:r>
            <a:endParaRPr dirty="0"/>
          </a:p>
        </p:txBody>
      </p:sp>
      <p:sp>
        <p:nvSpPr>
          <p:cNvPr id="111" name="Google Shape;111;p23"/>
          <p:cNvSpPr txBox="1">
            <a:spLocks noGrp="1"/>
          </p:cNvSpPr>
          <p:nvPr>
            <p:ph type="body" idx="1"/>
          </p:nvPr>
        </p:nvSpPr>
        <p:spPr>
          <a:xfrm>
            <a:off x="311700" y="3299791"/>
            <a:ext cx="8520600" cy="1269084"/>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err="1" smtClean="0"/>
              <a:t>Thêm</a:t>
            </a:r>
            <a:r>
              <a:rPr lang="en-US" dirty="0" smtClean="0"/>
              <a:t> </a:t>
            </a:r>
            <a:r>
              <a:rPr lang="en-US" dirty="0" err="1" smtClean="0"/>
              <a:t>công</a:t>
            </a:r>
            <a:r>
              <a:rPr lang="en-US" dirty="0" smtClean="0"/>
              <a:t> </a:t>
            </a:r>
            <a:r>
              <a:rPr lang="en-US" dirty="0" err="1" smtClean="0"/>
              <a:t>thức</a:t>
            </a:r>
            <a:endParaRPr dirty="0"/>
          </a:p>
        </p:txBody>
      </p:sp>
      <p:pic>
        <p:nvPicPr>
          <p:cNvPr id="3" name="Picture 2"/>
          <p:cNvPicPr>
            <a:picLocks noChangeAspect="1"/>
          </p:cNvPicPr>
          <p:nvPr/>
        </p:nvPicPr>
        <p:blipFill>
          <a:blip r:embed="rId3"/>
          <a:stretch>
            <a:fillRect/>
          </a:stretch>
        </p:blipFill>
        <p:spPr>
          <a:xfrm>
            <a:off x="509227" y="1265119"/>
            <a:ext cx="3270539" cy="1170126"/>
          </a:xfrm>
          <a:prstGeom prst="rect">
            <a:avLst/>
          </a:prstGeom>
        </p:spPr>
      </p:pic>
      <p:pic>
        <p:nvPicPr>
          <p:cNvPr id="4" name="Picture 3"/>
          <p:cNvPicPr>
            <a:picLocks noChangeAspect="1"/>
          </p:cNvPicPr>
          <p:nvPr/>
        </p:nvPicPr>
        <p:blipFill>
          <a:blip r:embed="rId4"/>
          <a:stretch>
            <a:fillRect/>
          </a:stretch>
        </p:blipFill>
        <p:spPr>
          <a:xfrm>
            <a:off x="4477784" y="1152475"/>
            <a:ext cx="4429125" cy="22574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err="1" smtClean="0"/>
              <a:t>Hàm</a:t>
            </a:r>
            <a:r>
              <a:rPr lang="en-GB" dirty="0" smtClean="0"/>
              <a:t> </a:t>
            </a:r>
            <a:r>
              <a:rPr lang="en-GB" dirty="0" smtClean="0"/>
              <a:t>a</a:t>
            </a:r>
            <a:r>
              <a:rPr lang="en-GB" dirty="0" smtClean="0"/>
              <a:t>ctivation</a:t>
            </a:r>
            <a:endParaRPr dirty="0"/>
          </a:p>
        </p:txBody>
      </p:sp>
      <p:sp>
        <p:nvSpPr>
          <p:cNvPr id="117" name="Google Shape;117;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err="1" smtClean="0"/>
              <a:t>Relu</a:t>
            </a:r>
            <a:endParaRPr lang="en-GB" dirty="0" smtClean="0"/>
          </a:p>
          <a:p>
            <a:pPr marL="0" lvl="0" indent="0" algn="l" rtl="0">
              <a:spcBef>
                <a:spcPts val="0"/>
              </a:spcBef>
              <a:spcAft>
                <a:spcPts val="0"/>
              </a:spcAft>
              <a:buNone/>
            </a:pPr>
            <a:endParaRPr lang="en-GB" dirty="0"/>
          </a:p>
          <a:p>
            <a:pPr marL="0" lvl="0" indent="0" algn="l" rtl="0">
              <a:spcBef>
                <a:spcPts val="0"/>
              </a:spcBef>
              <a:spcAft>
                <a:spcPts val="0"/>
              </a:spcAft>
              <a:buNone/>
            </a:pPr>
            <a:endParaRPr lang="en-GB" dirty="0" smtClean="0"/>
          </a:p>
          <a:p>
            <a:pPr marL="0" lvl="0" indent="0" algn="l" rtl="0">
              <a:spcBef>
                <a:spcPts val="0"/>
              </a:spcBef>
              <a:spcAft>
                <a:spcPts val="0"/>
              </a:spcAft>
              <a:buNone/>
            </a:pPr>
            <a:endParaRPr dirty="0"/>
          </a:p>
          <a:p>
            <a:pPr marL="0" lvl="0" indent="0" algn="l" rtl="0">
              <a:spcBef>
                <a:spcPts val="1200"/>
              </a:spcBef>
              <a:spcAft>
                <a:spcPts val="0"/>
              </a:spcAft>
              <a:buNone/>
            </a:pPr>
            <a:r>
              <a:rPr lang="en-GB" dirty="0" smtClean="0"/>
              <a:t>Sigmoid</a:t>
            </a:r>
            <a:endParaRPr dirty="0"/>
          </a:p>
        </p:txBody>
      </p:sp>
      <p:pic>
        <p:nvPicPr>
          <p:cNvPr id="3" name="Picture 2"/>
          <p:cNvPicPr>
            <a:picLocks noChangeAspect="1"/>
          </p:cNvPicPr>
          <p:nvPr/>
        </p:nvPicPr>
        <p:blipFill>
          <a:blip r:embed="rId3"/>
          <a:stretch>
            <a:fillRect/>
          </a:stretch>
        </p:blipFill>
        <p:spPr>
          <a:xfrm>
            <a:off x="2726635" y="1017725"/>
            <a:ext cx="2640496" cy="1435270"/>
          </a:xfrm>
          <a:prstGeom prst="rect">
            <a:avLst/>
          </a:prstGeom>
        </p:spPr>
      </p:pic>
      <p:pic>
        <p:nvPicPr>
          <p:cNvPr id="4" name="Picture 3"/>
          <p:cNvPicPr>
            <a:picLocks noChangeAspect="1"/>
          </p:cNvPicPr>
          <p:nvPr/>
        </p:nvPicPr>
        <p:blipFill>
          <a:blip r:embed="rId4"/>
          <a:stretch>
            <a:fillRect/>
          </a:stretch>
        </p:blipFill>
        <p:spPr>
          <a:xfrm>
            <a:off x="5672208" y="982532"/>
            <a:ext cx="2855015" cy="1505656"/>
          </a:xfrm>
          <a:prstGeom prst="rect">
            <a:avLst/>
          </a:prstGeom>
        </p:spPr>
      </p:pic>
      <p:pic>
        <p:nvPicPr>
          <p:cNvPr id="5" name="Picture 4"/>
          <p:cNvPicPr>
            <a:picLocks noChangeAspect="1"/>
          </p:cNvPicPr>
          <p:nvPr/>
        </p:nvPicPr>
        <p:blipFill>
          <a:blip r:embed="rId5"/>
          <a:stretch>
            <a:fillRect/>
          </a:stretch>
        </p:blipFill>
        <p:spPr>
          <a:xfrm>
            <a:off x="2658556" y="2783698"/>
            <a:ext cx="2708575" cy="1431320"/>
          </a:xfrm>
          <a:prstGeom prst="rect">
            <a:avLst/>
          </a:prstGeom>
        </p:spPr>
      </p:pic>
      <p:pic>
        <p:nvPicPr>
          <p:cNvPr id="6" name="Picture 5"/>
          <p:cNvPicPr>
            <a:picLocks noChangeAspect="1"/>
          </p:cNvPicPr>
          <p:nvPr/>
        </p:nvPicPr>
        <p:blipFill>
          <a:blip r:embed="rId6"/>
          <a:stretch>
            <a:fillRect/>
          </a:stretch>
        </p:blipFill>
        <p:spPr>
          <a:xfrm>
            <a:off x="5761190" y="2810475"/>
            <a:ext cx="2766033" cy="143611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Forward propagation</a:t>
            </a:r>
            <a:endParaRPr/>
          </a:p>
        </p:txBody>
      </p:sp>
      <p:pic>
        <p:nvPicPr>
          <p:cNvPr id="2" name="Picture 1"/>
          <p:cNvPicPr>
            <a:picLocks noChangeAspect="1"/>
          </p:cNvPicPr>
          <p:nvPr/>
        </p:nvPicPr>
        <p:blipFill>
          <a:blip r:embed="rId3"/>
          <a:stretch>
            <a:fillRect/>
          </a:stretch>
        </p:blipFill>
        <p:spPr>
          <a:xfrm>
            <a:off x="1119187" y="3843778"/>
            <a:ext cx="6905625" cy="819150"/>
          </a:xfrm>
          <a:prstGeom prst="rect">
            <a:avLst/>
          </a:prstGeom>
        </p:spPr>
      </p:pic>
      <p:pic>
        <p:nvPicPr>
          <p:cNvPr id="5" name="Picture 2" descr="https://machinelearningcoban.com/assets/14_mlp/backpropag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6403" y="1165007"/>
            <a:ext cx="4841151" cy="261139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a:stretch>
            <a:fillRect/>
          </a:stretch>
        </p:blipFill>
        <p:spPr>
          <a:xfrm>
            <a:off x="1466741" y="881252"/>
            <a:ext cx="5820296" cy="25006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err="1" smtClean="0"/>
              <a:t>Backpropagation</a:t>
            </a:r>
            <a:endParaRPr lang="en-US" dirty="0"/>
          </a:p>
        </p:txBody>
      </p:sp>
      <p:pic>
        <p:nvPicPr>
          <p:cNvPr id="5" name="Picture 4"/>
          <p:cNvPicPr>
            <a:picLocks noChangeAspect="1"/>
          </p:cNvPicPr>
          <p:nvPr/>
        </p:nvPicPr>
        <p:blipFill>
          <a:blip r:embed="rId3"/>
          <a:stretch>
            <a:fillRect/>
          </a:stretch>
        </p:blipFill>
        <p:spPr>
          <a:xfrm>
            <a:off x="2708893" y="1418816"/>
            <a:ext cx="2919206" cy="372056"/>
          </a:xfrm>
          <a:prstGeom prst="rect">
            <a:avLst/>
          </a:prstGeom>
        </p:spPr>
      </p:pic>
      <p:pic>
        <p:nvPicPr>
          <p:cNvPr id="6" name="Picture 5"/>
          <p:cNvPicPr>
            <a:picLocks noChangeAspect="1"/>
          </p:cNvPicPr>
          <p:nvPr/>
        </p:nvPicPr>
        <p:blipFill>
          <a:blip r:embed="rId4"/>
          <a:stretch>
            <a:fillRect/>
          </a:stretch>
        </p:blipFill>
        <p:spPr>
          <a:xfrm>
            <a:off x="3709019" y="1790872"/>
            <a:ext cx="3549956" cy="1597215"/>
          </a:xfrm>
          <a:prstGeom prst="rect">
            <a:avLst/>
          </a:prstGeom>
        </p:spPr>
      </p:pic>
      <p:pic>
        <p:nvPicPr>
          <p:cNvPr id="7" name="Picture 6"/>
          <p:cNvPicPr>
            <a:picLocks noChangeAspect="1"/>
          </p:cNvPicPr>
          <p:nvPr/>
        </p:nvPicPr>
        <p:blipFill>
          <a:blip r:embed="rId5"/>
          <a:stretch>
            <a:fillRect/>
          </a:stretch>
        </p:blipFill>
        <p:spPr>
          <a:xfrm>
            <a:off x="1796874" y="3498443"/>
            <a:ext cx="4743243" cy="1203796"/>
          </a:xfrm>
          <a:prstGeom prst="rect">
            <a:avLst/>
          </a:prstGeom>
        </p:spPr>
      </p:pic>
      <p:sp>
        <p:nvSpPr>
          <p:cNvPr id="3" name="TextBox 2"/>
          <p:cNvSpPr txBox="1"/>
          <p:nvPr/>
        </p:nvSpPr>
        <p:spPr>
          <a:xfrm>
            <a:off x="1305338" y="1099231"/>
            <a:ext cx="3058851" cy="307777"/>
          </a:xfrm>
          <a:prstGeom prst="rect">
            <a:avLst/>
          </a:prstGeom>
          <a:noFill/>
        </p:spPr>
        <p:txBody>
          <a:bodyPr wrap="none" rtlCol="0">
            <a:spAutoFit/>
          </a:bodyPr>
          <a:lstStyle/>
          <a:p>
            <a:r>
              <a:rPr lang="en-US" dirty="0" err="1" smtClean="0"/>
              <a:t>Hàm</a:t>
            </a:r>
            <a:r>
              <a:rPr lang="en-US" dirty="0" smtClean="0"/>
              <a:t> loss MSE (mean square error):</a:t>
            </a:r>
            <a:endParaRPr lang="en-US" dirty="0"/>
          </a:p>
        </p:txBody>
      </p:sp>
      <p:sp>
        <p:nvSpPr>
          <p:cNvPr id="8" name="TextBox 7"/>
          <p:cNvSpPr txBox="1"/>
          <p:nvPr/>
        </p:nvSpPr>
        <p:spPr>
          <a:xfrm>
            <a:off x="1305338" y="1938252"/>
            <a:ext cx="2064989" cy="307777"/>
          </a:xfrm>
          <a:prstGeom prst="rect">
            <a:avLst/>
          </a:prstGeom>
          <a:noFill/>
        </p:spPr>
        <p:txBody>
          <a:bodyPr wrap="none" rtlCol="0">
            <a:spAutoFit/>
          </a:bodyPr>
          <a:lstStyle/>
          <a:p>
            <a:r>
              <a:rPr lang="en-US" dirty="0" err="1" smtClean="0"/>
              <a:t>Đạo</a:t>
            </a:r>
            <a:r>
              <a:rPr lang="en-US" dirty="0" smtClean="0"/>
              <a:t> </a:t>
            </a:r>
            <a:r>
              <a:rPr lang="en-US" dirty="0" err="1" smtClean="0"/>
              <a:t>hàm</a:t>
            </a:r>
            <a:r>
              <a:rPr lang="en-US" dirty="0" smtClean="0"/>
              <a:t> </a:t>
            </a:r>
            <a:r>
              <a:rPr lang="en-US" dirty="0" err="1" smtClean="0"/>
              <a:t>của</a:t>
            </a:r>
            <a:r>
              <a:rPr lang="en-US" dirty="0" smtClean="0"/>
              <a:t> </a:t>
            </a:r>
            <a:r>
              <a:rPr lang="en-US" dirty="0" err="1" smtClean="0"/>
              <a:t>hàm</a:t>
            </a:r>
            <a:r>
              <a:rPr lang="en-US" dirty="0" smtClean="0"/>
              <a:t> loss:</a:t>
            </a:r>
            <a:endParaRPr lang="en-US" dirty="0"/>
          </a:p>
        </p:txBody>
      </p:sp>
    </p:spTree>
    <p:extLst>
      <p:ext uri="{BB962C8B-B14F-4D97-AF65-F5344CB8AC3E}">
        <p14:creationId xmlns:p14="http://schemas.microsoft.com/office/powerpoint/2010/main" val="1775134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Backpropagation</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3194602" y="625357"/>
            <a:ext cx="4295512" cy="4335532"/>
          </a:xfrm>
          <a:prstGeom prst="rect">
            <a:avLst/>
          </a:prstGeom>
        </p:spPr>
      </p:pic>
    </p:spTree>
    <p:extLst>
      <p:ext uri="{BB962C8B-B14F-4D97-AF65-F5344CB8AC3E}">
        <p14:creationId xmlns:p14="http://schemas.microsoft.com/office/powerpoint/2010/main" val="3941577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smtClean="0"/>
              <a:t>Training loop</a:t>
            </a:r>
            <a:endParaRPr dirty="0"/>
          </a:p>
        </p:txBody>
      </p:sp>
      <p:sp>
        <p:nvSpPr>
          <p:cNvPr id="134" name="Google Shape;134;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098" name="Picture 2" descr="The Simple Explanation of the Concept of backpropagation — DATA SC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22" y="1512034"/>
            <a:ext cx="5444020" cy="26972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Practice</a:t>
            </a:r>
            <a:endParaRPr lang="en-US" dirty="0"/>
          </a:p>
        </p:txBody>
      </p:sp>
      <p:sp>
        <p:nvSpPr>
          <p:cNvPr id="3" name="Text Placeholder 2"/>
          <p:cNvSpPr>
            <a:spLocks noGrp="1"/>
          </p:cNvSpPr>
          <p:nvPr>
            <p:ph type="body" idx="1"/>
          </p:nvPr>
        </p:nvSpPr>
        <p:spPr/>
        <p:txBody>
          <a:bodyPr/>
          <a:lstStyle/>
          <a:p>
            <a:r>
              <a:rPr lang="fr-FR" dirty="0"/>
              <a:t>Image </a:t>
            </a:r>
            <a:r>
              <a:rPr lang="fr-FR" dirty="0" err="1"/>
              <a:t>fashion</a:t>
            </a:r>
            <a:r>
              <a:rPr lang="fr-FR" dirty="0"/>
              <a:t> </a:t>
            </a:r>
            <a:r>
              <a:rPr lang="fr-FR" dirty="0" err="1"/>
              <a:t>dataset</a:t>
            </a:r>
            <a:r>
              <a:rPr lang="fr-FR" dirty="0"/>
              <a:t> </a:t>
            </a:r>
            <a:r>
              <a:rPr lang="fr-FR" dirty="0" err="1"/>
              <a:t>analysis</a:t>
            </a:r>
            <a:endParaRPr lang="fr-FR" dirty="0"/>
          </a:p>
          <a:p>
            <a:r>
              <a:rPr lang="fr-FR" dirty="0" err="1"/>
              <a:t>Logistic</a:t>
            </a:r>
            <a:r>
              <a:rPr lang="fr-FR" dirty="0"/>
              <a:t> </a:t>
            </a:r>
            <a:r>
              <a:rPr lang="fr-FR" dirty="0" err="1"/>
              <a:t>regression</a:t>
            </a:r>
            <a:r>
              <a:rPr lang="fr-FR" dirty="0"/>
              <a:t> </a:t>
            </a:r>
            <a:r>
              <a:rPr lang="fr-FR" dirty="0" err="1"/>
              <a:t>with</a:t>
            </a:r>
            <a:r>
              <a:rPr lang="fr-FR" dirty="0"/>
              <a:t> </a:t>
            </a:r>
            <a:r>
              <a:rPr lang="fr-FR" dirty="0" err="1"/>
              <a:t>fashion</a:t>
            </a:r>
            <a:r>
              <a:rPr lang="fr-FR" dirty="0"/>
              <a:t> </a:t>
            </a:r>
            <a:r>
              <a:rPr lang="fr-FR" dirty="0" err="1"/>
              <a:t>dataset</a:t>
            </a:r>
            <a:endParaRPr lang="fr-FR" dirty="0"/>
          </a:p>
          <a:p>
            <a:r>
              <a:rPr lang="fr-FR" dirty="0" err="1" smtClean="0"/>
              <a:t>Fashion</a:t>
            </a:r>
            <a:r>
              <a:rPr lang="fr-FR" dirty="0" smtClean="0"/>
              <a:t> </a:t>
            </a:r>
            <a:r>
              <a:rPr lang="fr-FR" dirty="0" err="1" smtClean="0"/>
              <a:t>dataset</a:t>
            </a:r>
            <a:r>
              <a:rPr lang="fr-FR" dirty="0" smtClean="0"/>
              <a:t> </a:t>
            </a:r>
            <a:r>
              <a:rPr lang="fr-FR" dirty="0" err="1" smtClean="0"/>
              <a:t>with</a:t>
            </a:r>
            <a:r>
              <a:rPr lang="fr-FR" dirty="0" smtClean="0"/>
              <a:t> MLP</a:t>
            </a:r>
          </a:p>
          <a:p>
            <a:r>
              <a:rPr lang="fr-FR" dirty="0" smtClean="0"/>
              <a:t>TODO: </a:t>
            </a:r>
            <a:r>
              <a:rPr lang="fr-FR" dirty="0" err="1" smtClean="0"/>
              <a:t>add</a:t>
            </a:r>
            <a:r>
              <a:rPr lang="fr-FR" dirty="0" smtClean="0"/>
              <a:t> more use case </a:t>
            </a:r>
            <a:r>
              <a:rPr lang="fr-FR" dirty="0" err="1" smtClean="0"/>
              <a:t>example</a:t>
            </a:r>
            <a:endParaRPr lang="fr-FR" dirty="0" smtClean="0"/>
          </a:p>
        </p:txBody>
      </p:sp>
    </p:spTree>
    <p:extLst>
      <p:ext uri="{BB962C8B-B14F-4D97-AF65-F5344CB8AC3E}">
        <p14:creationId xmlns:p14="http://schemas.microsoft.com/office/powerpoint/2010/main" val="1162676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Parameter initialization</a:t>
            </a:r>
            <a:endParaRPr lang="en-US" dirty="0"/>
          </a:p>
        </p:txBody>
      </p:sp>
      <p:sp>
        <p:nvSpPr>
          <p:cNvPr id="3" name="Text Placeholder 2"/>
          <p:cNvSpPr>
            <a:spLocks noGrp="1"/>
          </p:cNvSpPr>
          <p:nvPr>
            <p:ph type="body" idx="1"/>
          </p:nvPr>
        </p:nvSpPr>
        <p:spPr/>
        <p:txBody>
          <a:bodyPr/>
          <a:lstStyle/>
          <a:p>
            <a:r>
              <a:rPr lang="en-US" dirty="0" smtClean="0"/>
              <a:t>Default</a:t>
            </a:r>
          </a:p>
          <a:p>
            <a:endParaRPr lang="en-US" dirty="0"/>
          </a:p>
          <a:p>
            <a:r>
              <a:rPr lang="en-US" dirty="0" smtClean="0"/>
              <a:t>Xavier</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0793" y="1152475"/>
            <a:ext cx="3739429" cy="3033092"/>
          </a:xfrm>
          <a:prstGeom prst="rect">
            <a:avLst/>
          </a:prstGeom>
        </p:spPr>
      </p:pic>
    </p:spTree>
    <p:extLst>
      <p:ext uri="{BB962C8B-B14F-4D97-AF65-F5344CB8AC3E}">
        <p14:creationId xmlns:p14="http://schemas.microsoft.com/office/powerpoint/2010/main" val="16636702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fr-FR" dirty="0" err="1" smtClean="0"/>
              <a:t>Binary</a:t>
            </a:r>
            <a:r>
              <a:rPr lang="fr-FR" dirty="0" smtClean="0"/>
              <a:t> </a:t>
            </a:r>
            <a:r>
              <a:rPr lang="fr-FR" dirty="0" smtClean="0"/>
              <a:t>classification (</a:t>
            </a:r>
            <a:r>
              <a:rPr lang="fr-FR" dirty="0" err="1" smtClean="0"/>
              <a:t>phân</a:t>
            </a:r>
            <a:r>
              <a:rPr lang="fr-FR" dirty="0" smtClean="0"/>
              <a:t> </a:t>
            </a:r>
            <a:r>
              <a:rPr lang="fr-FR" dirty="0" err="1" smtClean="0"/>
              <a:t>loại</a:t>
            </a:r>
            <a:r>
              <a:rPr lang="fr-FR" dirty="0" smtClean="0"/>
              <a:t> </a:t>
            </a:r>
            <a:r>
              <a:rPr lang="fr-FR" dirty="0" err="1" smtClean="0"/>
              <a:t>nhị</a:t>
            </a:r>
            <a:r>
              <a:rPr lang="fr-FR" dirty="0" smtClean="0"/>
              <a:t> </a:t>
            </a:r>
            <a:r>
              <a:rPr lang="fr-FR" dirty="0" err="1" smtClean="0"/>
              <a:t>phân</a:t>
            </a:r>
            <a:r>
              <a:rPr lang="fr-FR" dirty="0" smtClean="0"/>
              <a:t>)</a:t>
            </a:r>
            <a:endParaRPr lang="en-US" dirty="0"/>
          </a:p>
        </p:txBody>
      </p:sp>
      <p:pic>
        <p:nvPicPr>
          <p:cNvPr id="1028" name="Picture 4" descr="Machine Learning by Tutorials, Chapter 2: Getting Started with Image  Classification | raywenderlich.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261" y="1452306"/>
            <a:ext cx="4555589" cy="25522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w to Convert an RGB Image to Graysca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2204" y="1382186"/>
            <a:ext cx="2733018" cy="2622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0713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Environment and distribution shift</a:t>
            </a:r>
            <a:endParaRPr lang="en-US" dirty="0"/>
          </a:p>
        </p:txBody>
      </p:sp>
      <p:sp>
        <p:nvSpPr>
          <p:cNvPr id="3" name="Text Placeholder 2"/>
          <p:cNvSpPr>
            <a:spLocks noGrp="1"/>
          </p:cNvSpPr>
          <p:nvPr>
            <p:ph type="body" idx="1"/>
          </p:nvPr>
        </p:nvSpPr>
        <p:spPr/>
        <p:txBody>
          <a:bodyPr/>
          <a:lstStyle/>
          <a:p>
            <a:r>
              <a:rPr lang="en-US" dirty="0" smtClean="0"/>
              <a:t>Covariate shift</a:t>
            </a:r>
          </a:p>
          <a:p>
            <a:r>
              <a:rPr lang="en-US" dirty="0" smtClean="0"/>
              <a:t>Label shift</a:t>
            </a:r>
          </a:p>
          <a:p>
            <a:r>
              <a:rPr lang="en-US" dirty="0"/>
              <a:t>Concept Shift</a:t>
            </a:r>
          </a:p>
          <a:p>
            <a:endParaRPr lang="en-US" dirty="0"/>
          </a:p>
        </p:txBody>
      </p:sp>
    </p:spTree>
    <p:extLst>
      <p:ext uri="{BB962C8B-B14F-4D97-AF65-F5344CB8AC3E}">
        <p14:creationId xmlns:p14="http://schemas.microsoft.com/office/powerpoint/2010/main" val="36335526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Computation performance</a:t>
            </a:r>
            <a:endParaRPr lang="en-US" dirty="0"/>
          </a:p>
        </p:txBody>
      </p:sp>
      <p:sp>
        <p:nvSpPr>
          <p:cNvPr id="3" name="Text Placeholder 2"/>
          <p:cNvSpPr>
            <a:spLocks noGrp="1"/>
          </p:cNvSpPr>
          <p:nvPr>
            <p:ph type="body" idx="1"/>
          </p:nvPr>
        </p:nvSpPr>
        <p:spPr/>
        <p:txBody>
          <a:bodyPr/>
          <a:lstStyle/>
          <a:p>
            <a:r>
              <a:rPr lang="fr-FR" dirty="0" err="1" smtClean="0"/>
              <a:t>Asynchronous</a:t>
            </a:r>
            <a:r>
              <a:rPr lang="fr-FR" dirty="0" smtClean="0"/>
              <a:t> computation</a:t>
            </a:r>
          </a:p>
          <a:p>
            <a:r>
              <a:rPr lang="fr-FR" dirty="0" err="1" smtClean="0"/>
              <a:t>Automatic</a:t>
            </a:r>
            <a:r>
              <a:rPr lang="fr-FR" dirty="0" smtClean="0"/>
              <a:t> </a:t>
            </a:r>
            <a:r>
              <a:rPr lang="fr-FR" dirty="0" err="1" smtClean="0"/>
              <a:t>parallelism</a:t>
            </a:r>
            <a:endParaRPr lang="fr-FR" dirty="0" smtClean="0"/>
          </a:p>
          <a:p>
            <a:endParaRPr lang="en-US" dirty="0"/>
          </a:p>
        </p:txBody>
      </p:sp>
    </p:spTree>
    <p:extLst>
      <p:ext uri="{BB962C8B-B14F-4D97-AF65-F5344CB8AC3E}">
        <p14:creationId xmlns:p14="http://schemas.microsoft.com/office/powerpoint/2010/main" val="260866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Splitting and cross validation</a:t>
            </a:r>
            <a:endParaRPr dirty="0"/>
          </a:p>
        </p:txBody>
      </p:sp>
      <p:sp>
        <p:nvSpPr>
          <p:cNvPr id="88" name="Google Shape;88;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3074" name="Picture 2" descr="../_images/grid_search_cross_valid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154" y="1242130"/>
            <a:ext cx="4673447" cy="32370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Underfit and overfit</a:t>
            </a:r>
            <a:endParaRPr/>
          </a:p>
        </p:txBody>
      </p:sp>
      <p:sp>
        <p:nvSpPr>
          <p:cNvPr id="94" name="Google Shape;94;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 name="Picture 1"/>
          <p:cNvPicPr>
            <a:picLocks noChangeAspect="1"/>
          </p:cNvPicPr>
          <p:nvPr/>
        </p:nvPicPr>
        <p:blipFill>
          <a:blip r:embed="rId3"/>
          <a:stretch>
            <a:fillRect/>
          </a:stretch>
        </p:blipFill>
        <p:spPr>
          <a:xfrm>
            <a:off x="2452481" y="1549450"/>
            <a:ext cx="4610100" cy="30194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Regularization</a:t>
            </a:r>
            <a:endParaRPr/>
          </a:p>
        </p:txBody>
      </p:sp>
      <p:sp>
        <p:nvSpPr>
          <p:cNvPr id="100" name="Google Shape;100;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dirty="0"/>
              <a:t>Drop </a:t>
            </a:r>
            <a:r>
              <a:rPr lang="en-GB" dirty="0" smtClean="0"/>
              <a:t>out</a:t>
            </a:r>
          </a:p>
          <a:p>
            <a:pPr marL="0" lvl="0" indent="0" algn="l" rtl="0">
              <a:spcBef>
                <a:spcPts val="0"/>
              </a:spcBef>
              <a:spcAft>
                <a:spcPts val="1200"/>
              </a:spcAft>
              <a:buNone/>
            </a:pPr>
            <a:endParaRPr lang="en-GB" dirty="0" smtClean="0"/>
          </a:p>
          <a:p>
            <a:pPr marL="0" lvl="0" indent="0" algn="l" rtl="0">
              <a:spcBef>
                <a:spcPts val="0"/>
              </a:spcBef>
              <a:spcAft>
                <a:spcPts val="1200"/>
              </a:spcAft>
              <a:buNone/>
            </a:pPr>
            <a:endParaRPr lang="en-GB" dirty="0"/>
          </a:p>
          <a:p>
            <a:pPr marL="0" lvl="0" indent="0" algn="l" rtl="0">
              <a:spcBef>
                <a:spcPts val="0"/>
              </a:spcBef>
              <a:spcAft>
                <a:spcPts val="1200"/>
              </a:spcAft>
              <a:buNone/>
            </a:pPr>
            <a:endParaRPr lang="en-GB" dirty="0" smtClean="0"/>
          </a:p>
          <a:p>
            <a:pPr marL="0" lvl="0" indent="0" algn="l" rtl="0">
              <a:spcBef>
                <a:spcPts val="0"/>
              </a:spcBef>
              <a:spcAft>
                <a:spcPts val="1200"/>
              </a:spcAft>
              <a:buNone/>
            </a:pPr>
            <a:endParaRPr lang="en-GB" dirty="0"/>
          </a:p>
          <a:p>
            <a:pPr marL="0" lvl="0" indent="0" algn="l" rtl="0">
              <a:spcBef>
                <a:spcPts val="0"/>
              </a:spcBef>
              <a:spcAft>
                <a:spcPts val="1200"/>
              </a:spcAft>
              <a:buNone/>
            </a:pPr>
            <a:r>
              <a:rPr lang="en-GB" dirty="0" smtClean="0"/>
              <a:t>Weight decay</a:t>
            </a:r>
            <a:endParaRPr dirty="0"/>
          </a:p>
        </p:txBody>
      </p:sp>
      <p:pic>
        <p:nvPicPr>
          <p:cNvPr id="2" name="Picture 1"/>
          <p:cNvPicPr>
            <a:picLocks noChangeAspect="1"/>
          </p:cNvPicPr>
          <p:nvPr/>
        </p:nvPicPr>
        <p:blipFill>
          <a:blip r:embed="rId3"/>
          <a:stretch>
            <a:fillRect/>
          </a:stretch>
        </p:blipFill>
        <p:spPr>
          <a:xfrm>
            <a:off x="3671887" y="3464242"/>
            <a:ext cx="1800225" cy="714375"/>
          </a:xfrm>
          <a:prstGeom prst="rect">
            <a:avLst/>
          </a:prstGeom>
        </p:spPr>
      </p:pic>
      <p:pic>
        <p:nvPicPr>
          <p:cNvPr id="3" name="Picture 2"/>
          <p:cNvPicPr>
            <a:picLocks noChangeAspect="1"/>
          </p:cNvPicPr>
          <p:nvPr/>
        </p:nvPicPr>
        <p:blipFill>
          <a:blip r:embed="rId4"/>
          <a:stretch>
            <a:fillRect/>
          </a:stretch>
        </p:blipFill>
        <p:spPr>
          <a:xfrm>
            <a:off x="2727007" y="879424"/>
            <a:ext cx="4504373" cy="183462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smtClean="0"/>
              <a:t>Vanishing Gradients</a:t>
            </a:r>
            <a:endParaRPr dirty="0"/>
          </a:p>
        </p:txBody>
      </p:sp>
      <p:sp>
        <p:nvSpPr>
          <p:cNvPr id="140" name="Google Shape;140;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r>
              <a:rPr lang="en-US" dirty="0"/>
              <a:t>The model will improve very slowly during the training phase and it is also possible that training stops very early, meaning that any further training does not improve the model.</a:t>
            </a:r>
          </a:p>
          <a:p>
            <a:r>
              <a:rPr lang="en-US" dirty="0"/>
              <a:t>The weights closer to the output layer of the model would witness more of a change whereas the layers that occur closer to the input layer would not change much (if at all).</a:t>
            </a:r>
          </a:p>
          <a:p>
            <a:r>
              <a:rPr lang="en-US" dirty="0"/>
              <a:t>Model weights shrink exponentially and become very small when training the model.</a:t>
            </a:r>
          </a:p>
          <a:p>
            <a:r>
              <a:rPr lang="en-US" dirty="0"/>
              <a:t>The model weights become 0 in the training phase.</a:t>
            </a:r>
          </a:p>
          <a:p>
            <a:pPr marL="0" lvl="0" indent="0" algn="l" rtl="0">
              <a:spcBef>
                <a:spcPts val="0"/>
              </a:spcBef>
              <a:spcAft>
                <a:spcPts val="1200"/>
              </a:spcAft>
              <a:buNone/>
            </a:pP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smtClean="0"/>
              <a:t>Vanishing Gradients</a:t>
            </a:r>
            <a:endParaRPr dirty="0"/>
          </a:p>
        </p:txBody>
      </p:sp>
      <p:pic>
        <p:nvPicPr>
          <p:cNvPr id="2" name="Picture 1"/>
          <p:cNvPicPr>
            <a:picLocks noChangeAspect="1"/>
          </p:cNvPicPr>
          <p:nvPr/>
        </p:nvPicPr>
        <p:blipFill>
          <a:blip r:embed="rId3"/>
          <a:stretch>
            <a:fillRect/>
          </a:stretch>
        </p:blipFill>
        <p:spPr>
          <a:xfrm>
            <a:off x="2597632" y="1633330"/>
            <a:ext cx="4505325" cy="2552700"/>
          </a:xfrm>
          <a:prstGeom prst="rect">
            <a:avLst/>
          </a:prstGeom>
        </p:spPr>
      </p:pic>
    </p:spTree>
    <p:extLst>
      <p:ext uri="{BB962C8B-B14F-4D97-AF65-F5344CB8AC3E}">
        <p14:creationId xmlns:p14="http://schemas.microsoft.com/office/powerpoint/2010/main" val="1607833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lvl="0"/>
            <a:r>
              <a:rPr lang="en-GB" dirty="0" smtClean="0"/>
              <a:t>Exploding gradient</a:t>
            </a:r>
            <a:endParaRPr dirty="0"/>
          </a:p>
        </p:txBody>
      </p:sp>
      <p:sp>
        <p:nvSpPr>
          <p:cNvPr id="146" name="Google Shape;14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r>
              <a:rPr lang="en-US" dirty="0"/>
              <a:t>The model is not learning much on the training data therefore resulting in a poor loss.</a:t>
            </a:r>
          </a:p>
          <a:p>
            <a:r>
              <a:rPr lang="en-US" dirty="0"/>
              <a:t>The model will have large changes in loss on each update due to the models instability.</a:t>
            </a:r>
          </a:p>
          <a:p>
            <a:r>
              <a:rPr lang="en-US" dirty="0"/>
              <a:t>The models loss will be </a:t>
            </a:r>
            <a:r>
              <a:rPr lang="en-US" dirty="0" err="1"/>
              <a:t>NaN</a:t>
            </a:r>
            <a:r>
              <a:rPr lang="en-US" dirty="0"/>
              <a:t> during training</a:t>
            </a:r>
            <a:r>
              <a:rPr lang="en-US" dirty="0" smtClean="0"/>
              <a:t>.</a:t>
            </a:r>
          </a:p>
          <a:p>
            <a:endParaRPr lang="en-US" dirty="0"/>
          </a:p>
          <a:p>
            <a:endParaRPr lang="en-US" dirty="0" smtClean="0"/>
          </a:p>
          <a:p>
            <a:r>
              <a:rPr lang="en-US" dirty="0"/>
              <a:t>Model weights grow exponentially and become very large when training the model.</a:t>
            </a:r>
          </a:p>
          <a:p>
            <a:r>
              <a:rPr lang="en-US" dirty="0"/>
              <a:t>The model weights become </a:t>
            </a:r>
            <a:r>
              <a:rPr lang="en-US" dirty="0" err="1"/>
              <a:t>NaN</a:t>
            </a:r>
            <a:r>
              <a:rPr lang="en-US" dirty="0"/>
              <a:t> in the training phase.</a:t>
            </a:r>
          </a:p>
          <a:p>
            <a:r>
              <a:rPr lang="en-US" dirty="0"/>
              <a:t>The derivatives are constantly</a:t>
            </a:r>
          </a:p>
          <a:p>
            <a:endParaRPr lang="en-US" dirty="0"/>
          </a:p>
          <a:p>
            <a:pPr marL="0" lvl="0" indent="0" algn="l" rtl="0">
              <a:spcBef>
                <a:spcPts val="0"/>
              </a:spcBef>
              <a:spcAft>
                <a:spcPts val="1200"/>
              </a:spcAft>
              <a:buNone/>
            </a:pP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lvl="0"/>
            <a:r>
              <a:rPr lang="en-GB" dirty="0" smtClean="0"/>
              <a:t>Solution</a:t>
            </a:r>
            <a:endParaRPr dirty="0"/>
          </a:p>
        </p:txBody>
      </p:sp>
      <p:sp>
        <p:nvSpPr>
          <p:cNvPr id="146" name="Google Shape;14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r>
              <a:rPr lang="en-US" b="1" dirty="0" smtClean="0"/>
              <a:t>1. Reducing </a:t>
            </a:r>
            <a:r>
              <a:rPr lang="en-US" b="1" dirty="0"/>
              <a:t>the amount of Layers</a:t>
            </a:r>
            <a:endParaRPr lang="en-US" dirty="0"/>
          </a:p>
          <a:p>
            <a:pPr marL="114300" indent="0">
              <a:buNone/>
            </a:pPr>
            <a:r>
              <a:rPr lang="en-US" dirty="0"/>
              <a:t>This is the solution could be used in both, scenarios (exploding and vanishing gradient). However, by reducing the amount of layers in our network, we give up some of our models complexity, since having more layers makes the networks more capable of representing complex mappings</a:t>
            </a:r>
            <a:r>
              <a:rPr lang="en-US" dirty="0" smtClean="0"/>
              <a:t>.</a:t>
            </a:r>
          </a:p>
          <a:p>
            <a:pPr marL="114300" indent="0">
              <a:buNone/>
            </a:pPr>
            <a:endParaRPr lang="en-US" dirty="0"/>
          </a:p>
          <a:p>
            <a:r>
              <a:rPr lang="en-US" b="1" dirty="0"/>
              <a:t>2. Gradient Clipping (Exploding Gradients)</a:t>
            </a:r>
            <a:endParaRPr lang="en-US" dirty="0"/>
          </a:p>
          <a:p>
            <a:pPr marL="114300" indent="0">
              <a:buNone/>
            </a:pPr>
            <a:r>
              <a:rPr lang="en-US" dirty="0"/>
              <a:t>Checking for and limiting the size of the gradients whilst our model trains is another solution. Going into the details of this technique is beyond the scope of this article, but you can read more about gradient clipping in an article by </a:t>
            </a:r>
            <a:r>
              <a:rPr lang="en-US" dirty="0" err="1" smtClean="0">
                <a:hlinkClick r:id="rId3"/>
              </a:rPr>
              <a:t>Wanshun</a:t>
            </a:r>
            <a:r>
              <a:rPr lang="en-US" dirty="0" smtClean="0">
                <a:hlinkClick r:id="rId3"/>
              </a:rPr>
              <a:t> Wong</a:t>
            </a:r>
            <a:r>
              <a:rPr lang="en-US" dirty="0"/>
              <a:t> titled What is </a:t>
            </a:r>
            <a:r>
              <a:rPr lang="en-US" u="sng" dirty="0">
                <a:hlinkClick r:id="rId4"/>
              </a:rPr>
              <a:t>Gradient </a:t>
            </a:r>
            <a:r>
              <a:rPr lang="en-US" u="sng" dirty="0" smtClean="0">
                <a:hlinkClick r:id="rId4"/>
              </a:rPr>
              <a:t>Clipping</a:t>
            </a:r>
            <a:r>
              <a:rPr lang="en-US" dirty="0" smtClean="0"/>
              <a:t>.</a:t>
            </a:r>
          </a:p>
          <a:p>
            <a:pPr marL="114300" indent="0">
              <a:buNone/>
            </a:pPr>
            <a:endParaRPr lang="en-US" dirty="0" smtClean="0"/>
          </a:p>
          <a:p>
            <a:r>
              <a:rPr lang="en-US" b="1" dirty="0" smtClean="0"/>
              <a:t>3</a:t>
            </a:r>
            <a:r>
              <a:rPr lang="en-US" b="1" dirty="0"/>
              <a:t>. Weight Initialization</a:t>
            </a:r>
            <a:endParaRPr lang="en-US" dirty="0"/>
          </a:p>
          <a:p>
            <a:pPr marL="114300" indent="0">
              <a:buNone/>
            </a:pPr>
            <a:r>
              <a:rPr lang="en-US" dirty="0"/>
              <a:t>A more careful initialization choice of the random initialization for your network tends to be a partial solution, since it does not solve the problem completely. Check out this article by </a:t>
            </a:r>
            <a:r>
              <a:rPr lang="en-US" dirty="0" smtClean="0">
                <a:hlinkClick r:id="rId5"/>
              </a:rPr>
              <a:t>James Dellinger</a:t>
            </a:r>
            <a:r>
              <a:rPr lang="en-US" dirty="0"/>
              <a:t> - </a:t>
            </a:r>
            <a:r>
              <a:rPr lang="en-US" u="sng" dirty="0">
                <a:hlinkClick r:id="rId6"/>
              </a:rPr>
              <a:t>Weight Initialization in Neural Networks: A journey from the basics to </a:t>
            </a:r>
            <a:r>
              <a:rPr lang="en-US" u="sng" dirty="0" err="1">
                <a:hlinkClick r:id="rId6"/>
              </a:rPr>
              <a:t>Kaiming</a:t>
            </a: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839797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err="1" smtClean="0"/>
              <a:t>Logistic</a:t>
            </a:r>
            <a:r>
              <a:rPr lang="fr-FR" dirty="0" smtClean="0"/>
              <a:t> </a:t>
            </a:r>
            <a:r>
              <a:rPr lang="fr-FR" dirty="0" err="1" smtClean="0"/>
              <a:t>regression</a:t>
            </a:r>
            <a:endParaRPr lang="en-US" dirty="0"/>
          </a:p>
        </p:txBody>
      </p:sp>
      <p:pic>
        <p:nvPicPr>
          <p:cNvPr id="4" name="Picture 3"/>
          <p:cNvPicPr>
            <a:picLocks noChangeAspect="1"/>
          </p:cNvPicPr>
          <p:nvPr/>
        </p:nvPicPr>
        <p:blipFill>
          <a:blip r:embed="rId2"/>
          <a:stretch>
            <a:fillRect/>
          </a:stretch>
        </p:blipFill>
        <p:spPr>
          <a:xfrm>
            <a:off x="529066" y="2369446"/>
            <a:ext cx="1645381" cy="130419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443" y="1954696"/>
            <a:ext cx="4390004" cy="1976231"/>
          </a:xfrm>
          <a:prstGeom prst="rect">
            <a:avLst/>
          </a:prstGeom>
        </p:spPr>
      </p:pic>
    </p:spTree>
    <p:extLst>
      <p:ext uri="{BB962C8B-B14F-4D97-AF65-F5344CB8AC3E}">
        <p14:creationId xmlns:p14="http://schemas.microsoft.com/office/powerpoint/2010/main" val="614297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err="1" smtClean="0"/>
              <a:t>Sigmoid</a:t>
            </a:r>
            <a:r>
              <a:rPr lang="fr-FR" dirty="0" smtClean="0"/>
              <a:t> </a:t>
            </a:r>
            <a:r>
              <a:rPr lang="fr-FR" dirty="0" err="1" smtClean="0"/>
              <a:t>function</a:t>
            </a:r>
            <a:r>
              <a:rPr lang="fr-FR" dirty="0" smtClean="0"/>
              <a:t> (</a:t>
            </a:r>
            <a:r>
              <a:rPr lang="fr-FR" dirty="0" err="1" smtClean="0"/>
              <a:t>hàm</a:t>
            </a:r>
            <a:r>
              <a:rPr lang="fr-FR" dirty="0" smtClean="0"/>
              <a:t> </a:t>
            </a:r>
            <a:r>
              <a:rPr lang="fr-FR" dirty="0" err="1" smtClean="0"/>
              <a:t>sigmoid</a:t>
            </a:r>
            <a:r>
              <a:rPr lang="fr-FR" dirty="0" smtClean="0"/>
              <a:t>)</a:t>
            </a:r>
            <a:endParaRPr lang="en-US" dirty="0"/>
          </a:p>
        </p:txBody>
      </p:sp>
      <p:pic>
        <p:nvPicPr>
          <p:cNvPr id="2052" name="Picture 4" descr="https://miro.medium.com/max/700/1*RqXFpiNGwdiKBWyLJc_E7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770334"/>
            <a:ext cx="3699765" cy="17018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529929" y="1651102"/>
            <a:ext cx="3329674" cy="1940356"/>
          </a:xfrm>
          <a:prstGeom prst="rect">
            <a:avLst/>
          </a:prstGeom>
        </p:spPr>
      </p:pic>
    </p:spTree>
    <p:extLst>
      <p:ext uri="{BB962C8B-B14F-4D97-AF65-F5344CB8AC3E}">
        <p14:creationId xmlns:p14="http://schemas.microsoft.com/office/powerpoint/2010/main" val="3632048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Hàm</a:t>
            </a:r>
            <a:r>
              <a:rPr lang="en-US" dirty="0" smtClean="0"/>
              <a:t> loss</a:t>
            </a:r>
            <a:endParaRPr lang="en-US" dirty="0"/>
          </a:p>
        </p:txBody>
      </p:sp>
      <p:pic>
        <p:nvPicPr>
          <p:cNvPr id="4" name="Picture 3"/>
          <p:cNvPicPr>
            <a:picLocks noChangeAspect="1"/>
          </p:cNvPicPr>
          <p:nvPr/>
        </p:nvPicPr>
        <p:blipFill>
          <a:blip r:embed="rId3"/>
          <a:stretch>
            <a:fillRect/>
          </a:stretch>
        </p:blipFill>
        <p:spPr>
          <a:xfrm>
            <a:off x="2695575" y="1860274"/>
            <a:ext cx="3752850" cy="495300"/>
          </a:xfrm>
          <a:prstGeom prst="rect">
            <a:avLst/>
          </a:prstGeom>
        </p:spPr>
      </p:pic>
      <p:sp>
        <p:nvSpPr>
          <p:cNvPr id="6" name="TextBox 5"/>
          <p:cNvSpPr txBox="1"/>
          <p:nvPr/>
        </p:nvSpPr>
        <p:spPr>
          <a:xfrm>
            <a:off x="669235" y="1457739"/>
            <a:ext cx="4216219" cy="307777"/>
          </a:xfrm>
          <a:prstGeom prst="rect">
            <a:avLst/>
          </a:prstGeom>
          <a:noFill/>
        </p:spPr>
        <p:txBody>
          <a:bodyPr wrap="none" rtlCol="0">
            <a:spAutoFit/>
          </a:bodyPr>
          <a:lstStyle/>
          <a:p>
            <a:r>
              <a:rPr lang="en-US" dirty="0" err="1" smtClean="0"/>
              <a:t>Hàm</a:t>
            </a:r>
            <a:r>
              <a:rPr lang="en-US" dirty="0" smtClean="0"/>
              <a:t> loss </a:t>
            </a:r>
            <a:r>
              <a:rPr lang="en-US" dirty="0" err="1" smtClean="0"/>
              <a:t>của</a:t>
            </a:r>
            <a:r>
              <a:rPr lang="en-US" dirty="0" smtClean="0"/>
              <a:t> 1 </a:t>
            </a:r>
            <a:r>
              <a:rPr lang="en-US" dirty="0" err="1" smtClean="0"/>
              <a:t>điểm</a:t>
            </a:r>
            <a:r>
              <a:rPr lang="en-US" dirty="0" smtClean="0"/>
              <a:t> </a:t>
            </a:r>
            <a:r>
              <a:rPr lang="en-US" dirty="0" err="1" smtClean="0"/>
              <a:t>dữ</a:t>
            </a:r>
            <a:r>
              <a:rPr lang="en-US" dirty="0" smtClean="0"/>
              <a:t> </a:t>
            </a:r>
            <a:r>
              <a:rPr lang="en-US" dirty="0" err="1" smtClean="0"/>
              <a:t>liệu</a:t>
            </a:r>
            <a:r>
              <a:rPr lang="en-US" dirty="0" smtClean="0"/>
              <a:t> xi, </a:t>
            </a:r>
            <a:r>
              <a:rPr lang="en-US" dirty="0" err="1" smtClean="0"/>
              <a:t>yi</a:t>
            </a:r>
            <a:r>
              <a:rPr lang="en-US" dirty="0" smtClean="0"/>
              <a:t>, </a:t>
            </a:r>
            <a:r>
              <a:rPr lang="en-US" dirty="0" err="1" smtClean="0"/>
              <a:t>với</a:t>
            </a:r>
            <a:r>
              <a:rPr lang="en-US" dirty="0" smtClean="0"/>
              <a:t> </a:t>
            </a:r>
            <a:r>
              <a:rPr lang="en-US" dirty="0" err="1" smtClean="0"/>
              <a:t>zi</a:t>
            </a:r>
            <a:r>
              <a:rPr lang="en-US" dirty="0" smtClean="0"/>
              <a:t> = W*</a:t>
            </a:r>
            <a:r>
              <a:rPr lang="en-US" dirty="0" err="1" smtClean="0"/>
              <a:t>xi+b</a:t>
            </a:r>
            <a:r>
              <a:rPr lang="en-US" dirty="0" smtClean="0"/>
              <a:t>:</a:t>
            </a:r>
            <a:endParaRPr lang="en-US" dirty="0"/>
          </a:p>
        </p:txBody>
      </p:sp>
      <p:pic>
        <p:nvPicPr>
          <p:cNvPr id="7" name="Picture 6"/>
          <p:cNvPicPr>
            <a:picLocks noChangeAspect="1"/>
          </p:cNvPicPr>
          <p:nvPr/>
        </p:nvPicPr>
        <p:blipFill>
          <a:blip r:embed="rId4"/>
          <a:stretch>
            <a:fillRect/>
          </a:stretch>
        </p:blipFill>
        <p:spPr>
          <a:xfrm>
            <a:off x="1636644" y="2911130"/>
            <a:ext cx="5019675" cy="752475"/>
          </a:xfrm>
          <a:prstGeom prst="rect">
            <a:avLst/>
          </a:prstGeom>
        </p:spPr>
      </p:pic>
    </p:spTree>
    <p:extLst>
      <p:ext uri="{BB962C8B-B14F-4D97-AF65-F5344CB8AC3E}">
        <p14:creationId xmlns:p14="http://schemas.microsoft.com/office/powerpoint/2010/main" val="1840811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err="1" smtClean="0"/>
              <a:t>Example</a:t>
            </a:r>
            <a:r>
              <a:rPr lang="fr-FR" dirty="0" smtClean="0"/>
              <a:t> (</a:t>
            </a:r>
            <a:r>
              <a:rPr lang="fr-FR" dirty="0" err="1" smtClean="0"/>
              <a:t>theory</a:t>
            </a:r>
            <a:r>
              <a:rPr lang="fr-FR" dirty="0"/>
              <a:t> </a:t>
            </a:r>
            <a:r>
              <a:rPr lang="fr-FR" dirty="0" smtClean="0"/>
              <a:t>and code)</a:t>
            </a:r>
            <a:endParaRPr lang="en-US" dirty="0"/>
          </a:p>
        </p:txBody>
      </p:sp>
      <p:sp>
        <p:nvSpPr>
          <p:cNvPr id="3" name="Text Placeholder 2"/>
          <p:cNvSpPr>
            <a:spLocks noGrp="1"/>
          </p:cNvSpPr>
          <p:nvPr>
            <p:ph type="body" idx="1"/>
          </p:nvPr>
        </p:nvSpPr>
        <p:spPr/>
        <p:txBody>
          <a:bodyPr/>
          <a:lstStyle/>
          <a:p>
            <a:r>
              <a:rPr lang="en-US" dirty="0" err="1" smtClean="0"/>
              <a:t>Machinelearning</a:t>
            </a:r>
            <a:r>
              <a:rPr lang="en-US" dirty="0" smtClean="0"/>
              <a:t> co ban</a:t>
            </a:r>
          </a:p>
          <a:p>
            <a:r>
              <a:rPr lang="en-US"/>
              <a:t>https://machinelearningcoban.com/2017/01/27/logisticregression/</a:t>
            </a:r>
            <a:endParaRPr lang="en-US" dirty="0"/>
          </a:p>
        </p:txBody>
      </p:sp>
    </p:spTree>
    <p:extLst>
      <p:ext uri="{BB962C8B-B14F-4D97-AF65-F5344CB8AC3E}">
        <p14:creationId xmlns:p14="http://schemas.microsoft.com/office/powerpoint/2010/main" val="393329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Giải</a:t>
            </a:r>
            <a:r>
              <a:rPr lang="en-US" dirty="0" smtClean="0"/>
              <a:t> </a:t>
            </a:r>
            <a:r>
              <a:rPr lang="en-US" dirty="0" err="1" smtClean="0"/>
              <a:t>quyết</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nhiều</a:t>
            </a:r>
            <a:r>
              <a:rPr lang="en-US" dirty="0" smtClean="0"/>
              <a:t> </a:t>
            </a:r>
            <a:r>
              <a:rPr lang="en-US" dirty="0" err="1" smtClean="0"/>
              <a:t>lớp</a:t>
            </a:r>
            <a:r>
              <a:rPr lang="en-US" dirty="0" smtClean="0"/>
              <a:t> (class)</a:t>
            </a:r>
            <a:endParaRPr lang="en-US" dirty="0"/>
          </a:p>
        </p:txBody>
      </p:sp>
      <p:sp>
        <p:nvSpPr>
          <p:cNvPr id="3" name="Text Placeholder 2"/>
          <p:cNvSpPr>
            <a:spLocks noGrp="1"/>
          </p:cNvSpPr>
          <p:nvPr>
            <p:ph type="body" idx="1"/>
          </p:nvPr>
        </p:nvSpPr>
        <p:spPr/>
        <p:txBody>
          <a:bodyPr/>
          <a:lstStyle/>
          <a:p>
            <a:pPr marL="114300" indent="0">
              <a:buNone/>
            </a:pPr>
            <a:r>
              <a:rPr lang="en-US" dirty="0" err="1" smtClean="0"/>
              <a:t>Không</a:t>
            </a:r>
            <a:r>
              <a:rPr lang="en-US" dirty="0" smtClean="0"/>
              <a:t> </a:t>
            </a:r>
            <a:r>
              <a:rPr lang="en-US" dirty="0" err="1" smtClean="0"/>
              <a:t>thể</a:t>
            </a:r>
            <a:r>
              <a:rPr lang="en-US" dirty="0" smtClean="0"/>
              <a:t> dung sigmoid </a:t>
            </a:r>
            <a:r>
              <a:rPr lang="en-US" dirty="0" err="1" smtClean="0"/>
              <a:t>vì</a:t>
            </a:r>
            <a:r>
              <a:rPr lang="en-US" dirty="0" smtClean="0"/>
              <a:t> </a:t>
            </a:r>
            <a:r>
              <a:rPr lang="en-US" dirty="0" err="1" smtClean="0"/>
              <a:t>đầu</a:t>
            </a:r>
            <a:r>
              <a:rPr lang="en-US" dirty="0" smtClean="0"/>
              <a:t> </a:t>
            </a:r>
            <a:r>
              <a:rPr lang="en-US" dirty="0" err="1" smtClean="0"/>
              <a:t>ra</a:t>
            </a:r>
            <a:r>
              <a:rPr lang="en-US" dirty="0" smtClean="0"/>
              <a:t> </a:t>
            </a:r>
            <a:r>
              <a:rPr lang="en-US" dirty="0" err="1" smtClean="0"/>
              <a:t>giữa</a:t>
            </a:r>
            <a:r>
              <a:rPr lang="en-US" dirty="0" smtClean="0"/>
              <a:t> </a:t>
            </a:r>
            <a:r>
              <a:rPr lang="en-US" dirty="0" err="1" smtClean="0"/>
              <a:t>các</a:t>
            </a:r>
            <a:r>
              <a:rPr lang="en-US" dirty="0" smtClean="0"/>
              <a:t> </a:t>
            </a:r>
            <a:r>
              <a:rPr lang="en-US" dirty="0" err="1" smtClean="0"/>
              <a:t>lớp</a:t>
            </a:r>
            <a:r>
              <a:rPr lang="en-US" dirty="0" smtClean="0"/>
              <a:t> </a:t>
            </a:r>
            <a:r>
              <a:rPr lang="en-US" dirty="0" err="1" smtClean="0"/>
              <a:t>không</a:t>
            </a:r>
            <a:r>
              <a:rPr lang="en-US" dirty="0" smtClean="0"/>
              <a:t> </a:t>
            </a:r>
            <a:r>
              <a:rPr lang="en-US" dirty="0" err="1" smtClean="0"/>
              <a:t>liên</a:t>
            </a:r>
            <a:r>
              <a:rPr lang="en-US" dirty="0" smtClean="0"/>
              <a:t> </a:t>
            </a:r>
            <a:r>
              <a:rPr lang="en-US" dirty="0" err="1" smtClean="0"/>
              <a:t>quan</a:t>
            </a:r>
            <a:r>
              <a:rPr lang="en-US" dirty="0" smtClean="0"/>
              <a:t> </a:t>
            </a:r>
            <a:r>
              <a:rPr lang="en-US" dirty="0" err="1" smtClean="0"/>
              <a:t>với</a:t>
            </a:r>
            <a:r>
              <a:rPr lang="en-US" dirty="0" smtClean="0"/>
              <a:t> </a:t>
            </a:r>
            <a:r>
              <a:rPr lang="en-US" dirty="0" err="1" smtClean="0"/>
              <a:t>nhau</a:t>
            </a:r>
            <a:endParaRPr lang="en-US" dirty="0" smtClean="0"/>
          </a:p>
          <a:p>
            <a:endParaRPr lang="en-US" dirty="0" smtClean="0"/>
          </a:p>
          <a:p>
            <a:pPr marL="114300" indent="0">
              <a:buNone/>
            </a:pPr>
            <a:r>
              <a:rPr lang="en-US" dirty="0" err="1" smtClean="0"/>
              <a:t>Hàm</a:t>
            </a:r>
            <a:r>
              <a:rPr lang="en-US" dirty="0" smtClean="0"/>
              <a:t> </a:t>
            </a:r>
            <a:r>
              <a:rPr lang="en-US" dirty="0" err="1" smtClean="0"/>
              <a:t>softmax</a:t>
            </a:r>
            <a:r>
              <a:rPr lang="en-US" dirty="0" smtClean="0"/>
              <a:t>:</a:t>
            </a:r>
          </a:p>
          <a:p>
            <a:pPr marL="596900" lvl="1" indent="0">
              <a:buNone/>
            </a:pPr>
            <a:endParaRPr lang="en-US" dirty="0"/>
          </a:p>
        </p:txBody>
      </p:sp>
      <p:pic>
        <p:nvPicPr>
          <p:cNvPr id="4" name="Picture 3"/>
          <p:cNvPicPr>
            <a:picLocks noChangeAspect="1"/>
          </p:cNvPicPr>
          <p:nvPr/>
        </p:nvPicPr>
        <p:blipFill>
          <a:blip r:embed="rId3"/>
          <a:stretch>
            <a:fillRect/>
          </a:stretch>
        </p:blipFill>
        <p:spPr>
          <a:xfrm>
            <a:off x="2503505" y="1901529"/>
            <a:ext cx="3181350" cy="73342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4988" y="2743200"/>
            <a:ext cx="2911540" cy="2128630"/>
          </a:xfrm>
          <a:prstGeom prst="rect">
            <a:avLst/>
          </a:prstGeom>
        </p:spPr>
      </p:pic>
      <p:sp>
        <p:nvSpPr>
          <p:cNvPr id="6" name="TextBox 5"/>
          <p:cNvSpPr txBox="1"/>
          <p:nvPr/>
        </p:nvSpPr>
        <p:spPr>
          <a:xfrm>
            <a:off x="7513982" y="4957969"/>
            <a:ext cx="1407758" cy="184666"/>
          </a:xfrm>
          <a:prstGeom prst="rect">
            <a:avLst/>
          </a:prstGeom>
          <a:noFill/>
        </p:spPr>
        <p:txBody>
          <a:bodyPr wrap="none" rtlCol="0">
            <a:spAutoFit/>
          </a:bodyPr>
          <a:lstStyle/>
          <a:p>
            <a:r>
              <a:rPr lang="en-US" sz="600" i="1" dirty="0" err="1" smtClean="0"/>
              <a:t>Hình</a:t>
            </a:r>
            <a:r>
              <a:rPr lang="en-US" sz="600" i="1" dirty="0" smtClean="0"/>
              <a:t> </a:t>
            </a:r>
            <a:r>
              <a:rPr lang="en-US" sz="600" i="1" dirty="0" err="1" smtClean="0"/>
              <a:t>từ</a:t>
            </a:r>
            <a:r>
              <a:rPr lang="en-US" sz="600" i="1" dirty="0" smtClean="0"/>
              <a:t> machinelearningcoban.com</a:t>
            </a:r>
            <a:endParaRPr lang="en-US" sz="600" i="1" dirty="0"/>
          </a:p>
        </p:txBody>
      </p:sp>
    </p:spTree>
    <p:extLst>
      <p:ext uri="{BB962C8B-B14F-4D97-AF65-F5344CB8AC3E}">
        <p14:creationId xmlns:p14="http://schemas.microsoft.com/office/powerpoint/2010/main" val="1094844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One hot encoding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2017" y="1960890"/>
            <a:ext cx="3657600" cy="1605395"/>
          </a:xfrm>
          <a:prstGeom prst="rect">
            <a:avLst/>
          </a:prstGeom>
        </p:spPr>
      </p:pic>
    </p:spTree>
    <p:extLst>
      <p:ext uri="{BB962C8B-B14F-4D97-AF65-F5344CB8AC3E}">
        <p14:creationId xmlns:p14="http://schemas.microsoft.com/office/powerpoint/2010/main" val="2864726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dirty="0" smtClean="0"/>
              <a:t>Cross </a:t>
            </a:r>
            <a:r>
              <a:rPr lang="fr-FR" dirty="0" err="1" smtClean="0"/>
              <a:t>Entropy</a:t>
            </a:r>
            <a:endParaRPr lang="en-US" dirty="0"/>
          </a:p>
        </p:txBody>
      </p:sp>
      <p:sp>
        <p:nvSpPr>
          <p:cNvPr id="3" name="Text Placeholder 2"/>
          <p:cNvSpPr>
            <a:spLocks noGrp="1"/>
          </p:cNvSpPr>
          <p:nvPr>
            <p:ph type="body" idx="1"/>
          </p:nvPr>
        </p:nvSpPr>
        <p:spPr>
          <a:xfrm>
            <a:off x="490878" y="2469251"/>
            <a:ext cx="8520600" cy="1557594"/>
          </a:xfrm>
        </p:spPr>
        <p:txBody>
          <a:bodyPr/>
          <a:lstStyle/>
          <a:p>
            <a:r>
              <a:rPr lang="en-US" dirty="0" err="1" smtClean="0"/>
              <a:t>Thêm</a:t>
            </a:r>
            <a:r>
              <a:rPr lang="en-US" dirty="0" smtClean="0"/>
              <a:t> </a:t>
            </a:r>
            <a:r>
              <a:rPr lang="en-US" dirty="0" err="1" smtClean="0"/>
              <a:t>ví</a:t>
            </a:r>
            <a:r>
              <a:rPr lang="en-US" dirty="0" smtClean="0"/>
              <a:t> </a:t>
            </a:r>
            <a:r>
              <a:rPr lang="en-US" dirty="0" err="1" smtClean="0"/>
              <a:t>dụ</a:t>
            </a:r>
            <a:r>
              <a:rPr lang="en-US" dirty="0" smtClean="0"/>
              <a:t> </a:t>
            </a:r>
            <a:r>
              <a:rPr lang="en-US" dirty="0" err="1" smtClean="0"/>
              <a:t>số</a:t>
            </a:r>
            <a:endParaRPr lang="en-US" dirty="0"/>
          </a:p>
        </p:txBody>
      </p:sp>
      <p:pic>
        <p:nvPicPr>
          <p:cNvPr id="6" name="Picture 5"/>
          <p:cNvPicPr>
            <a:picLocks noChangeAspect="1"/>
          </p:cNvPicPr>
          <p:nvPr/>
        </p:nvPicPr>
        <p:blipFill>
          <a:blip r:embed="rId2"/>
          <a:stretch>
            <a:fillRect/>
          </a:stretch>
        </p:blipFill>
        <p:spPr>
          <a:xfrm>
            <a:off x="3060838" y="1343438"/>
            <a:ext cx="2571750" cy="800100"/>
          </a:xfrm>
          <a:prstGeom prst="rect">
            <a:avLst/>
          </a:prstGeom>
        </p:spPr>
      </p:pic>
    </p:spTree>
    <p:extLst>
      <p:ext uri="{BB962C8B-B14F-4D97-AF65-F5344CB8AC3E}">
        <p14:creationId xmlns:p14="http://schemas.microsoft.com/office/powerpoint/2010/main" val="306019594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3856</TotalTime>
  <Words>603</Words>
  <Application>Microsoft Office PowerPoint</Application>
  <PresentationFormat>On-screen Show (16:9)</PresentationFormat>
  <Paragraphs>98</Paragraphs>
  <Slides>28</Slides>
  <Notes>19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28</vt:i4>
      </vt:variant>
    </vt:vector>
  </HeadingPairs>
  <TitlesOfParts>
    <vt:vector size="30" baseType="lpstr">
      <vt:lpstr>Arial</vt:lpstr>
      <vt:lpstr>Simple Light</vt:lpstr>
      <vt:lpstr>Neural Network</vt:lpstr>
      <vt:lpstr>Binary classification (phân loại nhị phân)</vt:lpstr>
      <vt:lpstr>Logistic regression</vt:lpstr>
      <vt:lpstr>Sigmoid function (hàm sigmoid)</vt:lpstr>
      <vt:lpstr>Hàm loss</vt:lpstr>
      <vt:lpstr>Example (theory and code)</vt:lpstr>
      <vt:lpstr>Giải quyết vấn đề nhiều lớp (class)</vt:lpstr>
      <vt:lpstr>One hot encoding</vt:lpstr>
      <vt:lpstr>Cross Entropy</vt:lpstr>
      <vt:lpstr>Hàm loss của softmax regression</vt:lpstr>
      <vt:lpstr>Neural Network</vt:lpstr>
      <vt:lpstr>Multilayer perceptron (mạng neuron nhiều lớp)</vt:lpstr>
      <vt:lpstr>Hàm activation</vt:lpstr>
      <vt:lpstr>Forward propagation</vt:lpstr>
      <vt:lpstr>Backpropagation</vt:lpstr>
      <vt:lpstr>Backpropagation</vt:lpstr>
      <vt:lpstr>Training loop</vt:lpstr>
      <vt:lpstr>Practice</vt:lpstr>
      <vt:lpstr>Parameter initialization</vt:lpstr>
      <vt:lpstr>Environment and distribution shift</vt:lpstr>
      <vt:lpstr>Computation performance</vt:lpstr>
      <vt:lpstr>Splitting and cross validation</vt:lpstr>
      <vt:lpstr>Underfit and overfit</vt:lpstr>
      <vt:lpstr>Regularization</vt:lpstr>
      <vt:lpstr>Vanishing Gradients</vt:lpstr>
      <vt:lpstr>Vanishing Gradients</vt:lpstr>
      <vt:lpstr>Exploding gradient</vt:lpstr>
      <vt:lpstr>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dc:title>
  <cp:lastModifiedBy>Lê Khoa</cp:lastModifiedBy>
  <cp:revision>40</cp:revision>
  <dcterms:modified xsi:type="dcterms:W3CDTF">2022-05-29T11:06:39Z</dcterms:modified>
</cp:coreProperties>
</file>