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9" r:id="rId3"/>
    <p:sldId id="280" r:id="rId4"/>
    <p:sldId id="281" r:id="rId5"/>
    <p:sldId id="284" r:id="rId6"/>
    <p:sldId id="285" r:id="rId7"/>
    <p:sldId id="286" r:id="rId8"/>
    <p:sldId id="287" r:id="rId9"/>
    <p:sldId id="288" r:id="rId10"/>
    <p:sldId id="290" r:id="rId11"/>
    <p:sldId id="291" r:id="rId12"/>
    <p:sldId id="292" r:id="rId13"/>
    <p:sldId id="293" r:id="rId14"/>
    <p:sldId id="294" r:id="rId15"/>
    <p:sldId id="295" r:id="rId16"/>
    <p:sldId id="296" r:id="rId17"/>
    <p:sldId id="297" r:id="rId18"/>
    <p:sldId id="298" r:id="rId19"/>
    <p:sldId id="299"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21" autoAdjust="0"/>
  </p:normalViewPr>
  <p:slideViewPr>
    <p:cSldViewPr snapToGrid="0">
      <p:cViewPr varScale="1">
        <p:scale>
          <a:sx n="90" d="100"/>
          <a:sy n="90"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A9FB8-3050-46C5-BCC2-01B763353D55}" type="datetimeFigureOut">
              <a:rPr lang="en-US" smtClean="0"/>
              <a:t>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68BCF-21A2-461F-AAC6-16B7FF9C72B7}" type="slidenum">
              <a:rPr lang="en-US" smtClean="0"/>
              <a:t>‹#›</a:t>
            </a:fld>
            <a:endParaRPr lang="en-US"/>
          </a:p>
        </p:txBody>
      </p:sp>
    </p:spTree>
    <p:extLst>
      <p:ext uri="{BB962C8B-B14F-4D97-AF65-F5344CB8AC3E}">
        <p14:creationId xmlns:p14="http://schemas.microsoft.com/office/powerpoint/2010/main" val="94672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https://jalammar.github.io/visualizing-neural-machine-translation-mechanics-of-seq2seq-models-with-attention/</a:t>
            </a:r>
          </a:p>
          <a:p>
            <a:r>
              <a:rPr lang="en-US" dirty="0" smtClean="0"/>
              <a:t>https://towardsdatascience.com/classic-seq2seq-model-vs-seq2seq-model-with-attention-31527c77b28a</a:t>
            </a:r>
          </a:p>
          <a:p>
            <a:r>
              <a:rPr lang="en-US" dirty="0" smtClean="0"/>
              <a:t>https://towardsdatascience.com/day-1-2-attention-seq2seq-models-65df3f49e263#:~:text=6%20min%20read-,Sequence%2Dto%2Dsequence%20(abrv.,in%20production%20in%20late%202016.d</a:t>
            </a:r>
          </a:p>
          <a:p>
            <a:r>
              <a:rPr lang="en-US" dirty="0" smtClean="0"/>
              <a:t>https://lena-voita.github.io/nlp_course/seq2seq_and_attention.html </a:t>
            </a:r>
          </a:p>
        </p:txBody>
      </p:sp>
      <p:sp>
        <p:nvSpPr>
          <p:cNvPr id="4" name="Slide Number Placeholder 3"/>
          <p:cNvSpPr>
            <a:spLocks noGrp="1"/>
          </p:cNvSpPr>
          <p:nvPr>
            <p:ph type="sldNum" sz="quarter" idx="10"/>
          </p:nvPr>
        </p:nvSpPr>
        <p:spPr/>
        <p:txBody>
          <a:bodyPr/>
          <a:lstStyle/>
          <a:p>
            <a:fld id="{74668BCF-21A2-461F-AAC6-16B7FF9C72B7}" type="slidenum">
              <a:rPr lang="en-US" smtClean="0"/>
              <a:t>3</a:t>
            </a:fld>
            <a:endParaRPr lang="en-US"/>
          </a:p>
        </p:txBody>
      </p:sp>
    </p:spTree>
    <p:extLst>
      <p:ext uri="{BB962C8B-B14F-4D97-AF65-F5344CB8AC3E}">
        <p14:creationId xmlns:p14="http://schemas.microsoft.com/office/powerpoint/2010/main" val="79591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https://d2l.ai/chapter_optimization/convexity.html</a:t>
            </a:r>
            <a:endParaRPr lang="en-US" dirty="0"/>
          </a:p>
        </p:txBody>
      </p:sp>
      <p:sp>
        <p:nvSpPr>
          <p:cNvPr id="4" name="Slide Number Placeholder 3"/>
          <p:cNvSpPr>
            <a:spLocks noGrp="1"/>
          </p:cNvSpPr>
          <p:nvPr>
            <p:ph type="sldNum" sz="quarter" idx="10"/>
          </p:nvPr>
        </p:nvSpPr>
        <p:spPr/>
        <p:txBody>
          <a:bodyPr/>
          <a:lstStyle/>
          <a:p>
            <a:fld id="{74668BCF-21A2-461F-AAC6-16B7FF9C72B7}" type="slidenum">
              <a:rPr lang="en-US" smtClean="0"/>
              <a:t>11</a:t>
            </a:fld>
            <a:endParaRPr lang="en-US"/>
          </a:p>
        </p:txBody>
      </p:sp>
    </p:spTree>
    <p:extLst>
      <p:ext uri="{BB962C8B-B14F-4D97-AF65-F5344CB8AC3E}">
        <p14:creationId xmlns:p14="http://schemas.microsoft.com/office/powerpoint/2010/main" val="396469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https://d2l.ai/chapter_optimization/momentum.html</a:t>
            </a:r>
            <a:endParaRPr lang="en-US" dirty="0"/>
          </a:p>
        </p:txBody>
      </p:sp>
      <p:sp>
        <p:nvSpPr>
          <p:cNvPr id="4" name="Slide Number Placeholder 3"/>
          <p:cNvSpPr>
            <a:spLocks noGrp="1"/>
          </p:cNvSpPr>
          <p:nvPr>
            <p:ph type="sldNum" sz="quarter" idx="10"/>
          </p:nvPr>
        </p:nvSpPr>
        <p:spPr/>
        <p:txBody>
          <a:bodyPr/>
          <a:lstStyle/>
          <a:p>
            <a:fld id="{74668BCF-21A2-461F-AAC6-16B7FF9C72B7}" type="slidenum">
              <a:rPr lang="en-US" smtClean="0"/>
              <a:t>14</a:t>
            </a:fld>
            <a:endParaRPr lang="en-US"/>
          </a:p>
        </p:txBody>
      </p:sp>
    </p:spTree>
    <p:extLst>
      <p:ext uri="{BB962C8B-B14F-4D97-AF65-F5344CB8AC3E}">
        <p14:creationId xmlns:p14="http://schemas.microsoft.com/office/powerpoint/2010/main" val="73111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F9D8B-F268-4FDC-9177-FD3B20249225}"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12255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F9D8B-F268-4FDC-9177-FD3B20249225}"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309465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F9D8B-F268-4FDC-9177-FD3B20249225}"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4230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F9D8B-F268-4FDC-9177-FD3B20249225}"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283902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5F9D8B-F268-4FDC-9177-FD3B20249225}"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8474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F9D8B-F268-4FDC-9177-FD3B20249225}"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51338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F9D8B-F268-4FDC-9177-FD3B20249225}"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37814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F9D8B-F268-4FDC-9177-FD3B20249225}"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425603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F9D8B-F268-4FDC-9177-FD3B20249225}"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243766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5F9D8B-F268-4FDC-9177-FD3B20249225}"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80909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5F9D8B-F268-4FDC-9177-FD3B20249225}"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63867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F9D8B-F268-4FDC-9177-FD3B20249225}" type="datetimeFigureOut">
              <a:rPr lang="en-US" smtClean="0"/>
              <a:t>3/12/2022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E8BB3-5EBE-4E2C-838F-71C67BA38A13}" type="slidenum">
              <a:rPr lang="en-US" smtClean="0"/>
              <a:t>‹#›</a:t>
            </a:fld>
            <a:endParaRPr lang="en-US"/>
          </a:p>
        </p:txBody>
      </p:sp>
    </p:spTree>
    <p:extLst>
      <p:ext uri="{BB962C8B-B14F-4D97-AF65-F5344CB8AC3E}">
        <p14:creationId xmlns:p14="http://schemas.microsoft.com/office/powerpoint/2010/main" val="868114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Sequential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330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Saddle</a:t>
            </a:r>
            <a:r>
              <a:rPr lang="fr-FR" dirty="0" smtClean="0"/>
              <a:t> point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110037" y="2605881"/>
            <a:ext cx="3971925" cy="2790825"/>
          </a:xfrm>
          <a:prstGeom prst="rect">
            <a:avLst/>
          </a:prstGeom>
        </p:spPr>
      </p:pic>
    </p:spTree>
    <p:extLst>
      <p:ext uri="{BB962C8B-B14F-4D97-AF65-F5344CB8AC3E}">
        <p14:creationId xmlns:p14="http://schemas.microsoft.com/office/powerpoint/2010/main" val="11602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Convexity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898479" y="1690688"/>
            <a:ext cx="6395041" cy="1670347"/>
          </a:xfrm>
          <a:prstGeom prst="rect">
            <a:avLst/>
          </a:prstGeom>
        </p:spPr>
      </p:pic>
      <p:pic>
        <p:nvPicPr>
          <p:cNvPr id="5" name="Picture 4"/>
          <p:cNvPicPr>
            <a:picLocks noChangeAspect="1"/>
          </p:cNvPicPr>
          <p:nvPr/>
        </p:nvPicPr>
        <p:blipFill>
          <a:blip r:embed="rId4"/>
          <a:stretch>
            <a:fillRect/>
          </a:stretch>
        </p:blipFill>
        <p:spPr>
          <a:xfrm>
            <a:off x="2153313" y="3361035"/>
            <a:ext cx="7885371" cy="1717997"/>
          </a:xfrm>
          <a:prstGeom prst="rect">
            <a:avLst/>
          </a:prstGeom>
        </p:spPr>
      </p:pic>
      <p:pic>
        <p:nvPicPr>
          <p:cNvPr id="6" name="Picture 5"/>
          <p:cNvPicPr>
            <a:picLocks noChangeAspect="1"/>
          </p:cNvPicPr>
          <p:nvPr/>
        </p:nvPicPr>
        <p:blipFill>
          <a:blip r:embed="rId5"/>
          <a:stretch>
            <a:fillRect/>
          </a:stretch>
        </p:blipFill>
        <p:spPr>
          <a:xfrm>
            <a:off x="4224561" y="5162289"/>
            <a:ext cx="3951878" cy="1452153"/>
          </a:xfrm>
          <a:prstGeom prst="rect">
            <a:avLst/>
          </a:prstGeom>
        </p:spPr>
      </p:pic>
    </p:spTree>
    <p:extLst>
      <p:ext uri="{BB962C8B-B14F-4D97-AF65-F5344CB8AC3E}">
        <p14:creationId xmlns:p14="http://schemas.microsoft.com/office/powerpoint/2010/main" val="188816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fr-FR" dirty="0" err="1" smtClean="0"/>
              <a:t>Stochastic</a:t>
            </a:r>
            <a:r>
              <a:rPr lang="fr-FR" dirty="0" smtClean="0"/>
              <a:t> Gradient </a:t>
            </a:r>
            <a:r>
              <a:rPr lang="fr-FR" dirty="0" err="1" smtClean="0"/>
              <a:t>Descent</a:t>
            </a:r>
            <a:endParaRPr lang="en-US" dirty="0"/>
          </a:p>
        </p:txBody>
      </p:sp>
      <p:pic>
        <p:nvPicPr>
          <p:cNvPr id="6" name="Picture 5"/>
          <p:cNvPicPr>
            <a:picLocks noChangeAspect="1"/>
          </p:cNvPicPr>
          <p:nvPr/>
        </p:nvPicPr>
        <p:blipFill>
          <a:blip r:embed="rId2"/>
          <a:stretch>
            <a:fillRect/>
          </a:stretch>
        </p:blipFill>
        <p:spPr>
          <a:xfrm>
            <a:off x="7524750" y="1825625"/>
            <a:ext cx="3829050" cy="2790825"/>
          </a:xfrm>
          <a:prstGeom prst="rect">
            <a:avLst/>
          </a:prstGeom>
        </p:spPr>
      </p:pic>
      <p:pic>
        <p:nvPicPr>
          <p:cNvPr id="7" name="Picture 6"/>
          <p:cNvPicPr>
            <a:picLocks noChangeAspect="1"/>
          </p:cNvPicPr>
          <p:nvPr/>
        </p:nvPicPr>
        <p:blipFill>
          <a:blip r:embed="rId3"/>
          <a:stretch>
            <a:fillRect/>
          </a:stretch>
        </p:blipFill>
        <p:spPr>
          <a:xfrm>
            <a:off x="1406024" y="1962113"/>
            <a:ext cx="5550902" cy="4078361"/>
          </a:xfrm>
          <a:prstGeom prst="rect">
            <a:avLst/>
          </a:prstGeom>
        </p:spPr>
      </p:pic>
    </p:spTree>
    <p:extLst>
      <p:ext uri="{BB962C8B-B14F-4D97-AF65-F5344CB8AC3E}">
        <p14:creationId xmlns:p14="http://schemas.microsoft.com/office/powerpoint/2010/main" val="365086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Minibatch</a:t>
            </a:r>
            <a:r>
              <a:rPr lang="fr-FR" dirty="0" smtClean="0"/>
              <a:t> SGD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288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Momentum</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7571489" y="825131"/>
            <a:ext cx="3848100" cy="2762250"/>
          </a:xfrm>
          <a:prstGeom prst="rect">
            <a:avLst/>
          </a:prstGeom>
        </p:spPr>
      </p:pic>
      <p:pic>
        <p:nvPicPr>
          <p:cNvPr id="7" name="Picture 6"/>
          <p:cNvPicPr>
            <a:picLocks noChangeAspect="1"/>
          </p:cNvPicPr>
          <p:nvPr/>
        </p:nvPicPr>
        <p:blipFill>
          <a:blip r:embed="rId4"/>
          <a:stretch>
            <a:fillRect/>
          </a:stretch>
        </p:blipFill>
        <p:spPr>
          <a:xfrm>
            <a:off x="7256277" y="3820964"/>
            <a:ext cx="4229100" cy="2809875"/>
          </a:xfrm>
          <a:prstGeom prst="rect">
            <a:avLst/>
          </a:prstGeom>
        </p:spPr>
      </p:pic>
      <p:pic>
        <p:nvPicPr>
          <p:cNvPr id="8" name="Picture 7"/>
          <p:cNvPicPr>
            <a:picLocks noChangeAspect="1"/>
          </p:cNvPicPr>
          <p:nvPr/>
        </p:nvPicPr>
        <p:blipFill>
          <a:blip r:embed="rId5"/>
          <a:stretch>
            <a:fillRect/>
          </a:stretch>
        </p:blipFill>
        <p:spPr>
          <a:xfrm>
            <a:off x="1366394" y="2338055"/>
            <a:ext cx="1952625" cy="438150"/>
          </a:xfrm>
          <a:prstGeom prst="rect">
            <a:avLst/>
          </a:prstGeom>
        </p:spPr>
      </p:pic>
    </p:spTree>
    <p:extLst>
      <p:ext uri="{BB962C8B-B14F-4D97-AF65-F5344CB8AC3E}">
        <p14:creationId xmlns:p14="http://schemas.microsoft.com/office/powerpoint/2010/main" val="187081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Momentum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56081" y="2359764"/>
            <a:ext cx="2066925" cy="628650"/>
          </a:xfrm>
          <a:prstGeom prst="rect">
            <a:avLst/>
          </a:prstGeom>
        </p:spPr>
      </p:pic>
      <p:pic>
        <p:nvPicPr>
          <p:cNvPr id="5" name="Picture 4"/>
          <p:cNvPicPr>
            <a:picLocks noChangeAspect="1"/>
          </p:cNvPicPr>
          <p:nvPr/>
        </p:nvPicPr>
        <p:blipFill>
          <a:blip r:embed="rId3"/>
          <a:stretch>
            <a:fillRect/>
          </a:stretch>
        </p:blipFill>
        <p:spPr>
          <a:xfrm>
            <a:off x="7301576" y="1210469"/>
            <a:ext cx="3819525" cy="2790825"/>
          </a:xfrm>
          <a:prstGeom prst="rect">
            <a:avLst/>
          </a:prstGeom>
        </p:spPr>
      </p:pic>
      <p:pic>
        <p:nvPicPr>
          <p:cNvPr id="6" name="Picture 5"/>
          <p:cNvPicPr>
            <a:picLocks noChangeAspect="1"/>
          </p:cNvPicPr>
          <p:nvPr/>
        </p:nvPicPr>
        <p:blipFill>
          <a:blip r:embed="rId4"/>
          <a:stretch>
            <a:fillRect/>
          </a:stretch>
        </p:blipFill>
        <p:spPr>
          <a:xfrm>
            <a:off x="7301576" y="3751808"/>
            <a:ext cx="3790950" cy="2781300"/>
          </a:xfrm>
          <a:prstGeom prst="rect">
            <a:avLst/>
          </a:prstGeom>
        </p:spPr>
      </p:pic>
    </p:spTree>
    <p:extLst>
      <p:ext uri="{BB962C8B-B14F-4D97-AF65-F5344CB8AC3E}">
        <p14:creationId xmlns:p14="http://schemas.microsoft.com/office/powerpoint/2010/main" val="74858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61859" y="1158948"/>
            <a:ext cx="5580562" cy="5214383"/>
          </a:xfrm>
          <a:prstGeom prst="rect">
            <a:avLst/>
          </a:prstGeom>
        </p:spPr>
      </p:pic>
    </p:spTree>
    <p:extLst>
      <p:ext uri="{BB962C8B-B14F-4D97-AF65-F5344CB8AC3E}">
        <p14:creationId xmlns:p14="http://schemas.microsoft.com/office/powerpoint/2010/main" val="124660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rate scheduler</a:t>
            </a:r>
            <a:endParaRPr lang="en-US" dirty="0"/>
          </a:p>
        </p:txBody>
      </p:sp>
      <p:sp>
        <p:nvSpPr>
          <p:cNvPr id="3" name="Content Placeholder 2"/>
          <p:cNvSpPr>
            <a:spLocks noGrp="1"/>
          </p:cNvSpPr>
          <p:nvPr>
            <p:ph idx="1"/>
          </p:nvPr>
        </p:nvSpPr>
        <p:spPr/>
        <p:txBody>
          <a:bodyPr/>
          <a:lstStyle/>
          <a:p>
            <a:r>
              <a:rPr lang="en-US" dirty="0" smtClean="0"/>
              <a:t>Change </a:t>
            </a:r>
            <a:r>
              <a:rPr lang="en-US" dirty="0" err="1" smtClean="0"/>
              <a:t>lr</a:t>
            </a:r>
            <a:r>
              <a:rPr lang="en-US" dirty="0" smtClean="0"/>
              <a:t> using number of iteration</a:t>
            </a:r>
          </a:p>
          <a:p>
            <a:endParaRPr lang="en-US" dirty="0"/>
          </a:p>
          <a:p>
            <a:r>
              <a:rPr lang="en-US" dirty="0" smtClean="0"/>
              <a:t> (code)</a:t>
            </a:r>
            <a:endParaRPr lang="en-US" dirty="0"/>
          </a:p>
        </p:txBody>
      </p:sp>
      <p:pic>
        <p:nvPicPr>
          <p:cNvPr id="4" name="Picture 3"/>
          <p:cNvPicPr>
            <a:picLocks noChangeAspect="1"/>
          </p:cNvPicPr>
          <p:nvPr/>
        </p:nvPicPr>
        <p:blipFill>
          <a:blip r:embed="rId2"/>
          <a:stretch>
            <a:fillRect/>
          </a:stretch>
        </p:blipFill>
        <p:spPr>
          <a:xfrm>
            <a:off x="8710723" y="2006563"/>
            <a:ext cx="1447800" cy="314325"/>
          </a:xfrm>
          <a:prstGeom prst="rect">
            <a:avLst/>
          </a:prstGeom>
        </p:spPr>
      </p:pic>
    </p:spTree>
    <p:extLst>
      <p:ext uri="{BB962C8B-B14F-4D97-AF65-F5344CB8AC3E}">
        <p14:creationId xmlns:p14="http://schemas.microsoft.com/office/powerpoint/2010/main" val="155842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Warmup</a:t>
            </a:r>
            <a:endParaRPr lang="en-US" dirty="0"/>
          </a:p>
        </p:txBody>
      </p:sp>
      <p:sp>
        <p:nvSpPr>
          <p:cNvPr id="3" name="Content Placeholder 2"/>
          <p:cNvSpPr>
            <a:spLocks noGrp="1"/>
          </p:cNvSpPr>
          <p:nvPr>
            <p:ph idx="1"/>
          </p:nvPr>
        </p:nvSpPr>
        <p:spPr/>
        <p:txBody>
          <a:bodyPr/>
          <a:lstStyle/>
          <a:p>
            <a:r>
              <a:rPr lang="en-US" dirty="0"/>
              <a:t>use a warmup period during which the learning rate </a:t>
            </a:r>
            <a:r>
              <a:rPr lang="en-US" i="1" dirty="0"/>
              <a:t>increases</a:t>
            </a:r>
            <a:r>
              <a:rPr lang="en-US" dirty="0"/>
              <a:t> to its initial maximum and to cool down the rate until the end of the optimization process</a:t>
            </a:r>
            <a:endParaRPr lang="en-US" dirty="0"/>
          </a:p>
        </p:txBody>
      </p:sp>
      <p:pic>
        <p:nvPicPr>
          <p:cNvPr id="4" name="Picture 3"/>
          <p:cNvPicPr>
            <a:picLocks noChangeAspect="1"/>
          </p:cNvPicPr>
          <p:nvPr/>
        </p:nvPicPr>
        <p:blipFill>
          <a:blip r:embed="rId2"/>
          <a:stretch>
            <a:fillRect/>
          </a:stretch>
        </p:blipFill>
        <p:spPr>
          <a:xfrm>
            <a:off x="4262437" y="3277154"/>
            <a:ext cx="3667125" cy="2600325"/>
          </a:xfrm>
          <a:prstGeom prst="rect">
            <a:avLst/>
          </a:prstGeom>
        </p:spPr>
      </p:pic>
    </p:spTree>
    <p:extLst>
      <p:ext uri="{BB962C8B-B14F-4D97-AF65-F5344CB8AC3E}">
        <p14:creationId xmlns:p14="http://schemas.microsoft.com/office/powerpoint/2010/main" val="3804214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Decreasing the learning rate during training can lead to improved accuracy and (most perplexingly) reduced overfitting of the model.</a:t>
            </a:r>
          </a:p>
          <a:p>
            <a:r>
              <a:rPr lang="en-US" dirty="0"/>
              <a:t>A piecewise decrease of the learning rate whenever progress has plateaued is effective in practice. Essentially this ensures that we converge efficiently to a suitable solution and only then reduce the inherent variance of the parameters by reducing the learning rate.</a:t>
            </a:r>
          </a:p>
          <a:p>
            <a:r>
              <a:rPr lang="en-US" dirty="0" smtClean="0"/>
              <a:t>A </a:t>
            </a:r>
            <a:r>
              <a:rPr lang="en-US" dirty="0"/>
              <a:t>warmup period before optimization can prevent divergence.</a:t>
            </a:r>
          </a:p>
          <a:p>
            <a:r>
              <a:rPr lang="en-US" dirty="0"/>
              <a:t>Optimization serves multiple purposes in deep learning. Besides minimizing the training objective, different choices of optimization algorithms and learning rate scheduling can lead to rather different amounts of generalization and overfitting on the test set (for the same amount of training error).</a:t>
            </a:r>
          </a:p>
          <a:p>
            <a:endParaRPr lang="en-US" dirty="0"/>
          </a:p>
        </p:txBody>
      </p:sp>
    </p:spTree>
    <p:extLst>
      <p:ext uri="{BB962C8B-B14F-4D97-AF65-F5344CB8AC3E}">
        <p14:creationId xmlns:p14="http://schemas.microsoft.com/office/powerpoint/2010/main" val="25065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 in seq2seq</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6767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Practice</a:t>
            </a:r>
            <a:endParaRPr lang="en-US" dirty="0"/>
          </a:p>
        </p:txBody>
      </p:sp>
      <p:sp>
        <p:nvSpPr>
          <p:cNvPr id="5" name="Content Placeholder 4"/>
          <p:cNvSpPr>
            <a:spLocks noGrp="1"/>
          </p:cNvSpPr>
          <p:nvPr>
            <p:ph idx="1"/>
          </p:nvPr>
        </p:nvSpPr>
        <p:spPr/>
        <p:txBody>
          <a:bodyPr/>
          <a:lstStyle/>
          <a:p>
            <a:r>
              <a:rPr lang="fr-FR" dirty="0" smtClean="0"/>
              <a:t>Seq2seq </a:t>
            </a:r>
            <a:r>
              <a:rPr lang="fr-FR" dirty="0" err="1" smtClean="0"/>
              <a:t>with</a:t>
            </a:r>
            <a:r>
              <a:rPr lang="fr-FR" dirty="0" smtClean="0"/>
              <a:t> attention</a:t>
            </a:r>
          </a:p>
          <a:p>
            <a:r>
              <a:rPr lang="fr-FR" dirty="0" smtClean="0"/>
              <a:t>Bai </a:t>
            </a:r>
            <a:r>
              <a:rPr lang="fr-FR" dirty="0" err="1" smtClean="0"/>
              <a:t>tap</a:t>
            </a:r>
            <a:r>
              <a:rPr lang="fr-FR" dirty="0" smtClean="0"/>
              <a:t> </a:t>
            </a:r>
            <a:r>
              <a:rPr lang="fr-FR" dirty="0" err="1" smtClean="0"/>
              <a:t>giua</a:t>
            </a:r>
            <a:r>
              <a:rPr lang="fr-FR" dirty="0" smtClean="0"/>
              <a:t> </a:t>
            </a:r>
            <a:r>
              <a:rPr lang="fr-FR" dirty="0" err="1" smtClean="0"/>
              <a:t>ki</a:t>
            </a:r>
            <a:endParaRPr lang="en-US" dirty="0"/>
          </a:p>
        </p:txBody>
      </p:sp>
    </p:spTree>
    <p:extLst>
      <p:ext uri="{BB962C8B-B14F-4D97-AF65-F5344CB8AC3E}">
        <p14:creationId xmlns:p14="http://schemas.microsoft.com/office/powerpoint/2010/main" val="20560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with seq2seq</a:t>
            </a:r>
            <a:endParaRPr lang="en-US" dirty="0"/>
          </a:p>
        </p:txBody>
      </p:sp>
      <p:sp>
        <p:nvSpPr>
          <p:cNvPr id="5" name="Content Placeholder 4"/>
          <p:cNvSpPr>
            <a:spLocks noGrp="1"/>
          </p:cNvSpPr>
          <p:nvPr>
            <p:ph idx="1"/>
          </p:nvPr>
        </p:nvSpPr>
        <p:spPr/>
        <p:txBody>
          <a:bodyPr/>
          <a:lstStyle/>
          <a:p>
            <a:endParaRPr lang="en-US" dirty="0"/>
          </a:p>
        </p:txBody>
      </p:sp>
      <p:pic>
        <p:nvPicPr>
          <p:cNvPr id="1030" name="Picture 6" descr="https://lena-voita.github.io/resources/lectures/seq2seq/attention/bottleneck-m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2244372"/>
            <a:ext cx="7781925" cy="314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9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s://lena-voita.github.io/resources/lectures/seq2seq/attention/general_scheme-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16" y="1949329"/>
            <a:ext cx="5480419" cy="32214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ena-voita.github.io/resources/lectures/seq2seq/attention/computation_scheme-mi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986" y="1949329"/>
            <a:ext cx="5024356" cy="322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449"/>
            <a:ext cx="4647766" cy="468239"/>
          </a:xfrm>
        </p:spPr>
        <p:txBody>
          <a:bodyPr>
            <a:normAutofit fontScale="90000"/>
          </a:bodyPr>
          <a:lstStyle/>
          <a:p>
            <a:r>
              <a:rPr lang="en-US" dirty="0" smtClean="0"/>
              <a:t>Attention score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lena-voita.github.io/resources/lectures/seq2seq/attention/score_functions-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7344" y="3097021"/>
            <a:ext cx="8977312" cy="180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2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3483"/>
            <a:ext cx="3840127" cy="408129"/>
          </a:xfrm>
        </p:spPr>
        <p:txBody>
          <a:bodyPr>
            <a:normAutofit fontScale="90000"/>
          </a:bodyPr>
          <a:lstStyle/>
          <a:p>
            <a:r>
              <a:rPr lang="fr-FR" dirty="0" smtClean="0"/>
              <a:t>Luong model</a:t>
            </a:r>
            <a:endParaRPr lang="en-US" dirty="0"/>
          </a:p>
        </p:txBody>
      </p:sp>
      <p:sp>
        <p:nvSpPr>
          <p:cNvPr id="3" name="Content Placeholder 2"/>
          <p:cNvSpPr>
            <a:spLocks noGrp="1"/>
          </p:cNvSpPr>
          <p:nvPr>
            <p:ph idx="1"/>
          </p:nvPr>
        </p:nvSpPr>
        <p:spPr>
          <a:xfrm>
            <a:off x="338469" y="1921318"/>
            <a:ext cx="3903922" cy="4351338"/>
          </a:xfrm>
        </p:spPr>
        <p:txBody>
          <a:bodyPr>
            <a:normAutofit/>
          </a:bodyPr>
          <a:lstStyle/>
          <a:p>
            <a:r>
              <a:rPr lang="en-US" sz="1400" dirty="0"/>
              <a:t>encoder: </a:t>
            </a:r>
            <a:r>
              <a:rPr lang="en-US" sz="1400" dirty="0" err="1"/>
              <a:t>unirectional</a:t>
            </a:r>
            <a:r>
              <a:rPr lang="en-US" sz="1400" dirty="0"/>
              <a:t> (simple)</a:t>
            </a:r>
          </a:p>
          <a:p>
            <a:r>
              <a:rPr lang="en-US" sz="1400" dirty="0"/>
              <a:t>attention score: bilinear function</a:t>
            </a:r>
          </a:p>
          <a:p>
            <a:r>
              <a:rPr lang="en-US" sz="1400" dirty="0"/>
              <a:t>attention applied: between decoder RNN state t and prediction for this step</a:t>
            </a:r>
            <a:br>
              <a:rPr lang="en-US" sz="1400" dirty="0"/>
            </a:br>
            <a:r>
              <a:rPr lang="en-US" sz="1400" dirty="0"/>
              <a:t>Attention is used after RNN decoder step t before making a prediction. State </a:t>
            </a:r>
            <a:r>
              <a:rPr lang="en-US" sz="1400" dirty="0" err="1"/>
              <a:t>ht</a:t>
            </a:r>
            <a:r>
              <a:rPr lang="en-US" sz="1400" dirty="0"/>
              <a:t> used to compute attention and its output c(t). Then </a:t>
            </a:r>
            <a:r>
              <a:rPr lang="en-US" sz="1400" dirty="0" err="1"/>
              <a:t>ht</a:t>
            </a:r>
            <a:r>
              <a:rPr lang="en-US" sz="1400" dirty="0"/>
              <a:t> is combined with c(t) to get an updated representation </a:t>
            </a:r>
            <a:r>
              <a:rPr lang="en-US" sz="1400" dirty="0" err="1"/>
              <a:t>h~t</a:t>
            </a:r>
            <a:r>
              <a:rPr lang="en-US" sz="1400" dirty="0"/>
              <a:t>, which is used to get a prediction.</a:t>
            </a:r>
          </a:p>
          <a:p>
            <a:endParaRPr lang="en-US" sz="1400" dirty="0"/>
          </a:p>
        </p:txBody>
      </p:sp>
      <p:pic>
        <p:nvPicPr>
          <p:cNvPr id="1026" name="Picture 2" descr="https://lena-voita.github.io/resources/lectures/seq2seq/attention/luong_model-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0775" y="1193652"/>
            <a:ext cx="7394649" cy="369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90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4088"/>
            <a:ext cx="5330061" cy="367295"/>
          </a:xfrm>
        </p:spPr>
        <p:txBody>
          <a:bodyPr>
            <a:normAutofit fontScale="90000"/>
          </a:bodyPr>
          <a:lstStyle/>
          <a:p>
            <a:r>
              <a:rPr lang="fr-FR" dirty="0" smtClean="0"/>
              <a:t>Attention </a:t>
            </a:r>
            <a:r>
              <a:rPr lang="fr-FR" dirty="0" err="1" smtClean="0"/>
              <a:t>weights</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ttps://lena-voita.github.io/resources/lectures/seq2seq/attention/bahdanau_examples-m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7" y="2062870"/>
            <a:ext cx="7845425" cy="387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28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Optimization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496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7" name="Title 6"/>
          <p:cNvSpPr>
            <a:spLocks noGrp="1"/>
          </p:cNvSpPr>
          <p:nvPr>
            <p:ph type="title"/>
          </p:nvPr>
        </p:nvSpPr>
        <p:spPr/>
        <p:txBody>
          <a:bodyPr/>
          <a:lstStyle/>
          <a:p>
            <a:r>
              <a:rPr lang="fr-FR" dirty="0" smtClean="0"/>
              <a:t>Local minima</a:t>
            </a:r>
            <a:endParaRPr lang="en-US" dirty="0"/>
          </a:p>
        </p:txBody>
      </p:sp>
      <p:pic>
        <p:nvPicPr>
          <p:cNvPr id="8" name="Picture 7"/>
          <p:cNvPicPr>
            <a:picLocks noChangeAspect="1"/>
          </p:cNvPicPr>
          <p:nvPr/>
        </p:nvPicPr>
        <p:blipFill>
          <a:blip r:embed="rId2"/>
          <a:stretch>
            <a:fillRect/>
          </a:stretch>
        </p:blipFill>
        <p:spPr>
          <a:xfrm>
            <a:off x="3532896" y="2425884"/>
            <a:ext cx="4477629" cy="3241269"/>
          </a:xfrm>
          <a:prstGeom prst="rect">
            <a:avLst/>
          </a:prstGeom>
        </p:spPr>
      </p:pic>
    </p:spTree>
    <p:extLst>
      <p:ext uri="{BB962C8B-B14F-4D97-AF65-F5344CB8AC3E}">
        <p14:creationId xmlns:p14="http://schemas.microsoft.com/office/powerpoint/2010/main" val="2700387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4143</TotalTime>
  <Words>313</Words>
  <Application>Microsoft Office PowerPoint</Application>
  <PresentationFormat>Widescreen</PresentationFormat>
  <Paragraphs>42</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Sequential model</vt:lpstr>
      <vt:lpstr>Attention in seq2seq</vt:lpstr>
      <vt:lpstr>Problem with seq2seq</vt:lpstr>
      <vt:lpstr>Attention</vt:lpstr>
      <vt:lpstr>Attention score</vt:lpstr>
      <vt:lpstr>Luong model</vt:lpstr>
      <vt:lpstr>Attention weights</vt:lpstr>
      <vt:lpstr>Optimization</vt:lpstr>
      <vt:lpstr>Local minima</vt:lpstr>
      <vt:lpstr>Saddle point</vt:lpstr>
      <vt:lpstr>Convexity</vt:lpstr>
      <vt:lpstr>Stochastic Gradient Descent</vt:lpstr>
      <vt:lpstr>Minibatch SGD</vt:lpstr>
      <vt:lpstr>Momentum</vt:lpstr>
      <vt:lpstr>Momentum</vt:lpstr>
      <vt:lpstr>Adam</vt:lpstr>
      <vt:lpstr>Learning rate scheduler</vt:lpstr>
      <vt:lpstr>Warmup</vt:lpstr>
      <vt:lpstr>Summary</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Sequential model</dc:title>
  <dc:creator>Lê Khoa</dc:creator>
  <cp:lastModifiedBy>Lê Khoa</cp:lastModifiedBy>
  <cp:revision>49</cp:revision>
  <dcterms:created xsi:type="dcterms:W3CDTF">2022-02-20T08:24:43Z</dcterms:created>
  <dcterms:modified xsi:type="dcterms:W3CDTF">2022-03-13T21:03:03Z</dcterms:modified>
</cp:coreProperties>
</file>