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4" r:id="rId3"/>
    <p:sldId id="262" r:id="rId4"/>
    <p:sldId id="285" r:id="rId5"/>
    <p:sldId id="286" r:id="rId6"/>
    <p:sldId id="264" r:id="rId7"/>
    <p:sldId id="287" r:id="rId8"/>
    <p:sldId id="288" r:id="rId9"/>
    <p:sldId id="263" r:id="rId10"/>
    <p:sldId id="265" r:id="rId11"/>
    <p:sldId id="273" r:id="rId12"/>
    <p:sldId id="282" r:id="rId13"/>
    <p:sldId id="291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29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721" autoAdjust="0"/>
  </p:normalViewPr>
  <p:slideViewPr>
    <p:cSldViewPr snapToGrid="0">
      <p:cViewPr varScale="1">
        <p:scale>
          <a:sx n="50" d="100"/>
          <a:sy n="50" d="100"/>
        </p:scale>
        <p:origin x="12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A9FB8-3050-46C5-BCC2-01B763353D55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68BCF-21A2-461F-AAC6-16B7FF9C7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2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https://d2l.ai/chapter_recurrent-modern/gru.html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68BCF-21A2-461F-AAC6-16B7FF9C72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86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https://d2l.ai/chapter_recurrent-modern/gru.html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68BCF-21A2-461F-AAC6-16B7FF9C72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22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https://d2l.ai/chapter_recurrent-modern/gru.html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68BCF-21A2-461F-AAC6-16B7FF9C72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93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https://d2l.ai/chapter_recurrent-modern/bi-rnn.html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68BCF-21A2-461F-AAC6-16B7FF9C72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2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Tung </a:t>
            </a:r>
            <a:r>
              <a:rPr lang="en-US" dirty="0" err="1"/>
              <a:t>buoc</a:t>
            </a:r>
            <a:r>
              <a:rPr lang="en-US" dirty="0"/>
              <a:t> inference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68BCF-21A2-461F-AAC6-16B7FF9C72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49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https://www.kaggle.com/code/taronzakaryan/predicting-stock-price-using-lstm-model-pytorch/notebook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https://jovian.ai/nagendhiran-r/predicting-stock-price-using-pytorch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68BCF-21A2-461F-AAC6-16B7FF9C72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95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5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5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2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8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9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3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6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9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7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F9D8B-F268-4FDC-9177-FD3B20249225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1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5.png"/><Relationship Id="rId4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RNN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đại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02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RNN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20070" cy="435133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Input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2 </a:t>
            </a:r>
            <a:r>
              <a:rPr lang="en-US" sz="2000" dirty="0" err="1"/>
              <a:t>chiều</a:t>
            </a:r>
            <a:r>
              <a:rPr lang="en-US" sz="2000" dirty="0"/>
              <a:t>, </a:t>
            </a:r>
            <a:r>
              <a:rPr lang="en-US" sz="2000" dirty="0" err="1"/>
              <a:t>suy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hidden state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chiều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Hidden state </a:t>
            </a:r>
            <a:r>
              <a:rPr lang="en-US" sz="2000" dirty="0" err="1"/>
              <a:t>của</a:t>
            </a:r>
            <a:r>
              <a:rPr lang="en-US" sz="2000" dirty="0"/>
              <a:t> 2 </a:t>
            </a:r>
            <a:r>
              <a:rPr lang="en-US" sz="2000" dirty="0" err="1"/>
              <a:t>chiều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gộp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output</a:t>
            </a:r>
          </a:p>
          <a:p>
            <a:endParaRPr lang="en-US" sz="2000" dirty="0"/>
          </a:p>
          <a:p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:</a:t>
            </a:r>
          </a:p>
          <a:p>
            <a:pPr lvl="1"/>
            <a:r>
              <a:rPr lang="en-US" sz="1600" dirty="0" err="1"/>
              <a:t>Không</a:t>
            </a:r>
            <a:r>
              <a:rPr lang="en-US" sz="1600" dirty="0"/>
              <a:t> dung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những</a:t>
            </a:r>
            <a:r>
              <a:rPr lang="en-US" sz="1600" dirty="0"/>
              <a:t> </a:t>
            </a:r>
            <a:r>
              <a:rPr lang="en-US" sz="1600" dirty="0" err="1"/>
              <a:t>ứng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</a:t>
            </a:r>
            <a:r>
              <a:rPr lang="en-US" sz="1600" dirty="0" err="1"/>
              <a:t>dự</a:t>
            </a:r>
            <a:r>
              <a:rPr lang="en-US" sz="1600" dirty="0"/>
              <a:t> </a:t>
            </a:r>
            <a:r>
              <a:rPr lang="en-US" sz="1600" dirty="0" err="1"/>
              <a:t>đoán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bước</a:t>
            </a:r>
            <a:r>
              <a:rPr lang="en-US" sz="1600" dirty="0"/>
              <a:t> </a:t>
            </a:r>
            <a:r>
              <a:rPr lang="en-US" sz="1600" dirty="0" err="1"/>
              <a:t>tiếp</a:t>
            </a:r>
            <a:r>
              <a:rPr lang="en-US" sz="1600" dirty="0"/>
              <a:t> </a:t>
            </a:r>
            <a:r>
              <a:rPr lang="en-US" sz="1600" dirty="0" err="1"/>
              <a:t>theo</a:t>
            </a:r>
            <a:endParaRPr lang="en-US" sz="1600" dirty="0"/>
          </a:p>
          <a:p>
            <a:pPr lvl="1"/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gian</a:t>
            </a:r>
            <a:r>
              <a:rPr lang="en-US" sz="1600" dirty="0"/>
              <a:t> train </a:t>
            </a:r>
            <a:r>
              <a:rPr lang="en-US" sz="1600" dirty="0" err="1"/>
              <a:t>lâu</a:t>
            </a:r>
            <a:endParaRPr lang="en-US" sz="1600" dirty="0"/>
          </a:p>
          <a:p>
            <a:pPr lvl="1"/>
            <a:r>
              <a:rPr lang="en-US" sz="1600" dirty="0" err="1"/>
              <a:t>Ứng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</a:t>
            </a:r>
            <a:r>
              <a:rPr lang="en-US" sz="1600" dirty="0" err="1"/>
              <a:t>tiêu</a:t>
            </a:r>
            <a:r>
              <a:rPr lang="en-US" sz="1600" dirty="0"/>
              <a:t> </a:t>
            </a:r>
            <a:r>
              <a:rPr lang="en-US" sz="1600" dirty="0" err="1"/>
              <a:t>biểu</a:t>
            </a:r>
            <a:r>
              <a:rPr lang="en-US" sz="1600" dirty="0"/>
              <a:t>: </a:t>
            </a:r>
            <a:r>
              <a:rPr lang="en-US" sz="1600" dirty="0" err="1"/>
              <a:t>điền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chỗ</a:t>
            </a:r>
            <a:r>
              <a:rPr lang="en-US" sz="1600" dirty="0"/>
              <a:t> </a:t>
            </a:r>
            <a:r>
              <a:rPr lang="en-US" sz="1600" dirty="0" err="1"/>
              <a:t>trống</a:t>
            </a:r>
            <a:r>
              <a:rPr lang="en-US" sz="1600" dirty="0"/>
              <a:t>, encode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chuỗi</a:t>
            </a:r>
            <a:r>
              <a:rPr lang="en-US" sz="1600" dirty="0"/>
              <a:t>, </a:t>
            </a:r>
            <a:r>
              <a:rPr lang="en-US" sz="1600" dirty="0" err="1"/>
              <a:t>etc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830" y="1962516"/>
            <a:ext cx="3743325" cy="2352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588" y="2599739"/>
            <a:ext cx="3228975" cy="828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9588" y="4383588"/>
            <a:ext cx="17716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30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encoder-decoder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354" y="3367346"/>
            <a:ext cx="5800725" cy="170497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4063409" cy="4351338"/>
          </a:xfrm>
        </p:spPr>
        <p:txBody>
          <a:bodyPr>
            <a:normAutofit/>
          </a:bodyPr>
          <a:lstStyle/>
          <a:p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áp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chiều</a:t>
            </a:r>
            <a:r>
              <a:rPr lang="en-US" sz="2000" dirty="0"/>
              <a:t> </a:t>
            </a:r>
            <a:r>
              <a:rPr lang="en-US" sz="2000" dirty="0" err="1"/>
              <a:t>dài</a:t>
            </a:r>
            <a:r>
              <a:rPr lang="en-US" sz="2000" dirty="0"/>
              <a:t> input </a:t>
            </a:r>
            <a:r>
              <a:rPr lang="en-US" sz="2000" dirty="0" err="1"/>
              <a:t>và</a:t>
            </a:r>
            <a:r>
              <a:rPr lang="en-US" sz="2000" dirty="0"/>
              <a:t> output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endParaRPr lang="en-US" sz="2000" dirty="0"/>
          </a:p>
          <a:p>
            <a:r>
              <a:rPr lang="en-US" sz="2000" dirty="0"/>
              <a:t>Encoder </a:t>
            </a:r>
            <a:r>
              <a:rPr lang="en-US" sz="2000" dirty="0" err="1"/>
              <a:t>chuyển</a:t>
            </a:r>
            <a:r>
              <a:rPr lang="en-US" sz="2000" dirty="0"/>
              <a:t> </a:t>
            </a:r>
            <a:r>
              <a:rPr lang="en-US" sz="2000" dirty="0" err="1"/>
              <a:t>chuỗi</a:t>
            </a:r>
            <a:r>
              <a:rPr lang="en-US" sz="2000" dirty="0"/>
              <a:t> input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dạng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nén</a:t>
            </a:r>
            <a:r>
              <a:rPr lang="en-US" sz="2000" dirty="0"/>
              <a:t> (state)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kích</a:t>
            </a:r>
            <a:r>
              <a:rPr lang="en-US" sz="2000" dirty="0"/>
              <a:t> </a:t>
            </a:r>
            <a:r>
              <a:rPr lang="en-US" sz="2000" dirty="0" err="1"/>
              <a:t>thước</a:t>
            </a:r>
            <a:r>
              <a:rPr lang="en-US" sz="2000" dirty="0"/>
              <a:t> </a:t>
            </a:r>
            <a:r>
              <a:rPr lang="en-US" sz="2000" dirty="0" err="1"/>
              <a:t>cố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endParaRPr lang="en-US" sz="2000" dirty="0"/>
          </a:p>
          <a:p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phổ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dịch</a:t>
            </a:r>
            <a:r>
              <a:rPr lang="en-US" sz="2000" dirty="0"/>
              <a:t> </a:t>
            </a:r>
            <a:r>
              <a:rPr lang="en-US" sz="2000" dirty="0" err="1"/>
              <a:t>ngôn</a:t>
            </a:r>
            <a:r>
              <a:rPr lang="en-US" sz="2000" dirty="0"/>
              <a:t> </a:t>
            </a:r>
            <a:r>
              <a:rPr lang="en-US" sz="2000" dirty="0" err="1"/>
              <a:t>ngữ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366" y="1976567"/>
            <a:ext cx="4838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43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3256" y="1901071"/>
            <a:ext cx="91868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tuỳ</a:t>
            </a:r>
            <a:r>
              <a:rPr lang="en-US" dirty="0"/>
              <a:t> ý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vector context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Với</a:t>
            </a:r>
            <a:r>
              <a:rPr lang="en-US" dirty="0"/>
              <a:t> f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RNN, LSTM</a:t>
            </a:r>
          </a:p>
          <a:p>
            <a:endParaRPr lang="en-US" dirty="0"/>
          </a:p>
          <a:p>
            <a:r>
              <a:rPr lang="en-US" dirty="0"/>
              <a:t>Vector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ẩn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744" y="2825234"/>
            <a:ext cx="1476375" cy="41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999" y="4349025"/>
            <a:ext cx="15716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04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Decoder </a:t>
            </a:r>
            <a:r>
              <a:rPr lang="en-US" sz="1800" dirty="0" err="1"/>
              <a:t>chuyển</a:t>
            </a:r>
            <a:r>
              <a:rPr lang="en-US" sz="1800" dirty="0"/>
              <a:t> vector context </a:t>
            </a:r>
            <a:r>
              <a:rPr lang="en-US" sz="1800" dirty="0" err="1"/>
              <a:t>thành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chuỗi</a:t>
            </a:r>
            <a:endParaRPr lang="en-US" sz="1800" dirty="0"/>
          </a:p>
          <a:p>
            <a:r>
              <a:rPr lang="en-US" sz="1800" dirty="0" err="1"/>
              <a:t>Mô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decoder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RNN, LSTM </a:t>
            </a:r>
          </a:p>
          <a:p>
            <a:r>
              <a:rPr lang="en-US" sz="1800" dirty="0" err="1"/>
              <a:t>Tại</a:t>
            </a:r>
            <a:r>
              <a:rPr lang="en-US" sz="1800" dirty="0"/>
              <a:t> </a:t>
            </a:r>
            <a:r>
              <a:rPr lang="en-US" sz="1800" dirty="0" err="1"/>
              <a:t>mỗi</a:t>
            </a:r>
            <a:r>
              <a:rPr lang="en-US" sz="1800" dirty="0"/>
              <a:t> </a:t>
            </a: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điểm</a:t>
            </a:r>
            <a:r>
              <a:rPr lang="en-US" sz="1800" dirty="0"/>
              <a:t>, </a:t>
            </a:r>
            <a:r>
              <a:rPr lang="en-US" sz="1800" dirty="0" err="1"/>
              <a:t>trạng</a:t>
            </a:r>
            <a:r>
              <a:rPr lang="en-US" sz="1800" dirty="0"/>
              <a:t> </a:t>
            </a:r>
            <a:r>
              <a:rPr lang="en-US" sz="1800" dirty="0" err="1"/>
              <a:t>thái</a:t>
            </a:r>
            <a:r>
              <a:rPr lang="en-US" sz="1800" dirty="0"/>
              <a:t> </a:t>
            </a:r>
            <a:r>
              <a:rPr lang="en-US" sz="1800" dirty="0" err="1"/>
              <a:t>ẩn</a:t>
            </a:r>
            <a:r>
              <a:rPr lang="en-US" sz="1800" dirty="0"/>
              <a:t> s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tính</a:t>
            </a:r>
            <a:r>
              <a:rPr lang="en-US" sz="1800" dirty="0"/>
              <a:t> </a:t>
            </a:r>
            <a:r>
              <a:rPr lang="en-US" sz="1800" dirty="0" err="1"/>
              <a:t>dựa</a:t>
            </a:r>
            <a:r>
              <a:rPr lang="en-US" sz="1800" dirty="0"/>
              <a:t>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đầu</a:t>
            </a:r>
            <a:r>
              <a:rPr lang="en-US" sz="1800" dirty="0"/>
              <a:t> </a:t>
            </a:r>
            <a:r>
              <a:rPr lang="en-US" sz="1800" dirty="0" err="1"/>
              <a:t>ra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trạng</a:t>
            </a:r>
            <a:r>
              <a:rPr lang="en-US" sz="1800" dirty="0"/>
              <a:t> </a:t>
            </a:r>
            <a:r>
              <a:rPr lang="en-US" sz="1800" dirty="0" err="1"/>
              <a:t>thái</a:t>
            </a:r>
            <a:r>
              <a:rPr lang="en-US" sz="1800" dirty="0"/>
              <a:t> </a:t>
            </a:r>
            <a:r>
              <a:rPr lang="en-US" sz="1800" dirty="0" err="1"/>
              <a:t>ẩn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điểm</a:t>
            </a:r>
            <a:r>
              <a:rPr lang="en-US" sz="1800" dirty="0"/>
              <a:t> </a:t>
            </a:r>
            <a:r>
              <a:rPr lang="en-US" sz="1800" dirty="0" err="1"/>
              <a:t>trước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vector </a:t>
            </a:r>
            <a:r>
              <a:rPr lang="en-US" sz="1800" dirty="0" err="1"/>
              <a:t>contex</a:t>
            </a:r>
            <a:r>
              <a:rPr lang="en-US" sz="1800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435" y="3825081"/>
            <a:ext cx="2431531" cy="4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9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 </a:t>
            </a:r>
            <a:r>
              <a:rPr lang="en-US" dirty="0" err="1"/>
              <a:t>cho</a:t>
            </a:r>
            <a:r>
              <a:rPr lang="en-US" dirty="0"/>
              <a:t> NLP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02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seq2seq</a:t>
            </a:r>
          </a:p>
        </p:txBody>
      </p:sp>
      <p:pic>
        <p:nvPicPr>
          <p:cNvPr id="3" name="seq2seq_training_with_targe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577509" y="1861603"/>
            <a:ext cx="7036981" cy="39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7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, decoder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ra.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dung </a:t>
            </a:r>
            <a:r>
              <a:rPr lang="en-US" dirty="0" err="1"/>
              <a:t>softmax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dung cross entropy loss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r>
              <a:rPr lang="en-US" dirty="0"/>
              <a:t>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(mask)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loss</a:t>
            </a:r>
          </a:p>
        </p:txBody>
      </p:sp>
    </p:spTree>
    <p:extLst>
      <p:ext uri="{BB962C8B-B14F-4D97-AF65-F5344CB8AC3E}">
        <p14:creationId xmlns:p14="http://schemas.microsoft.com/office/powerpoint/2010/main" val="2324716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loss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pic>
        <p:nvPicPr>
          <p:cNvPr id="3074" name="Picture 2" descr="https://lena-voita.github.io/resources/lectures/seq2seq/general/one_step_loss_intuition-m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133" y="1481181"/>
            <a:ext cx="7654925" cy="308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419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loss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144" y="2155797"/>
            <a:ext cx="7155712" cy="342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02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seq2seq</a:t>
            </a:r>
          </a:p>
        </p:txBody>
      </p:sp>
      <p:pic>
        <p:nvPicPr>
          <p:cNvPr id="3074" name="Picture 2" descr="https://lena-voita.github.io/resources/lectures/seq2seq/general/one_step_loss_intuition-mi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133" y="1481181"/>
            <a:ext cx="7654925" cy="308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seq2seq_training_with_targe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16819" y="2148682"/>
            <a:ext cx="7036981" cy="39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1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RNN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,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memory cell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.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qua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bò</a:t>
            </a:r>
            <a:r>
              <a:rPr lang="en-US" dirty="0"/>
              <a:t> </a:t>
            </a:r>
            <a:r>
              <a:rPr lang="en-US" dirty="0" err="1"/>
              <a:t>tót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sang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gấu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reset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36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seq2seq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Mô </a:t>
                </a:r>
                <a:r>
                  <a:rPr lang="en-US" dirty="0" err="1"/>
                  <a:t>hình</a:t>
                </a:r>
                <a:r>
                  <a:rPr lang="en-US" dirty="0"/>
                  <a:t> </a:t>
                </a:r>
                <a:r>
                  <a:rPr lang="en-US" dirty="0" err="1"/>
                  <a:t>toán</a:t>
                </a:r>
                <a:r>
                  <a:rPr lang="en-US" dirty="0"/>
                  <a:t>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thực</a:t>
                </a:r>
                <a:r>
                  <a:rPr lang="en-US" dirty="0"/>
                  <a:t> </a:t>
                </a:r>
                <a:r>
                  <a:rPr lang="en-US" dirty="0" err="1"/>
                  <a:t>hiện</a:t>
                </a:r>
                <a:r>
                  <a:rPr lang="en-US" dirty="0"/>
                  <a:t> </a:t>
                </a:r>
                <a:r>
                  <a:rPr lang="en-US" dirty="0" err="1"/>
                  <a:t>dự</a:t>
                </a:r>
                <a:r>
                  <a:rPr lang="en-US" dirty="0"/>
                  <a:t> </a:t>
                </a:r>
                <a:r>
                  <a:rPr lang="en-US" dirty="0" err="1"/>
                  <a:t>đoán</a:t>
                </a:r>
                <a:r>
                  <a:rPr lang="en-US" dirty="0"/>
                  <a:t> (inference):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Đáp</a:t>
                </a:r>
                <a:r>
                  <a:rPr lang="en-US" dirty="0"/>
                  <a:t> </a:t>
                </a:r>
                <a:r>
                  <a:rPr lang="en-US" dirty="0" err="1"/>
                  <a:t>án</a:t>
                </a:r>
                <a:r>
                  <a:rPr lang="en-US" dirty="0"/>
                  <a:t> </a:t>
                </a:r>
                <a:r>
                  <a:rPr lang="en-US" dirty="0" err="1"/>
                  <a:t>cuối</a:t>
                </a:r>
                <a:r>
                  <a:rPr lang="en-US" dirty="0"/>
                  <a:t> </a:t>
                </a:r>
                <a:r>
                  <a:rPr lang="en-US" dirty="0" err="1"/>
                  <a:t>cùng</a:t>
                </a:r>
                <a:r>
                  <a:rPr lang="en-US" dirty="0"/>
                  <a:t> </a:t>
                </a:r>
                <a:r>
                  <a:rPr lang="en-US" dirty="0" err="1"/>
                  <a:t>chỉ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1 </a:t>
                </a:r>
                <a:r>
                  <a:rPr lang="en-US" dirty="0" err="1"/>
                  <a:t>chuỗi</a:t>
                </a:r>
                <a:r>
                  <a:rPr lang="en-US" dirty="0"/>
                  <a:t>, </a:t>
                </a:r>
                <a:r>
                  <a:rPr lang="en-US" dirty="0" err="1"/>
                  <a:t>nhưng</a:t>
                </a:r>
                <a:r>
                  <a:rPr lang="en-US" dirty="0"/>
                  <a:t> ta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chuỗi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đề</a:t>
                </a:r>
                <a:r>
                  <a:rPr lang="en-US" dirty="0"/>
                  <a:t> </a:t>
                </a:r>
                <a:r>
                  <a:rPr lang="en-US" dirty="0" err="1"/>
                  <a:t>nghị</a:t>
                </a:r>
                <a:endParaRPr lang="en-US" dirty="0"/>
              </a:p>
              <a:p>
                <a:r>
                  <a:rPr lang="en-US" dirty="0" err="1"/>
                  <a:t>Những</a:t>
                </a:r>
                <a:r>
                  <a:rPr lang="en-US" dirty="0"/>
                  <a:t> </a:t>
                </a:r>
                <a:r>
                  <a:rPr lang="en-US" dirty="0" err="1"/>
                  <a:t>thuật</a:t>
                </a:r>
                <a:r>
                  <a:rPr lang="en-US" dirty="0"/>
                  <a:t> </a:t>
                </a:r>
                <a:r>
                  <a:rPr lang="en-US" dirty="0" err="1"/>
                  <a:t>toán</a:t>
                </a:r>
                <a:r>
                  <a:rPr lang="en-US" dirty="0"/>
                  <a:t> </a:t>
                </a:r>
                <a:r>
                  <a:rPr lang="en-US" dirty="0" err="1"/>
                  <a:t>thường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sử</a:t>
                </a:r>
                <a:r>
                  <a:rPr lang="en-US" dirty="0"/>
                  <a:t> </a:t>
                </a:r>
                <a:r>
                  <a:rPr lang="en-US" dirty="0" err="1"/>
                  <a:t>dụng</a:t>
                </a:r>
                <a:r>
                  <a:rPr lang="en-US" dirty="0"/>
                  <a:t>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chọn</a:t>
                </a:r>
                <a:r>
                  <a:rPr lang="en-US" dirty="0"/>
                  <a:t> </a:t>
                </a:r>
                <a:r>
                  <a:rPr lang="en-US" dirty="0" err="1"/>
                  <a:t>ra</a:t>
                </a:r>
                <a:r>
                  <a:rPr lang="en-US" dirty="0"/>
                  <a:t> </a:t>
                </a:r>
                <a:r>
                  <a:rPr lang="en-US" dirty="0" err="1"/>
                  <a:t>chuỗi</a:t>
                </a:r>
                <a:r>
                  <a:rPr lang="en-US" dirty="0"/>
                  <a:t> </a:t>
                </a:r>
                <a:r>
                  <a:rPr lang="en-US" dirty="0" err="1"/>
                  <a:t>dự</a:t>
                </a:r>
                <a:r>
                  <a:rPr lang="en-US" dirty="0"/>
                  <a:t> </a:t>
                </a:r>
                <a:r>
                  <a:rPr lang="en-US" dirty="0" err="1"/>
                  <a:t>đoán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Greedy search</a:t>
                </a:r>
              </a:p>
              <a:p>
                <a:pPr lvl="1"/>
                <a:r>
                  <a:rPr lang="en-US" dirty="0"/>
                  <a:t>Beam search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lena-voita.github.io/resources/lectures/seq2seq/general/inference_formula-min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16"/>
          <a:stretch/>
        </p:blipFill>
        <p:spPr bwMode="auto">
          <a:xfrm>
            <a:off x="3961456" y="2275441"/>
            <a:ext cx="4269088" cy="71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078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ở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50" y="2947973"/>
            <a:ext cx="24003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83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9863"/>
          </a:xfrm>
        </p:spPr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N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endParaRPr lang="en-US" dirty="0"/>
          </a:p>
        </p:txBody>
      </p:sp>
      <p:pic>
        <p:nvPicPr>
          <p:cNvPr id="5" name="beam_search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70520" y="2580425"/>
            <a:ext cx="8032424" cy="366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7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Xây</a:t>
            </a:r>
            <a:r>
              <a:rPr lang="fr-FR" dirty="0"/>
              <a:t> </a:t>
            </a:r>
            <a:r>
              <a:rPr lang="fr-FR" dirty="0" err="1"/>
              <a:t>dựng</a:t>
            </a:r>
            <a:r>
              <a:rPr lang="fr-FR" dirty="0"/>
              <a:t> </a:t>
            </a:r>
            <a:r>
              <a:rPr lang="fr-FR" dirty="0" err="1"/>
              <a:t>mô</a:t>
            </a:r>
            <a:r>
              <a:rPr lang="fr-FR" dirty="0"/>
              <a:t> </a:t>
            </a:r>
            <a:r>
              <a:rPr lang="fr-FR" dirty="0" err="1"/>
              <a:t>hình</a:t>
            </a:r>
            <a:r>
              <a:rPr lang="fr-FR" dirty="0"/>
              <a:t> Seq2seq </a:t>
            </a:r>
            <a:r>
              <a:rPr lang="fr-FR" dirty="0" err="1"/>
              <a:t>cho</a:t>
            </a:r>
            <a:r>
              <a:rPr lang="fr-FR" dirty="0"/>
              <a:t> machine translation, </a:t>
            </a:r>
            <a:r>
              <a:rPr lang="fr-FR" dirty="0" err="1"/>
              <a:t>có</a:t>
            </a:r>
            <a:r>
              <a:rPr lang="fr-FR" dirty="0"/>
              <a:t> </a:t>
            </a:r>
            <a:r>
              <a:rPr lang="fr-FR" dirty="0" err="1"/>
              <a:t>và</a:t>
            </a:r>
            <a:r>
              <a:rPr lang="fr-FR" dirty="0"/>
              <a:t> </a:t>
            </a:r>
            <a:r>
              <a:rPr lang="fr-FR" dirty="0" err="1"/>
              <a:t>không</a:t>
            </a:r>
            <a:r>
              <a:rPr lang="fr-FR" dirty="0"/>
              <a:t> </a:t>
            </a:r>
            <a:r>
              <a:rPr lang="fr-FR" dirty="0" err="1"/>
              <a:t>có</a:t>
            </a:r>
            <a:r>
              <a:rPr lang="fr-FR" dirty="0"/>
              <a:t> attention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3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 Hidden State (GRU)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81375" y="2938340"/>
            <a:ext cx="3152775" cy="666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161" y="2036763"/>
            <a:ext cx="4153030" cy="28305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91654" y="1933575"/>
            <a:ext cx="6332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Khác</a:t>
            </a:r>
            <a:r>
              <a:rPr lang="en-US" sz="1200" dirty="0"/>
              <a:t> </a:t>
            </a:r>
            <a:r>
              <a:rPr lang="en-US" sz="1200" dirty="0" err="1"/>
              <a:t>biệt</a:t>
            </a:r>
            <a:r>
              <a:rPr lang="en-US" sz="1200" dirty="0"/>
              <a:t> </a:t>
            </a:r>
            <a:r>
              <a:rPr lang="en-US" sz="1200" dirty="0" err="1"/>
              <a:t>giữa</a:t>
            </a:r>
            <a:r>
              <a:rPr lang="en-US" sz="1200" dirty="0"/>
              <a:t> RNN </a:t>
            </a:r>
            <a:r>
              <a:rPr lang="en-US" sz="1200" dirty="0" err="1"/>
              <a:t>và</a:t>
            </a:r>
            <a:r>
              <a:rPr lang="en-US" sz="1200" dirty="0"/>
              <a:t> GRU </a:t>
            </a:r>
            <a:r>
              <a:rPr lang="en-US" sz="1200" dirty="0" err="1"/>
              <a:t>là</a:t>
            </a:r>
            <a:r>
              <a:rPr lang="en-US" sz="1200" dirty="0"/>
              <a:t> GRU </a:t>
            </a:r>
            <a:r>
              <a:rPr lang="en-US" sz="1200" dirty="0" err="1"/>
              <a:t>hỗ</a:t>
            </a:r>
            <a:r>
              <a:rPr lang="en-US" sz="1200" dirty="0"/>
              <a:t> </a:t>
            </a:r>
            <a:r>
              <a:rPr lang="en-US" sz="1200" dirty="0" err="1"/>
              <a:t>trợ</a:t>
            </a:r>
            <a:r>
              <a:rPr lang="en-US" sz="1200" dirty="0"/>
              <a:t> </a:t>
            </a:r>
            <a:r>
              <a:rPr lang="en-US" sz="1200" dirty="0" err="1"/>
              <a:t>cổng</a:t>
            </a:r>
            <a:r>
              <a:rPr lang="en-US" sz="1200" dirty="0"/>
              <a:t> (gate) ở </a:t>
            </a:r>
            <a:r>
              <a:rPr lang="en-US" sz="1200" dirty="0" err="1"/>
              <a:t>bên</a:t>
            </a:r>
            <a:r>
              <a:rPr lang="en-US" sz="1200" dirty="0"/>
              <a:t> </a:t>
            </a:r>
            <a:r>
              <a:rPr lang="en-US" sz="1200" dirty="0" err="1"/>
              <a:t>trong</a:t>
            </a:r>
            <a:r>
              <a:rPr lang="en-US" sz="1200" dirty="0"/>
              <a:t> </a:t>
            </a:r>
            <a:r>
              <a:rPr lang="en-US" sz="1200" dirty="0" err="1"/>
              <a:t>mô</a:t>
            </a:r>
            <a:r>
              <a:rPr lang="en-US" sz="1200" dirty="0"/>
              <a:t> </a:t>
            </a:r>
            <a:r>
              <a:rPr lang="en-US" sz="1200" dirty="0" err="1"/>
              <a:t>hình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Hai </a:t>
            </a:r>
            <a:r>
              <a:rPr lang="en-US" sz="1200" dirty="0" err="1"/>
              <a:t>cổng</a:t>
            </a:r>
            <a:r>
              <a:rPr lang="en-US" sz="1200" dirty="0"/>
              <a:t> </a:t>
            </a:r>
            <a:r>
              <a:rPr lang="en-US" sz="1200" dirty="0" err="1"/>
              <a:t>trong</a:t>
            </a:r>
            <a:r>
              <a:rPr lang="en-US" sz="1200" dirty="0"/>
              <a:t> GRU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cổng</a:t>
            </a:r>
            <a:r>
              <a:rPr lang="en-US" sz="1200" dirty="0"/>
              <a:t> reset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cổng</a:t>
            </a:r>
            <a:r>
              <a:rPr lang="en-US" sz="1200" dirty="0"/>
              <a:t> update, </a:t>
            </a:r>
            <a:r>
              <a:rPr lang="en-US" sz="1200" dirty="0" err="1"/>
              <a:t>đầu</a:t>
            </a:r>
            <a:r>
              <a:rPr lang="en-US" sz="1200" dirty="0"/>
              <a:t> </a:t>
            </a:r>
            <a:r>
              <a:rPr lang="en-US" sz="1200" dirty="0" err="1"/>
              <a:t>ra</a:t>
            </a:r>
            <a:r>
              <a:rPr lang="en-US" sz="1200" dirty="0"/>
              <a:t> 2 </a:t>
            </a:r>
            <a:r>
              <a:rPr lang="en-US" sz="1200" dirty="0" err="1"/>
              <a:t>cổng</a:t>
            </a:r>
            <a:r>
              <a:rPr lang="en-US" sz="1200" dirty="0"/>
              <a:t> </a:t>
            </a:r>
            <a:r>
              <a:rPr lang="en-US" sz="1200" dirty="0" err="1"/>
              <a:t>này</a:t>
            </a:r>
            <a:r>
              <a:rPr lang="en-US" sz="1200" dirty="0"/>
              <a:t> 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giá</a:t>
            </a:r>
            <a:r>
              <a:rPr lang="en-US" sz="1200" dirty="0"/>
              <a:t> </a:t>
            </a:r>
            <a:r>
              <a:rPr lang="en-US" sz="1200" dirty="0" err="1"/>
              <a:t>trị</a:t>
            </a:r>
            <a:r>
              <a:rPr lang="en-US" sz="1200" dirty="0"/>
              <a:t> </a:t>
            </a:r>
            <a:r>
              <a:rPr lang="en-US" sz="1200" dirty="0" err="1"/>
              <a:t>trong</a:t>
            </a:r>
            <a:r>
              <a:rPr lang="en-US" sz="1200" dirty="0"/>
              <a:t> </a:t>
            </a:r>
            <a:r>
              <a:rPr lang="en-US" sz="1200" dirty="0" err="1"/>
              <a:t>khoảng</a:t>
            </a:r>
            <a:r>
              <a:rPr lang="en-US" sz="1200" dirty="0"/>
              <a:t> (0,1)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Cách</a:t>
            </a:r>
            <a:r>
              <a:rPr lang="en-US" sz="1200" dirty="0"/>
              <a:t> </a:t>
            </a:r>
            <a:r>
              <a:rPr lang="en-US" sz="1200" dirty="0" err="1"/>
              <a:t>tính</a:t>
            </a:r>
            <a:r>
              <a:rPr lang="en-US" sz="1200" dirty="0"/>
              <a:t> </a:t>
            </a:r>
            <a:r>
              <a:rPr lang="en-US" sz="1200" dirty="0" err="1"/>
              <a:t>đầu</a:t>
            </a:r>
            <a:r>
              <a:rPr lang="en-US" sz="1200" dirty="0"/>
              <a:t> </a:t>
            </a:r>
            <a:r>
              <a:rPr lang="en-US" sz="1200" dirty="0" err="1"/>
              <a:t>ra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2 </a:t>
            </a:r>
            <a:r>
              <a:rPr lang="en-US" sz="1200" dirty="0" err="1"/>
              <a:t>cổng</a:t>
            </a:r>
            <a:r>
              <a:rPr lang="en-US" sz="1200" dirty="0"/>
              <a:t>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cho</a:t>
            </a:r>
            <a:r>
              <a:rPr lang="en-US" sz="1200" dirty="0"/>
              <a:t> </a:t>
            </a:r>
            <a:r>
              <a:rPr lang="en-US" sz="1200" dirty="0" err="1"/>
              <a:t>bởi</a:t>
            </a:r>
            <a:r>
              <a:rPr lang="en-US" sz="1200" dirty="0"/>
              <a:t> </a:t>
            </a:r>
            <a:r>
              <a:rPr lang="en-US" sz="1200" dirty="0" err="1"/>
              <a:t>công</a:t>
            </a:r>
            <a:r>
              <a:rPr lang="en-US" sz="1200" dirty="0"/>
              <a:t> </a:t>
            </a:r>
            <a:r>
              <a:rPr lang="en-US" sz="1200" dirty="0" err="1"/>
              <a:t>thức</a:t>
            </a:r>
            <a:r>
              <a:rPr lang="en-US" sz="1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4887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 Hidden State (GRU)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832" y="1690688"/>
            <a:ext cx="5360335" cy="27375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295" y="2540001"/>
            <a:ext cx="3933825" cy="4953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6315075" cy="4351338"/>
          </a:xfrm>
        </p:spPr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(candidate hidden state):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tanh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H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(-1,1)</a:t>
            </a:r>
          </a:p>
        </p:txBody>
      </p:sp>
    </p:spTree>
    <p:extLst>
      <p:ext uri="{BB962C8B-B14F-4D97-AF65-F5344CB8AC3E}">
        <p14:creationId xmlns:p14="http://schemas.microsoft.com/office/powerpoint/2010/main" val="299161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 Hidden State (GRU)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055" y="1821656"/>
            <a:ext cx="4740920" cy="24360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844" y="2214563"/>
            <a:ext cx="2905125" cy="44767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86170" y="1690688"/>
            <a:ext cx="5831058" cy="4351338"/>
          </a:xfrm>
        </p:spPr>
        <p:txBody>
          <a:bodyPr>
            <a:normAutofit/>
          </a:bodyPr>
          <a:lstStyle/>
          <a:p>
            <a:r>
              <a:rPr lang="en-US" sz="1800" dirty="0" err="1"/>
              <a:t>Tính</a:t>
            </a:r>
            <a:r>
              <a:rPr lang="en-US" sz="1800" dirty="0"/>
              <a:t> </a:t>
            </a:r>
            <a:r>
              <a:rPr lang="en-US" sz="1800" dirty="0" err="1"/>
              <a:t>trạng</a:t>
            </a:r>
            <a:r>
              <a:rPr lang="en-US" sz="1800" dirty="0"/>
              <a:t> </a:t>
            </a:r>
            <a:r>
              <a:rPr lang="en-US" sz="1800" dirty="0" err="1"/>
              <a:t>thái</a:t>
            </a:r>
            <a:r>
              <a:rPr lang="en-US" sz="1800" dirty="0"/>
              <a:t> </a:t>
            </a:r>
            <a:r>
              <a:rPr lang="en-US" sz="1800" dirty="0" err="1"/>
              <a:t>ẩn</a:t>
            </a:r>
            <a:r>
              <a:rPr lang="en-US" sz="1800" dirty="0"/>
              <a:t> </a:t>
            </a:r>
            <a:r>
              <a:rPr lang="en-US" sz="1800" dirty="0" err="1"/>
              <a:t>cuối</a:t>
            </a:r>
            <a:r>
              <a:rPr lang="en-US" sz="1800" dirty="0"/>
              <a:t> </a:t>
            </a:r>
            <a:r>
              <a:rPr lang="en-US" sz="1800" dirty="0" err="1"/>
              <a:t>cùng</a:t>
            </a:r>
            <a:r>
              <a:rPr lang="en-US" sz="1800" dirty="0"/>
              <a:t>: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công</a:t>
            </a:r>
            <a:r>
              <a:rPr lang="en-US" sz="1800" dirty="0"/>
              <a:t> </a:t>
            </a:r>
            <a:r>
              <a:rPr lang="en-US" sz="1800" dirty="0" err="1"/>
              <a:t>thức</a:t>
            </a:r>
            <a:r>
              <a:rPr lang="en-US" sz="1800" dirty="0"/>
              <a:t> </a:t>
            </a:r>
            <a:r>
              <a:rPr lang="en-US" sz="1800" dirty="0" err="1"/>
              <a:t>này</a:t>
            </a:r>
            <a:r>
              <a:rPr lang="en-US" sz="1800" dirty="0"/>
              <a:t>, ta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:</a:t>
            </a:r>
          </a:p>
          <a:p>
            <a:pPr lvl="1"/>
            <a:r>
              <a:rPr lang="en-US" sz="1600" dirty="0" err="1"/>
              <a:t>Bao</a:t>
            </a:r>
            <a:r>
              <a:rPr lang="en-US" sz="1600" dirty="0"/>
              <a:t> </a:t>
            </a:r>
            <a:r>
              <a:rPr lang="en-US" sz="1600" dirty="0" err="1"/>
              <a:t>nhiêu</a:t>
            </a:r>
            <a:r>
              <a:rPr lang="en-US" sz="1600" dirty="0"/>
              <a:t> </a:t>
            </a:r>
            <a:r>
              <a:rPr lang="en-US" sz="1600" dirty="0" err="1"/>
              <a:t>trạng</a:t>
            </a:r>
            <a:r>
              <a:rPr lang="en-US" sz="1600" dirty="0"/>
              <a:t> </a:t>
            </a:r>
            <a:r>
              <a:rPr lang="en-US" sz="1600" dirty="0" err="1"/>
              <a:t>thái</a:t>
            </a:r>
            <a:r>
              <a:rPr lang="en-US" sz="1600" dirty="0"/>
              <a:t> </a:t>
            </a:r>
            <a:r>
              <a:rPr lang="en-US" sz="1600" dirty="0" err="1"/>
              <a:t>ẩn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bước</a:t>
            </a:r>
            <a:r>
              <a:rPr lang="en-US" sz="1600" dirty="0"/>
              <a:t> </a:t>
            </a:r>
            <a:r>
              <a:rPr lang="en-US" sz="1600" dirty="0" err="1"/>
              <a:t>trước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dung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cập</a:t>
            </a:r>
            <a:r>
              <a:rPr lang="en-US" sz="1600" dirty="0"/>
              <a:t> </a:t>
            </a:r>
            <a:r>
              <a:rPr lang="en-US" sz="1600" dirty="0" err="1"/>
              <a:t>nhật</a:t>
            </a:r>
            <a:r>
              <a:rPr lang="en-US" sz="1600" dirty="0"/>
              <a:t> </a:t>
            </a:r>
            <a:r>
              <a:rPr lang="en-US" sz="1600" dirty="0" err="1"/>
              <a:t>trạng</a:t>
            </a:r>
            <a:r>
              <a:rPr lang="en-US" sz="1600" dirty="0"/>
              <a:t> </a:t>
            </a:r>
            <a:r>
              <a:rPr lang="en-US" sz="1600" dirty="0" err="1"/>
              <a:t>thái</a:t>
            </a:r>
            <a:r>
              <a:rPr lang="en-US" sz="1600" dirty="0"/>
              <a:t> </a:t>
            </a:r>
            <a:r>
              <a:rPr lang="en-US" sz="1600" dirty="0" err="1"/>
              <a:t>ẩn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bước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tại</a:t>
            </a:r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 err="1"/>
              <a:t>Trong</a:t>
            </a:r>
            <a:r>
              <a:rPr lang="en-US" sz="2000" dirty="0"/>
              <a:t> GRU:</a:t>
            </a:r>
          </a:p>
          <a:p>
            <a:pPr lvl="1"/>
            <a:r>
              <a:rPr lang="en-US" sz="1600" dirty="0" err="1"/>
              <a:t>Cổng</a:t>
            </a:r>
            <a:r>
              <a:rPr lang="en-US" sz="1600" dirty="0"/>
              <a:t> reset </a:t>
            </a:r>
            <a:r>
              <a:rPr lang="en-US" sz="1600" dirty="0" err="1"/>
              <a:t>dùng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lưu</a:t>
            </a:r>
            <a:r>
              <a:rPr lang="en-US" sz="1600" dirty="0"/>
              <a:t> </a:t>
            </a:r>
            <a:r>
              <a:rPr lang="en-US" sz="1600" dirty="0" err="1"/>
              <a:t>lại</a:t>
            </a:r>
            <a:r>
              <a:rPr lang="en-US" sz="1600" dirty="0"/>
              <a:t> </a:t>
            </a:r>
            <a:r>
              <a:rPr lang="en-US" sz="1600" dirty="0" err="1"/>
              <a:t>sự</a:t>
            </a:r>
            <a:r>
              <a:rPr lang="en-US" sz="1600" dirty="0"/>
              <a:t> </a:t>
            </a:r>
            <a:r>
              <a:rPr lang="en-US" sz="1600" dirty="0" err="1"/>
              <a:t>phụ</a:t>
            </a:r>
            <a:r>
              <a:rPr lang="en-US" sz="1600" dirty="0"/>
              <a:t> </a:t>
            </a:r>
            <a:r>
              <a:rPr lang="en-US" sz="1600" dirty="0" err="1"/>
              <a:t>thuộc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ngắn</a:t>
            </a:r>
            <a:r>
              <a:rPr lang="en-US" sz="1600" dirty="0"/>
              <a:t> </a:t>
            </a:r>
            <a:r>
              <a:rPr lang="en-US" sz="1600" dirty="0" err="1"/>
              <a:t>hạn</a:t>
            </a:r>
            <a:endParaRPr lang="en-US" sz="1600" dirty="0"/>
          </a:p>
          <a:p>
            <a:pPr lvl="1"/>
            <a:r>
              <a:rPr lang="en-US" sz="1600" dirty="0" err="1"/>
              <a:t>Cổng</a:t>
            </a:r>
            <a:r>
              <a:rPr lang="en-US" sz="1600" dirty="0"/>
              <a:t> update dung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lưu</a:t>
            </a:r>
            <a:r>
              <a:rPr lang="en-US" sz="1600" dirty="0"/>
              <a:t> </a:t>
            </a:r>
            <a:r>
              <a:rPr lang="en-US" sz="1600" dirty="0" err="1"/>
              <a:t>lại</a:t>
            </a:r>
            <a:r>
              <a:rPr lang="en-US" sz="1600" dirty="0"/>
              <a:t> </a:t>
            </a:r>
            <a:r>
              <a:rPr lang="en-US" sz="1600" dirty="0" err="1"/>
              <a:t>sự</a:t>
            </a:r>
            <a:r>
              <a:rPr lang="en-US" sz="1600" dirty="0"/>
              <a:t> </a:t>
            </a:r>
            <a:r>
              <a:rPr lang="en-US" sz="1600" dirty="0" err="1"/>
              <a:t>phụ</a:t>
            </a:r>
            <a:r>
              <a:rPr lang="en-US" sz="1600" dirty="0"/>
              <a:t> </a:t>
            </a:r>
            <a:r>
              <a:rPr lang="en-US" sz="1600" dirty="0" err="1"/>
              <a:t>thuộc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dài</a:t>
            </a:r>
            <a:r>
              <a:rPr lang="en-US" sz="1600" dirty="0"/>
              <a:t> </a:t>
            </a:r>
            <a:r>
              <a:rPr lang="en-US" sz="1600" dirty="0" err="1"/>
              <a:t>hạn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1562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 Term Memory (LSTM)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38775" cy="4351338"/>
          </a:xfrm>
        </p:spPr>
        <p:txBody>
          <a:bodyPr>
            <a:normAutofit/>
          </a:bodyPr>
          <a:lstStyle/>
          <a:p>
            <a:r>
              <a:rPr lang="en-US" sz="2000" dirty="0"/>
              <a:t>LSTM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3 </a:t>
            </a:r>
            <a:r>
              <a:rPr lang="en-US" sz="2000" dirty="0" err="1"/>
              <a:t>cổng</a:t>
            </a:r>
            <a:r>
              <a:rPr lang="en-US" sz="2000" dirty="0"/>
              <a:t>:</a:t>
            </a:r>
          </a:p>
          <a:p>
            <a:pPr lvl="1"/>
            <a:r>
              <a:rPr lang="en-US" sz="1800" dirty="0" err="1"/>
              <a:t>Cổng</a:t>
            </a:r>
            <a:r>
              <a:rPr lang="en-US" sz="1800" dirty="0"/>
              <a:t> </a:t>
            </a:r>
            <a:r>
              <a:rPr lang="en-US" sz="1800" dirty="0" err="1"/>
              <a:t>quên</a:t>
            </a:r>
            <a:r>
              <a:rPr lang="en-US" sz="1800" dirty="0"/>
              <a:t>: </a:t>
            </a:r>
            <a:r>
              <a:rPr lang="en-US" sz="1800" dirty="0" err="1"/>
              <a:t>quyết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nào</a:t>
            </a:r>
            <a:r>
              <a:rPr lang="en-US" sz="1800" dirty="0"/>
              <a:t> reset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</a:t>
            </a:r>
            <a:r>
              <a:rPr lang="en-US" sz="1800" dirty="0" err="1"/>
              <a:t>mô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endParaRPr lang="en-US" sz="1800" dirty="0"/>
          </a:p>
          <a:p>
            <a:pPr lvl="1"/>
            <a:r>
              <a:rPr lang="en-US" sz="1800" dirty="0" err="1"/>
              <a:t>Cổng</a:t>
            </a:r>
            <a:r>
              <a:rPr lang="en-US" sz="1800" dirty="0"/>
              <a:t> input: </a:t>
            </a:r>
            <a:r>
              <a:rPr lang="en-US" sz="1800" dirty="0" err="1"/>
              <a:t>quyết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nào</a:t>
            </a:r>
            <a:r>
              <a:rPr lang="en-US" sz="1800" dirty="0"/>
              <a:t> </a:t>
            </a:r>
            <a:r>
              <a:rPr lang="en-US" sz="1800" dirty="0" err="1"/>
              <a:t>thì</a:t>
            </a:r>
            <a:r>
              <a:rPr lang="en-US" sz="1800" dirty="0"/>
              <a:t> </a:t>
            </a:r>
            <a:r>
              <a:rPr lang="en-US" sz="1800" dirty="0" err="1"/>
              <a:t>đọc</a:t>
            </a:r>
            <a:r>
              <a:rPr lang="en-US" sz="1800" dirty="0"/>
              <a:t> input</a:t>
            </a:r>
          </a:p>
          <a:p>
            <a:pPr lvl="1"/>
            <a:r>
              <a:rPr lang="en-US" sz="1800" dirty="0" err="1"/>
              <a:t>Cổng</a:t>
            </a:r>
            <a:r>
              <a:rPr lang="en-US" sz="1800" dirty="0"/>
              <a:t> output: </a:t>
            </a:r>
            <a:r>
              <a:rPr lang="en-US" sz="1800" dirty="0" err="1"/>
              <a:t>tính</a:t>
            </a:r>
            <a:r>
              <a:rPr lang="en-US" sz="1800" dirty="0"/>
              <a:t> output </a:t>
            </a:r>
            <a:r>
              <a:rPr lang="en-US" sz="1800" dirty="0" err="1"/>
              <a:t>từ</a:t>
            </a:r>
            <a:r>
              <a:rPr lang="en-US" sz="1800" dirty="0"/>
              <a:t> </a:t>
            </a:r>
            <a:r>
              <a:rPr lang="en-US" sz="1800" dirty="0" err="1"/>
              <a:t>mô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endParaRPr lang="en-US" sz="1800" dirty="0"/>
          </a:p>
          <a:p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3 </a:t>
            </a:r>
            <a:r>
              <a:rPr lang="en-US" sz="2000" dirty="0" err="1"/>
              <a:t>cổng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3883025"/>
            <a:ext cx="3095625" cy="933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082800"/>
            <a:ext cx="52197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 Term Memory (LSTM)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95850" cy="4351338"/>
          </a:xfrm>
        </p:spPr>
        <p:txBody>
          <a:bodyPr>
            <a:normAutofit/>
          </a:bodyPr>
          <a:lstStyle/>
          <a:p>
            <a:r>
              <a:rPr lang="en-US" sz="2000" dirty="0" err="1"/>
              <a:t>Cổng</a:t>
            </a:r>
            <a:r>
              <a:rPr lang="en-US" sz="2000" dirty="0"/>
              <a:t> </a:t>
            </a:r>
            <a:r>
              <a:rPr lang="en-US" sz="2000" dirty="0" err="1"/>
              <a:t>nhớ</a:t>
            </a:r>
            <a:r>
              <a:rPr lang="en-US" sz="2000" dirty="0"/>
              <a:t> (memory cell)</a:t>
            </a:r>
            <a:r>
              <a:rPr lang="vi-VN" sz="2000" dirty="0"/>
              <a:t> đề nghị: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498" y="2252227"/>
            <a:ext cx="4172044" cy="5716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181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8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 Term Memory (LSTM)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52237" cy="4351338"/>
          </a:xfrm>
        </p:spPr>
        <p:txBody>
          <a:bodyPr>
            <a:normAutofit/>
          </a:bodyPr>
          <a:lstStyle/>
          <a:p>
            <a:r>
              <a:rPr lang="vi-VN" sz="2000" dirty="0"/>
              <a:t>Cổng nhớ và trạng thái ẩn:</a:t>
            </a:r>
          </a:p>
          <a:p>
            <a:endParaRPr lang="vi-VN" sz="2000" dirty="0"/>
          </a:p>
          <a:p>
            <a:endParaRPr lang="vi-VN" sz="2000" dirty="0"/>
          </a:p>
          <a:p>
            <a:endParaRPr lang="vi-VN" sz="2000" dirty="0"/>
          </a:p>
          <a:p>
            <a:r>
              <a:rPr lang="vi-VN" sz="2000" dirty="0"/>
              <a:t>Tóm tắt:</a:t>
            </a:r>
          </a:p>
          <a:p>
            <a:pPr lvl="1"/>
            <a:r>
              <a:rPr lang="vi-VN" sz="1600" dirty="0"/>
              <a:t>Cổng input để tính sự ảnh hưởng của input tại thời điểm hiện tại thông qua phép tính C~</a:t>
            </a:r>
          </a:p>
          <a:p>
            <a:pPr lvl="1"/>
            <a:r>
              <a:rPr lang="vi-VN" sz="1600" dirty="0"/>
              <a:t>Cổng quên F quyết định nên giữ lại bao nhiêu từ cổng nhớ thời điểm trước, từ đó tính toán C của mô hình</a:t>
            </a:r>
          </a:p>
          <a:p>
            <a:pPr lvl="1"/>
            <a:r>
              <a:rPr lang="vi-VN" sz="1600" dirty="0"/>
              <a:t>H được tính bằng cổng output</a:t>
            </a:r>
          </a:p>
          <a:p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722" y="1619189"/>
            <a:ext cx="5342829" cy="27330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097" y="2181935"/>
            <a:ext cx="2343150" cy="419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097" y="2865470"/>
            <a:ext cx="19812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2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RNN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73233" cy="4351338"/>
          </a:xfrm>
        </p:spPr>
        <p:txBody>
          <a:bodyPr>
            <a:normAutofit/>
          </a:bodyPr>
          <a:lstStyle/>
          <a:p>
            <a:r>
              <a:rPr lang="vi-VN" sz="1800" dirty="0"/>
              <a:t>Ta có thể chồng nhiều lớp RNN hoặc LSTM, GRU bằng cách lấy trạng thái ẩn của lớp trước làm input cho lớp sau và input cho thời điểm sau cùng lúc</a:t>
            </a:r>
          </a:p>
          <a:p>
            <a:r>
              <a:rPr lang="vi-VN" sz="1800" dirty="0"/>
              <a:t>Cách tính toán trạng thái ẩn và out put của mô hình: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890" y="2258157"/>
            <a:ext cx="3219450" cy="3695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756" y="3671819"/>
            <a:ext cx="3457575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756" y="4311581"/>
            <a:ext cx="19526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14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918</Words>
  <Application>Microsoft Office PowerPoint</Application>
  <PresentationFormat>Widescreen</PresentationFormat>
  <Paragraphs>107</Paragraphs>
  <Slides>23</Slides>
  <Notes>6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Các mô hình RNN hiện đại</vt:lpstr>
      <vt:lpstr>Các vấn đề với RNN</vt:lpstr>
      <vt:lpstr>Gate Hidden State (GRU)</vt:lpstr>
      <vt:lpstr>Gate Hidden State (GRU)</vt:lpstr>
      <vt:lpstr>Gate Hidden State (GRU)</vt:lpstr>
      <vt:lpstr>Long Short Term Memory (LSTM)</vt:lpstr>
      <vt:lpstr>Long Short Term Memory (LSTM)</vt:lpstr>
      <vt:lpstr>Long Short Term Memory (LSTM)</vt:lpstr>
      <vt:lpstr>Deep RNN</vt:lpstr>
      <vt:lpstr>Bidirectional RNN</vt:lpstr>
      <vt:lpstr>Mô hình encoder-decoder</vt:lpstr>
      <vt:lpstr>Encoder</vt:lpstr>
      <vt:lpstr>Decoder</vt:lpstr>
      <vt:lpstr>Seq2seq cho NLP</vt:lpstr>
      <vt:lpstr>Huấn luyện mô hình seq2seq</vt:lpstr>
      <vt:lpstr>Hàm loss</vt:lpstr>
      <vt:lpstr>Cách tính loss tại từng thời điểm</vt:lpstr>
      <vt:lpstr>Cách tính loss tại từng thời điểm</vt:lpstr>
      <vt:lpstr>Huấn luyện mô hình seq2seq</vt:lpstr>
      <vt:lpstr>Sử dụng mô hình seq2seq</vt:lpstr>
      <vt:lpstr>Greedy search</vt:lpstr>
      <vt:lpstr>Beam search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model</dc:title>
  <dc:creator>Lê Khoa</dc:creator>
  <cp:lastModifiedBy>Van-Khoa LE</cp:lastModifiedBy>
  <cp:revision>63</cp:revision>
  <dcterms:created xsi:type="dcterms:W3CDTF">2022-02-20T08:24:43Z</dcterms:created>
  <dcterms:modified xsi:type="dcterms:W3CDTF">2022-10-28T04:21:41Z</dcterms:modified>
</cp:coreProperties>
</file>