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03" r:id="rId3"/>
    <p:sldId id="304" r:id="rId4"/>
    <p:sldId id="300" r:id="rId5"/>
    <p:sldId id="302" r:id="rId6"/>
    <p:sldId id="307" r:id="rId7"/>
    <p:sldId id="305" r:id="rId8"/>
    <p:sldId id="308" r:id="rId9"/>
    <p:sldId id="306" r:id="rId10"/>
    <p:sldId id="309" r:id="rId11"/>
    <p:sldId id="28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21" autoAdjust="0"/>
  </p:normalViewPr>
  <p:slideViewPr>
    <p:cSldViewPr snapToGrid="0">
      <p:cViewPr varScale="1">
        <p:scale>
          <a:sx n="90" d="100"/>
          <a:sy n="90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9FB8-3050-46C5-BCC2-01B763353D5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68BCF-21A2-461F-AAC6-16B7FF9C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https://arxiv.org/pdf/1507.05717.pdf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3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https://miai.vn/2021/01/06/nhin-doi-theo-cach-cua-mang-cnn-visualize-feature-maps-heatmap/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https://miai.vn/2021/01/06/nhin-doi-theo-cach-cua-mang-cnn-visualize-feature-maps-heatmap/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4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https://towardsdatascience.com/intuitively-understanding-connectionist-temporal-classification-3797e43a86c</a:t>
            </a:r>
          </a:p>
          <a:p>
            <a:r>
              <a:rPr lang="en-US" dirty="0" smtClean="0"/>
              <a:t>https://towardsdatascience.com/beam-search-decoding-in-ctc-trained-neural-networks-5a889a3d85a7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3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https://towardsdatascience.com/intuitively-understanding-connectionist-temporal-classification-3797e43a86c</a:t>
            </a:r>
          </a:p>
          <a:p>
            <a:r>
              <a:rPr lang="en-US" dirty="0" smtClean="0"/>
              <a:t>https://towardsdatascience.com/beam-search-decoding-in-ctc-trained-neural-networks-5a889a3d85a7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4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66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0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6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1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1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6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5F9D8B-F268-4FDC-9177-FD3B202492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5F9D8B-F268-4FDC-9177-FD3B202492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9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(optical character recognition)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0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3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Practice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Thực</a:t>
            </a:r>
            <a:r>
              <a:rPr lang="fr-FR" dirty="0" smtClean="0"/>
              <a:t> </a:t>
            </a:r>
            <a:r>
              <a:rPr lang="fr-FR" dirty="0" err="1" smtClean="0"/>
              <a:t>hành</a:t>
            </a:r>
            <a:r>
              <a:rPr lang="fr-FR" dirty="0" smtClean="0"/>
              <a:t> OCR </a:t>
            </a:r>
            <a:r>
              <a:rPr lang="fr-FR" dirty="0" err="1" smtClean="0"/>
              <a:t>trên</a:t>
            </a:r>
            <a:r>
              <a:rPr lang="fr-FR" dirty="0" smtClean="0"/>
              <a:t> </a:t>
            </a:r>
            <a:r>
              <a:rPr lang="fr-FR" dirty="0" err="1" smtClean="0"/>
              <a:t>tập</a:t>
            </a:r>
            <a:r>
              <a:rPr lang="fr-FR" dirty="0" smtClean="0"/>
              <a:t> </a:t>
            </a:r>
            <a:r>
              <a:rPr lang="fr-FR" dirty="0" err="1" smtClean="0"/>
              <a:t>dữ</a:t>
            </a:r>
            <a:r>
              <a:rPr lang="fr-FR" dirty="0" smtClean="0"/>
              <a:t> </a:t>
            </a:r>
            <a:r>
              <a:rPr lang="fr-FR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 descr="Reconnaissance de caractères et OCR : Quelle solution choisir 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7" y="1690688"/>
            <a:ext cx="7019925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63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passport, invoice</a:t>
            </a:r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biển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khiếm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7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deep learning </a:t>
            </a:r>
            <a:r>
              <a:rPr lang="en-US" dirty="0" err="1" smtClean="0"/>
              <a:t>cho</a:t>
            </a:r>
            <a:r>
              <a:rPr lang="en-US" dirty="0" smtClean="0"/>
              <a:t> OCR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miro.medium.com/max/700/1*i2OG4hu9EjsyWcVMc4O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66" y="2419961"/>
            <a:ext cx="8439778" cy="320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42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CRNN-Convolutional Recurrent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93806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Lớp</a:t>
            </a:r>
            <a:r>
              <a:rPr lang="en-US" dirty="0" smtClean="0"/>
              <a:t> CNN: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Lớp</a:t>
            </a:r>
            <a:r>
              <a:rPr lang="en-US" dirty="0" smtClean="0"/>
              <a:t> RNN: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smtClean="0"/>
              <a:t>Connectionist Temporal Classification (CTC)</a:t>
            </a:r>
            <a:endParaRPr lang="en-US" dirty="0"/>
          </a:p>
        </p:txBody>
      </p:sp>
      <p:pic>
        <p:nvPicPr>
          <p:cNvPr id="4" name="Picture 2" descr="Neural Network for Image-based Sequence Recogni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12"/>
          <a:stretch/>
        </p:blipFill>
        <p:spPr bwMode="auto">
          <a:xfrm>
            <a:off x="7161242" y="1931656"/>
            <a:ext cx="3994438" cy="393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5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CTC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972832" cy="4023360"/>
          </a:xfrm>
        </p:spPr>
        <p:txBody>
          <a:bodyPr>
            <a:normAutofit/>
          </a:bodyPr>
          <a:lstStyle/>
          <a:p>
            <a:r>
              <a:rPr lang="en-US" dirty="0" err="1"/>
              <a:t>Đ</a:t>
            </a:r>
            <a:r>
              <a:rPr lang="en-US" dirty="0" err="1" smtClean="0"/>
              <a:t>ể</a:t>
            </a:r>
            <a:r>
              <a:rPr lang="en-US" dirty="0" smtClean="0"/>
              <a:t> </a:t>
            </a: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groundtruth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dataset,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endParaRPr lang="en-US" dirty="0" smtClean="0"/>
          </a:p>
          <a:p>
            <a:pPr lvl="1"/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dataset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“too”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hay 2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CTC: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groundtruth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pic>
        <p:nvPicPr>
          <p:cNvPr id="1026" name="Picture 2" descr="https://miro.medium.com/max/400/1*rfeNj9aNfUSqA-SXB_i4B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957" y="1920162"/>
            <a:ext cx="38100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9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loss CTC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endParaRPr lang="en-US" dirty="0" smtClean="0"/>
          </a:p>
          <a:p>
            <a:pPr lvl="1"/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ở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2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(pizza),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r>
              <a:rPr lang="en-US" dirty="0"/>
              <a:t>“to” → ‘-t-o---’, ‘</a:t>
            </a:r>
            <a:r>
              <a:rPr lang="en-US" dirty="0" err="1"/>
              <a:t>tttttttt-ooo</a:t>
            </a:r>
            <a:r>
              <a:rPr lang="en-US" dirty="0"/>
              <a:t>-’, ‘to’, …</a:t>
            </a:r>
          </a:p>
          <a:p>
            <a:r>
              <a:rPr lang="en-US" dirty="0"/>
              <a:t>“hello” → ‘h-</a:t>
            </a:r>
            <a:r>
              <a:rPr lang="en-US" dirty="0" err="1"/>
              <a:t>elllll</a:t>
            </a:r>
            <a:r>
              <a:rPr lang="en-US" dirty="0"/>
              <a:t>-</a:t>
            </a:r>
            <a:r>
              <a:rPr lang="en-US" dirty="0" err="1"/>
              <a:t>ll-ooo</a:t>
            </a:r>
            <a:r>
              <a:rPr lang="en-US" dirty="0"/>
              <a:t>’, ‘</a:t>
            </a:r>
            <a:r>
              <a:rPr lang="en-US" dirty="0" err="1"/>
              <a:t>hel</a:t>
            </a:r>
            <a:r>
              <a:rPr lang="en-US" dirty="0"/>
              <a:t>-lo’, …</a:t>
            </a:r>
          </a:p>
          <a:p>
            <a:r>
              <a:rPr lang="en-US" dirty="0"/>
              <a:t>“a” → ‘aa’, ‘a-’, ‘-a’, </a:t>
            </a:r>
            <a:r>
              <a:rPr lang="en-US" dirty="0" smtClean="0"/>
              <a:t>…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Nhiều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năng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tương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ứng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một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chuỗi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ký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5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loss CTC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568255" cy="402336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loss:</a:t>
            </a:r>
          </a:p>
          <a:p>
            <a:pPr lvl="1"/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 (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loss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groundtruth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a,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aa, a-, -a.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aa=0.4*0.4=0.16</a:t>
            </a:r>
          </a:p>
          <a:p>
            <a:pPr lvl="1"/>
            <a:r>
              <a:rPr lang="en-US" dirty="0" smtClean="0"/>
              <a:t>a-=0.4*0.6=0.24</a:t>
            </a:r>
          </a:p>
          <a:p>
            <a:pPr lvl="1"/>
            <a:r>
              <a:rPr lang="en-US" dirty="0" smtClean="0"/>
              <a:t>-a=0.6.0.4=0.24</a:t>
            </a:r>
          </a:p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groundtruth</a:t>
            </a:r>
            <a:r>
              <a:rPr lang="en-US" dirty="0" smtClean="0"/>
              <a:t> a </a:t>
            </a:r>
            <a:r>
              <a:rPr lang="en-US" dirty="0" err="1" smtClean="0"/>
              <a:t>là</a:t>
            </a:r>
            <a:r>
              <a:rPr lang="en-US" dirty="0" smtClean="0"/>
              <a:t> 0.64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groundtruth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“”,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0.36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groundtruth</a:t>
            </a:r>
            <a:r>
              <a:rPr lang="en-US" dirty="0"/>
              <a:t> (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1).</a:t>
            </a:r>
          </a:p>
          <a:p>
            <a:r>
              <a:rPr lang="en-US" dirty="0" err="1"/>
              <a:t>Hàm</a:t>
            </a:r>
            <a:r>
              <a:rPr lang="en-US" dirty="0"/>
              <a:t> loss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negative sum </a:t>
            </a:r>
            <a:r>
              <a:rPr lang="en-US" dirty="0" err="1"/>
              <a:t>của</a:t>
            </a:r>
            <a:r>
              <a:rPr lang="en-US" dirty="0"/>
              <a:t> log probability,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https://miro.medium.com/max/400/1*BFQYgGofh6HOxnGdkJnO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473" y="2003604"/>
            <a:ext cx="2265207" cy="207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14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1: greedy search</a:t>
            </a:r>
          </a:p>
          <a:p>
            <a:pPr lvl="1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2: beam search</a:t>
            </a:r>
          </a:p>
          <a:p>
            <a:pPr lvl="1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N beam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marL="726948" lvl="2" indent="-342900">
              <a:buFont typeface="+mj-lt"/>
              <a:buAutoNum type="arabicPeriod"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beam:</a:t>
            </a:r>
          </a:p>
          <a:p>
            <a:pPr lvl="3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ở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beam</a:t>
            </a:r>
          </a:p>
          <a:p>
            <a:pPr lvl="3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Beam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dirty="0" smtClean="0"/>
          </a:p>
        </p:txBody>
      </p:sp>
      <p:pic>
        <p:nvPicPr>
          <p:cNvPr id="2052" name="Picture 4" descr="https://miro.medium.com/max/600/1*1_5KnLvaTkGUFoyat2jHc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743" y="1845734"/>
            <a:ext cx="2653937" cy="195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4765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4365</TotalTime>
  <Words>626</Words>
  <Application>Microsoft Office PowerPoint</Application>
  <PresentationFormat>Widescreen</PresentationFormat>
  <Paragraphs>72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Bài tập giữa kỳ</vt:lpstr>
      <vt:lpstr>OCR là gì?</vt:lpstr>
      <vt:lpstr>Ứng dụng của OCR</vt:lpstr>
      <vt:lpstr>Các mô hình deep learning cho OCR</vt:lpstr>
      <vt:lpstr>CRNN-Convolutional Recurrent Neural Networks</vt:lpstr>
      <vt:lpstr>Tại sao lại cần CTC</vt:lpstr>
      <vt:lpstr>Hàm loss CTC</vt:lpstr>
      <vt:lpstr>Hàm loss CTC</vt:lpstr>
      <vt:lpstr>Cách thức giải mã chuỗi CTC</vt:lpstr>
      <vt:lpstr>Beam search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model</dc:title>
  <dc:creator>Lê Khoa</dc:creator>
  <cp:lastModifiedBy>Lê Khoa</cp:lastModifiedBy>
  <cp:revision>65</cp:revision>
  <dcterms:created xsi:type="dcterms:W3CDTF">2022-02-20T08:24:43Z</dcterms:created>
  <dcterms:modified xsi:type="dcterms:W3CDTF">2022-08-11T19:47:03Z</dcterms:modified>
</cp:coreProperties>
</file>