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91" r:id="rId3"/>
    <p:sldId id="298" r:id="rId4"/>
    <p:sldId id="299" r:id="rId5"/>
    <p:sldId id="307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5863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34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529542" y="2471673"/>
            <a:ext cx="503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、显式锁和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endParaRPr lang="zh-CN" altLang="en-US" sz="4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46041" y="555978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节点在队列之间的移动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108732" y="881996"/>
            <a:ext cx="9080500" cy="6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await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000" b="1" smtClean="0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42057" y="3329921"/>
            <a:ext cx="9080500" cy="6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signal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000" b="1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4238" y="1482726"/>
            <a:ext cx="8027987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5025" y="4057650"/>
            <a:ext cx="8058150" cy="222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回头看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Lock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118257" y="1205846"/>
            <a:ext cx="9080500" cy="161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ReentrantLock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的实现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	锁的可重入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	公平和非公平锁</a:t>
            </a: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051582" y="4063346"/>
            <a:ext cx="9080500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ReentrantReadWriteLock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的实现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051582" y="2977496"/>
            <a:ext cx="9080500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前面类似于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ReentrantLock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的锁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的实现修正为可重入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显式锁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310621"/>
            <a:ext cx="90805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Lock</a:t>
            </a:r>
            <a:r>
              <a:rPr lang="zh-CN" altLang="en-US" sz="2000" b="1" smtClean="0"/>
              <a:t>接口和核心方法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lock()</a:t>
            </a: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unlock()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tryLock()</a:t>
            </a:r>
            <a:endParaRPr lang="en-US" altLang="zh-CN" sz="1800" smtClean="0"/>
          </a:p>
        </p:txBody>
      </p:sp>
      <p:sp>
        <p:nvSpPr>
          <p:cNvPr id="15" name="矩形 14"/>
          <p:cNvSpPr/>
          <p:nvPr/>
        </p:nvSpPr>
        <p:spPr>
          <a:xfrm>
            <a:off x="5003941" y="1305525"/>
            <a:ext cx="44775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接口和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synchronized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的比较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3943" y="2313059"/>
            <a:ext cx="6396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可重入锁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ReentrantLock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、所谓锁的公平和非公平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601" y="3752370"/>
            <a:ext cx="11372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ReadWriteLock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接口和读写锁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ReentrantReadWriteLock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，什么情况下用读写锁？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4201" y="4514374"/>
            <a:ext cx="9059333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Condition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接口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4200" y="5377985"/>
            <a:ext cx="90593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Condition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实现等待通知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LockSupport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310621"/>
            <a:ext cx="90805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作用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阻塞一个线程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唤醒一个线程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构建同步组件的基础工具 </a:t>
            </a:r>
            <a:endParaRPr lang="en-US" altLang="zh-CN" sz="1800" smtClean="0"/>
          </a:p>
        </p:txBody>
      </p:sp>
      <p:sp>
        <p:nvSpPr>
          <p:cNvPr id="17" name="矩形 16"/>
          <p:cNvSpPr/>
          <p:nvPr/>
        </p:nvSpPr>
        <p:spPr>
          <a:xfrm>
            <a:off x="638176" y="4076220"/>
            <a:ext cx="11372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park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开头的方法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2776" y="4838224"/>
            <a:ext cx="90593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unpark(Thread thread)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方法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CLH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队列锁</a:t>
            </a:r>
          </a:p>
        </p:txBody>
      </p:sp>
      <p:sp>
        <p:nvSpPr>
          <p:cNvPr id="11" name="矩形 10"/>
          <p:cNvSpPr/>
          <p:nvPr/>
        </p:nvSpPr>
        <p:spPr>
          <a:xfrm>
            <a:off x="571499" y="1247775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6750" y="1685925"/>
            <a:ext cx="104775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myPred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952625" y="1685924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locked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91635" y="1196459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QNode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31440" y="948809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线程</a:t>
            </a:r>
            <a:r>
              <a:rPr lang="en-US" smtClean="0"/>
              <a:t>A</a:t>
            </a:r>
            <a:r>
              <a:rPr lang="zh-CN" altLang="en-US" smtClean="0"/>
              <a:t>需要获取锁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19624" y="1762125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714875" y="2200275"/>
            <a:ext cx="1076326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myPred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000750" y="2200274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locked=true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11185" y="183463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QNode_A</a:t>
            </a:r>
            <a:endParaRPr lang="zh-CN" altLang="en-US"/>
          </a:p>
        </p:txBody>
      </p:sp>
      <p:cxnSp>
        <p:nvCxnSpPr>
          <p:cNvPr id="27" name="直接箭头连接符 26"/>
          <p:cNvCxnSpPr>
            <a:stCxn id="23" idx="1"/>
          </p:cNvCxnSpPr>
          <p:nvPr/>
        </p:nvCxnSpPr>
        <p:spPr>
          <a:xfrm rot="10800000" flipV="1">
            <a:off x="4124325" y="2628899"/>
            <a:ext cx="5905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562725" y="752475"/>
            <a:ext cx="9144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tail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29" idx="4"/>
            <a:endCxn id="22" idx="0"/>
          </p:cNvCxnSpPr>
          <p:nvPr/>
        </p:nvCxnSpPr>
        <p:spPr>
          <a:xfrm rot="5400000">
            <a:off x="6226969" y="969168"/>
            <a:ext cx="409575" cy="117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5740" y="3749159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线程</a:t>
            </a:r>
            <a:r>
              <a:rPr lang="en-US" smtClean="0"/>
              <a:t>B</a:t>
            </a:r>
            <a:r>
              <a:rPr lang="zh-CN" altLang="en-US" smtClean="0"/>
              <a:t>需要获取锁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23924" y="4562475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019175" y="5000625"/>
            <a:ext cx="1076326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myPred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305050" y="5000624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locked=true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715485" y="463498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QNode_A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5" idx="1"/>
          </p:cNvCxnSpPr>
          <p:nvPr/>
        </p:nvCxnSpPr>
        <p:spPr>
          <a:xfrm rot="10800000" flipV="1">
            <a:off x="428625" y="5429249"/>
            <a:ext cx="5905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867025" y="3552825"/>
            <a:ext cx="9144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tail</a:t>
            </a:r>
            <a:endParaRPr lang="zh-CN" altLang="en-US"/>
          </a:p>
        </p:txBody>
      </p:sp>
      <p:cxnSp>
        <p:nvCxnSpPr>
          <p:cNvPr id="40" name="直接箭头连接符 39"/>
          <p:cNvCxnSpPr>
            <a:stCxn id="39" idx="4"/>
            <a:endCxn id="41" idx="0"/>
          </p:cNvCxnSpPr>
          <p:nvPr/>
        </p:nvCxnSpPr>
        <p:spPr>
          <a:xfrm rot="16200000" flipH="1">
            <a:off x="3893344" y="3583781"/>
            <a:ext cx="428625" cy="156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667124" y="4581525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762375" y="5019675"/>
            <a:ext cx="1076326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myPred</a:t>
            </a: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5048250" y="5019674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locked=true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458685" y="465403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QNode_B</a:t>
            </a:r>
            <a:endParaRPr lang="zh-CN" altLang="en-US"/>
          </a:p>
        </p:txBody>
      </p:sp>
      <p:cxnSp>
        <p:nvCxnSpPr>
          <p:cNvPr id="47" name="直接箭头连接符 46"/>
          <p:cNvCxnSpPr>
            <a:stCxn id="42" idx="1"/>
            <a:endCxn id="36" idx="3"/>
          </p:cNvCxnSpPr>
          <p:nvPr/>
        </p:nvCxnSpPr>
        <p:spPr>
          <a:xfrm rot="10800000">
            <a:off x="3295651" y="5434012"/>
            <a:ext cx="466725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形状 52"/>
          <p:cNvCxnSpPr>
            <a:stCxn id="42" idx="2"/>
            <a:endCxn id="42" idx="0"/>
          </p:cNvCxnSpPr>
          <p:nvPr/>
        </p:nvCxnSpPr>
        <p:spPr>
          <a:xfrm rot="5400000" flipH="1">
            <a:off x="3871913" y="5448300"/>
            <a:ext cx="857250" cy="1588"/>
          </a:xfrm>
          <a:prstGeom prst="curvedConnector5">
            <a:avLst>
              <a:gd name="adj1" fmla="val -26667"/>
              <a:gd name="adj2" fmla="val 48284824"/>
              <a:gd name="adj3" fmla="val 126667"/>
            </a:avLst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形状 54"/>
          <p:cNvCxnSpPr>
            <a:stCxn id="23" idx="2"/>
            <a:endCxn id="23" idx="0"/>
          </p:cNvCxnSpPr>
          <p:nvPr/>
        </p:nvCxnSpPr>
        <p:spPr>
          <a:xfrm rot="5400000" flipH="1">
            <a:off x="4824413" y="2628900"/>
            <a:ext cx="857250" cy="1588"/>
          </a:xfrm>
          <a:prstGeom prst="curvedConnector5">
            <a:avLst>
              <a:gd name="adj1" fmla="val -26667"/>
              <a:gd name="adj2" fmla="val 48284824"/>
              <a:gd name="adj3" fmla="val 126667"/>
            </a:avLst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形状 56"/>
          <p:cNvCxnSpPr>
            <a:stCxn id="35" idx="2"/>
            <a:endCxn id="35" idx="0"/>
          </p:cNvCxnSpPr>
          <p:nvPr/>
        </p:nvCxnSpPr>
        <p:spPr>
          <a:xfrm rot="5400000" flipH="1">
            <a:off x="1128713" y="5429250"/>
            <a:ext cx="857250" cy="1588"/>
          </a:xfrm>
          <a:prstGeom prst="curvedConnector5">
            <a:avLst>
              <a:gd name="adj1" fmla="val -26667"/>
              <a:gd name="adj2" fmla="val 48284824"/>
              <a:gd name="adj3" fmla="val 126667"/>
            </a:avLst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712691" y="3787259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线程</a:t>
            </a:r>
            <a:r>
              <a:rPr lang="en-US" smtClean="0"/>
              <a:t>A</a:t>
            </a:r>
            <a:r>
              <a:rPr lang="zh-CN" altLang="en-US" smtClean="0"/>
              <a:t>获得了锁</a:t>
            </a:r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000875" y="4600575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7096126" y="5038725"/>
            <a:ext cx="1076326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myPred</a:t>
            </a:r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8382001" y="5038724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locked=true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792436" y="467308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QNode_A</a:t>
            </a:r>
            <a:endParaRPr lang="zh-CN" altLang="en-US"/>
          </a:p>
        </p:txBody>
      </p:sp>
      <p:cxnSp>
        <p:nvCxnSpPr>
          <p:cNvPr id="63" name="直接箭头连接符 62"/>
          <p:cNvCxnSpPr>
            <a:stCxn id="60" idx="1"/>
          </p:cNvCxnSpPr>
          <p:nvPr/>
        </p:nvCxnSpPr>
        <p:spPr>
          <a:xfrm rot="10800000">
            <a:off x="6762750" y="5467350"/>
            <a:ext cx="3333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8943976" y="3590925"/>
            <a:ext cx="9144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tail</a:t>
            </a:r>
            <a:endParaRPr lang="zh-CN" altLang="en-US"/>
          </a:p>
        </p:txBody>
      </p:sp>
      <p:cxnSp>
        <p:nvCxnSpPr>
          <p:cNvPr id="65" name="直接箭头连接符 64"/>
          <p:cNvCxnSpPr>
            <a:stCxn id="64" idx="4"/>
            <a:endCxn id="66" idx="0"/>
          </p:cNvCxnSpPr>
          <p:nvPr/>
        </p:nvCxnSpPr>
        <p:spPr>
          <a:xfrm rot="16200000" flipH="1">
            <a:off x="9970295" y="3621881"/>
            <a:ext cx="428625" cy="156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9744075" y="4619625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9839326" y="5057775"/>
            <a:ext cx="1076326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myPred</a:t>
            </a:r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11125201" y="5057774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locked=true</a:t>
            </a: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535636" y="469213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QNode_B</a:t>
            </a:r>
            <a:endParaRPr lang="zh-CN" altLang="en-US"/>
          </a:p>
        </p:txBody>
      </p:sp>
      <p:cxnSp>
        <p:nvCxnSpPr>
          <p:cNvPr id="70" name="直接箭头连接符 69"/>
          <p:cNvCxnSpPr>
            <a:stCxn id="67" idx="1"/>
            <a:endCxn id="61" idx="3"/>
          </p:cNvCxnSpPr>
          <p:nvPr/>
        </p:nvCxnSpPr>
        <p:spPr>
          <a:xfrm rot="10800000">
            <a:off x="9372602" y="5472112"/>
            <a:ext cx="466725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形状 70"/>
          <p:cNvCxnSpPr>
            <a:stCxn id="67" idx="2"/>
            <a:endCxn id="67" idx="0"/>
          </p:cNvCxnSpPr>
          <p:nvPr/>
        </p:nvCxnSpPr>
        <p:spPr>
          <a:xfrm rot="5400000" flipH="1">
            <a:off x="9948864" y="5486400"/>
            <a:ext cx="857250" cy="1588"/>
          </a:xfrm>
          <a:prstGeom prst="curvedConnector5">
            <a:avLst>
              <a:gd name="adj1" fmla="val -26667"/>
              <a:gd name="adj2" fmla="val 48284824"/>
              <a:gd name="adj3" fmla="val 126667"/>
            </a:avLst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626590" y="246328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-19050" y="524458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257925" y="5263634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AbstractQueuedSynchronizer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深入分析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310621"/>
            <a:ext cx="90805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什么是</a:t>
            </a:r>
            <a:r>
              <a:rPr lang="en-US" altLang="zh-CN" sz="2000" b="1" smtClean="0"/>
              <a:t>AQS</a:t>
            </a:r>
            <a:r>
              <a:rPr lang="zh-CN" altLang="en-US" sz="2000" b="1" smtClean="0"/>
              <a:t>？学习它的必要性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/>
              <a:t>AQS</a:t>
            </a:r>
            <a:r>
              <a:rPr lang="zh-CN" altLang="en-US" sz="1800" smtClean="0"/>
              <a:t>使用方式和其中的设计模式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了解其中的方法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实现一个类似于</a:t>
            </a:r>
            <a:r>
              <a:rPr lang="en-US" altLang="zh-CN" sz="1800" b="1" smtClean="0">
                <a:latin typeface="宋体" pitchFamily="2" charset="-122"/>
              </a:rPr>
              <a:t>ReentrantLock</a:t>
            </a:r>
            <a:r>
              <a:rPr lang="zh-CN" altLang="en-US" sz="1800" b="1" smtClean="0">
                <a:latin typeface="宋体" pitchFamily="2" charset="-122"/>
              </a:rPr>
              <a:t>的锁</a:t>
            </a:r>
            <a:r>
              <a:rPr lang="zh-CN" altLang="en-US" sz="1800" smtClean="0"/>
              <a:t> </a:t>
            </a:r>
            <a:endParaRPr lang="en-US" altLang="zh-CN" sz="1800" smtClean="0"/>
          </a:p>
        </p:txBody>
      </p:sp>
      <p:sp>
        <p:nvSpPr>
          <p:cNvPr id="17" name="矩形 16"/>
          <p:cNvSpPr/>
          <p:nvPr/>
        </p:nvSpPr>
        <p:spPr>
          <a:xfrm>
            <a:off x="638176" y="3857146"/>
            <a:ext cx="11372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AQS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中的数据结构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节点和同步队列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8763" y="4495800"/>
            <a:ext cx="71866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节点在同步队列中的增加和移出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310621"/>
            <a:ext cx="9080500" cy="60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节点加入到同步队列</a:t>
            </a:r>
          </a:p>
        </p:txBody>
      </p:sp>
      <p:sp>
        <p:nvSpPr>
          <p:cNvPr id="17" name="矩形 16"/>
          <p:cNvSpPr/>
          <p:nvPr/>
        </p:nvSpPr>
        <p:spPr>
          <a:xfrm>
            <a:off x="638176" y="3857146"/>
            <a:ext cx="11372849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首节点的变化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1000" y="1914525"/>
            <a:ext cx="71024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82750" y="4543425"/>
            <a:ext cx="6985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独占式同步状态获取与释放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4925" y="850900"/>
            <a:ext cx="49450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其他同步状态获取与释放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310621"/>
            <a:ext cx="90805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共享式同步状态获取与释放</a:t>
            </a:r>
            <a:endParaRPr lang="en-US" altLang="zh-CN" sz="20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独占式超时同步状态获取</a:t>
            </a:r>
            <a:endParaRPr lang="en-US" altLang="zh-CN" sz="20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000" b="1" smtClean="0"/>
          </a:p>
        </p:txBody>
      </p:sp>
      <p:sp>
        <p:nvSpPr>
          <p:cNvPr id="17" name="矩形 16"/>
          <p:cNvSpPr/>
          <p:nvPr/>
        </p:nvSpPr>
        <p:spPr>
          <a:xfrm>
            <a:off x="619126" y="2952272"/>
            <a:ext cx="11372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再次实战，实现一个奇葩点的三元共享同步工具类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Condition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043921"/>
            <a:ext cx="9080500" cy="6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Condition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包含一个等待队列</a:t>
            </a:r>
            <a:endParaRPr lang="zh-CN" altLang="en-US" sz="2000" b="1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4589" y="1754189"/>
            <a:ext cx="7847011" cy="133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108732" y="3110846"/>
            <a:ext cx="9080500" cy="6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同步队列与等待队列</a:t>
            </a:r>
            <a:endParaRPr lang="zh-CN" altLang="en-US" sz="2000" b="1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0999" y="3238656"/>
            <a:ext cx="6800851" cy="301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7951</TotalTime>
  <Words>283</Words>
  <Application>Microsoft Office PowerPoint</Application>
  <PresentationFormat>自定义</PresentationFormat>
  <Paragraphs>74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2235</cp:revision>
  <dcterms:created xsi:type="dcterms:W3CDTF">2016-08-30T15:34:45Z</dcterms:created>
  <dcterms:modified xsi:type="dcterms:W3CDTF">2019-04-22T06:49:28Z</dcterms:modified>
  <cp:category>锐旗设计;https://9ppt.taobao.com</cp:category>
</cp:coreProperties>
</file>