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diagrams/layout1.xml" ContentType="application/vnd.openxmlformats-officedocument.drawingml.diagramLayout+xml"/>
  <Override PartName="/ppt/tags/tag2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14" r:id="rId2"/>
    <p:sldId id="324" r:id="rId3"/>
    <p:sldId id="317" r:id="rId4"/>
    <p:sldId id="292" r:id="rId5"/>
    <p:sldId id="293" r:id="rId6"/>
    <p:sldId id="295" r:id="rId7"/>
    <p:sldId id="343" r:id="rId8"/>
    <p:sldId id="344" r:id="rId9"/>
    <p:sldId id="318" r:id="rId10"/>
    <p:sldId id="319" r:id="rId11"/>
    <p:sldId id="320" r:id="rId12"/>
    <p:sldId id="345" r:id="rId13"/>
    <p:sldId id="321" r:id="rId14"/>
    <p:sldId id="322" r:id="rId15"/>
    <p:sldId id="346" r:id="rId16"/>
    <p:sldId id="302" r:id="rId17"/>
    <p:sldId id="303" r:id="rId18"/>
    <p:sldId id="304" r:id="rId19"/>
    <p:sldId id="347" r:id="rId20"/>
  </p:sldIdLst>
  <p:sldSz cx="11880850" cy="7921625"/>
  <p:notesSz cx="6858000" cy="9144000"/>
  <p:defaultTextStyle>
    <a:defPPr>
      <a:defRPr lang="zh-CN"/>
    </a:defPPr>
    <a:lvl1pPr marL="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18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39" y="-149"/>
      </p:cViewPr>
      <p:guideLst>
        <p:guide orient="horz" pos="249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C15C-B219-474B-8BB4-C8FBBEC0CF3E}" type="doc">
      <dgm:prSet loTypeId="urn:microsoft.com/office/officeart/2005/8/layout/cycle8#1" loCatId="cycle" qsTypeId="urn:microsoft.com/office/officeart/2005/8/quickstyle/simple1#1" qsCatId="simple" csTypeId="urn:microsoft.com/office/officeart/2005/8/colors/accent1_2#1" csCatId="accent1" phldr="1"/>
      <dgm:spPr/>
    </dgm:pt>
    <dgm:pt modelId="{456A26F6-854E-43D4-A0D3-3454A7604405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栈区</a:t>
          </a:r>
          <a:endParaRPr lang="en-US" altLang="zh-CN" dirty="0" smtClean="0">
            <a:solidFill>
              <a:srgbClr val="FF0000"/>
            </a:solidFill>
          </a:endParaRPr>
        </a:p>
      </dgm:t>
    </dgm:pt>
    <dgm:pt modelId="{85237845-FFD5-4E06-9C37-07B270187D31}" type="par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F14251E8-CA6E-41C5-844C-CF5EB13542E2}" type="sib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61578042-3FCE-4747-9971-9A101DE70980}">
      <dgm:prSet phldrT="[文本]"/>
      <dgm:spPr/>
      <dgm:t>
        <a:bodyPr/>
        <a:lstStyle/>
        <a:p>
          <a:r>
            <a:rPr lang="zh-CN" altLang="en-US" smtClean="0"/>
            <a:t>本地内存</a:t>
          </a:r>
          <a:endParaRPr lang="zh-CN" altLang="en-US"/>
        </a:p>
      </dgm:t>
    </dgm:pt>
    <dgm:pt modelId="{362945DF-330F-4C68-BCBE-4F2C041B9A83}" type="par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B3E72255-A2F1-4309-B651-B1BB078D3519}" type="sib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F9CDEFC6-3340-470D-980F-A9AD8522C7DA}">
      <dgm:prSet phldrT="[文本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accent6">
                  <a:lumMod val="50000"/>
                </a:schemeClr>
              </a:solidFill>
            </a:rPr>
            <a:t>堆</a:t>
          </a:r>
          <a:r>
            <a:rPr lang="en-US" altLang="zh-CN" dirty="0" smtClean="0">
              <a:solidFill>
                <a:schemeClr val="accent6">
                  <a:lumMod val="50000"/>
                </a:schemeClr>
              </a:solidFill>
            </a:rPr>
            <a:t>+</a:t>
          </a:r>
          <a:r>
            <a:rPr lang="zh-CN" altLang="en-US" dirty="0" smtClean="0">
              <a:solidFill>
                <a:schemeClr val="accent6">
                  <a:lumMod val="50000"/>
                </a:schemeClr>
              </a:solidFill>
            </a:rPr>
            <a:t>方法区</a:t>
          </a:r>
          <a:endParaRPr lang="zh-CN" alt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EF5F3930-A54B-4638-9918-B0EBFDD341C8}" type="par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ECFFAA5B-734A-4F5C-937C-E043FF5E07BD}" type="sib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D3F4DAA7-3854-46E5-A99E-DFF77A32C685}" type="pres">
      <dgm:prSet presAssocID="{DC60C15C-B219-474B-8BB4-C8FBBEC0CF3E}" presName="compositeShape" presStyleCnt="0">
        <dgm:presLayoutVars>
          <dgm:chMax val="7"/>
          <dgm:dir/>
          <dgm:resizeHandles val="exact"/>
        </dgm:presLayoutVars>
      </dgm:prSet>
      <dgm:spPr/>
    </dgm:pt>
    <dgm:pt modelId="{BBAAD37F-4C5E-4903-880D-140331E63F12}" type="pres">
      <dgm:prSet presAssocID="{DC60C15C-B219-474B-8BB4-C8FBBEC0CF3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BBE6EB90-9800-42CE-8AE7-2F481FC87F7C}" type="pres">
      <dgm:prSet presAssocID="{DC60C15C-B219-474B-8BB4-C8FBBEC0CF3E}" presName="dummy1a" presStyleCnt="0"/>
      <dgm:spPr/>
    </dgm:pt>
    <dgm:pt modelId="{53FF81AD-3480-4D05-81A0-56AB2B40B843}" type="pres">
      <dgm:prSet presAssocID="{DC60C15C-B219-474B-8BB4-C8FBBEC0CF3E}" presName="dummy1b" presStyleCnt="0"/>
      <dgm:spPr/>
    </dgm:pt>
    <dgm:pt modelId="{261F8A2C-DAD0-4D25-B148-968DC9D342BA}" type="pres">
      <dgm:prSet presAssocID="{DC60C15C-B219-474B-8BB4-C8FBBEC0CF3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CDE89C-6F43-47D6-9738-74EFA898A27B}" type="pres">
      <dgm:prSet presAssocID="{DC60C15C-B219-474B-8BB4-C8FBBEC0CF3E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C3BB0005-83DC-4F5D-A17A-11C58875F570}" type="pres">
      <dgm:prSet presAssocID="{DC60C15C-B219-474B-8BB4-C8FBBEC0CF3E}" presName="dummy2a" presStyleCnt="0"/>
      <dgm:spPr/>
    </dgm:pt>
    <dgm:pt modelId="{C9BD65BD-DB51-4ED7-9567-6164FB28CF2D}" type="pres">
      <dgm:prSet presAssocID="{DC60C15C-B219-474B-8BB4-C8FBBEC0CF3E}" presName="dummy2b" presStyleCnt="0"/>
      <dgm:spPr/>
    </dgm:pt>
    <dgm:pt modelId="{ECEBEE6C-F0A1-47B8-854A-9B7D74ADF8ED}" type="pres">
      <dgm:prSet presAssocID="{DC60C15C-B219-474B-8BB4-C8FBBEC0CF3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C7EFE-69E0-4C7A-99E9-0B1A25E3ABB4}" type="pres">
      <dgm:prSet presAssocID="{DC60C15C-B219-474B-8BB4-C8FBBEC0CF3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31F2C04-AFB4-4D79-9366-C1398262DABA}" type="pres">
      <dgm:prSet presAssocID="{DC60C15C-B219-474B-8BB4-C8FBBEC0CF3E}" presName="dummy3a" presStyleCnt="0"/>
      <dgm:spPr/>
    </dgm:pt>
    <dgm:pt modelId="{AAE10AD2-C750-487E-80F9-0AD2FF39FA36}" type="pres">
      <dgm:prSet presAssocID="{DC60C15C-B219-474B-8BB4-C8FBBEC0CF3E}" presName="dummy3b" presStyleCnt="0"/>
      <dgm:spPr/>
    </dgm:pt>
    <dgm:pt modelId="{92FE6840-8E14-423E-95EA-15C7E9C12BF1}" type="pres">
      <dgm:prSet presAssocID="{DC60C15C-B219-474B-8BB4-C8FBBEC0CF3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9B5BA-0CA0-4699-A570-B2A72FC6AE46}" type="pres">
      <dgm:prSet presAssocID="{F14251E8-CA6E-41C5-844C-CF5EB13542E2}" presName="arrowWedge1" presStyleLbl="fgSibTrans2D1" presStyleIdx="0" presStyleCnt="3"/>
      <dgm:spPr/>
    </dgm:pt>
    <dgm:pt modelId="{63392D2A-E74B-4992-8242-F21FC4B41FB9}" type="pres">
      <dgm:prSet presAssocID="{B3E72255-A2F1-4309-B651-B1BB078D3519}" presName="arrowWedge2" presStyleLbl="fgSibTrans2D1" presStyleIdx="1" presStyleCnt="3"/>
      <dgm:spPr/>
    </dgm:pt>
    <dgm:pt modelId="{D2D5DCCF-6C25-4412-A78B-966154BE06E6}" type="pres">
      <dgm:prSet presAssocID="{ECFFAA5B-734A-4F5C-937C-E043FF5E07BD}" presName="arrowWedge3" presStyleLbl="fgSibTrans2D1" presStyleIdx="2" presStyleCnt="3"/>
      <dgm:spPr/>
    </dgm:pt>
  </dgm:ptLst>
  <dgm:cxnLst>
    <dgm:cxn modelId="{B614F2D7-0250-4FBD-8CEE-E85805DED4D6}" type="presOf" srcId="{456A26F6-854E-43D4-A0D3-3454A7604405}" destId="{BBAAD37F-4C5E-4903-880D-140331E63F12}" srcOrd="0" destOrd="0" presId="urn:microsoft.com/office/officeart/2005/8/layout/cycle8#1"/>
    <dgm:cxn modelId="{3FDA74D0-1F0D-4723-8F31-63FF092E5192}" type="presOf" srcId="{F9CDEFC6-3340-470D-980F-A9AD8522C7DA}" destId="{D08C7EFE-69E0-4C7A-99E9-0B1A25E3ABB4}" srcOrd="0" destOrd="0" presId="urn:microsoft.com/office/officeart/2005/8/layout/cycle8#1"/>
    <dgm:cxn modelId="{450CD58A-3D84-4AB7-AE9B-5CB3F9776887}" type="presOf" srcId="{F9CDEFC6-3340-470D-980F-A9AD8522C7DA}" destId="{92FE6840-8E14-423E-95EA-15C7E9C12BF1}" srcOrd="1" destOrd="0" presId="urn:microsoft.com/office/officeart/2005/8/layout/cycle8#1"/>
    <dgm:cxn modelId="{03572A7F-10C4-43FF-89FE-C326394565A3}" type="presOf" srcId="{DC60C15C-B219-474B-8BB4-C8FBBEC0CF3E}" destId="{D3F4DAA7-3854-46E5-A99E-DFF77A32C685}" srcOrd="0" destOrd="0" presId="urn:microsoft.com/office/officeart/2005/8/layout/cycle8#1"/>
    <dgm:cxn modelId="{C02776F5-43B8-471F-8B0C-34CE63093CCD}" srcId="{DC60C15C-B219-474B-8BB4-C8FBBEC0CF3E}" destId="{61578042-3FCE-4747-9971-9A101DE70980}" srcOrd="1" destOrd="0" parTransId="{362945DF-330F-4C68-BCBE-4F2C041B9A83}" sibTransId="{B3E72255-A2F1-4309-B651-B1BB078D3519}"/>
    <dgm:cxn modelId="{2CF3F545-03C4-4EBB-95C6-42C327C5DFB5}" srcId="{DC60C15C-B219-474B-8BB4-C8FBBEC0CF3E}" destId="{456A26F6-854E-43D4-A0D3-3454A7604405}" srcOrd="0" destOrd="0" parTransId="{85237845-FFD5-4E06-9C37-07B270187D31}" sibTransId="{F14251E8-CA6E-41C5-844C-CF5EB13542E2}"/>
    <dgm:cxn modelId="{1F54D4B4-9FCA-4BF1-9DDA-36FB76652AD1}" type="presOf" srcId="{61578042-3FCE-4747-9971-9A101DE70980}" destId="{44CDE89C-6F43-47D6-9738-74EFA898A27B}" srcOrd="0" destOrd="0" presId="urn:microsoft.com/office/officeart/2005/8/layout/cycle8#1"/>
    <dgm:cxn modelId="{6B280570-4F56-4594-949F-3477FCD96810}" type="presOf" srcId="{456A26F6-854E-43D4-A0D3-3454A7604405}" destId="{261F8A2C-DAD0-4D25-B148-968DC9D342BA}" srcOrd="1" destOrd="0" presId="urn:microsoft.com/office/officeart/2005/8/layout/cycle8#1"/>
    <dgm:cxn modelId="{3D4C8576-1A3A-412E-A9A7-B94A969A6F4D}" type="presOf" srcId="{61578042-3FCE-4747-9971-9A101DE70980}" destId="{ECEBEE6C-F0A1-47B8-854A-9B7D74ADF8ED}" srcOrd="1" destOrd="0" presId="urn:microsoft.com/office/officeart/2005/8/layout/cycle8#1"/>
    <dgm:cxn modelId="{8C1711BF-313B-43E7-9DEC-26C4F4AEB6B7}" srcId="{DC60C15C-B219-474B-8BB4-C8FBBEC0CF3E}" destId="{F9CDEFC6-3340-470D-980F-A9AD8522C7DA}" srcOrd="2" destOrd="0" parTransId="{EF5F3930-A54B-4638-9918-B0EBFDD341C8}" sibTransId="{ECFFAA5B-734A-4F5C-937C-E043FF5E07BD}"/>
    <dgm:cxn modelId="{63EED5EF-FB70-4A3F-B05A-24A86CE5A3F5}" type="presParOf" srcId="{D3F4DAA7-3854-46E5-A99E-DFF77A32C685}" destId="{BBAAD37F-4C5E-4903-880D-140331E63F12}" srcOrd="0" destOrd="0" presId="urn:microsoft.com/office/officeart/2005/8/layout/cycle8#1"/>
    <dgm:cxn modelId="{6011E156-EC54-4C34-A7CA-C6F59946BEBF}" type="presParOf" srcId="{D3F4DAA7-3854-46E5-A99E-DFF77A32C685}" destId="{BBE6EB90-9800-42CE-8AE7-2F481FC87F7C}" srcOrd="1" destOrd="0" presId="urn:microsoft.com/office/officeart/2005/8/layout/cycle8#1"/>
    <dgm:cxn modelId="{816D39AE-292A-4BF7-8DB6-280320A60DA4}" type="presParOf" srcId="{D3F4DAA7-3854-46E5-A99E-DFF77A32C685}" destId="{53FF81AD-3480-4D05-81A0-56AB2B40B843}" srcOrd="2" destOrd="0" presId="urn:microsoft.com/office/officeart/2005/8/layout/cycle8#1"/>
    <dgm:cxn modelId="{A694B075-11BC-4694-B65F-85FCDFF08C88}" type="presParOf" srcId="{D3F4DAA7-3854-46E5-A99E-DFF77A32C685}" destId="{261F8A2C-DAD0-4D25-B148-968DC9D342BA}" srcOrd="3" destOrd="0" presId="urn:microsoft.com/office/officeart/2005/8/layout/cycle8#1"/>
    <dgm:cxn modelId="{EED27FA3-95ED-49C1-BAA0-79288862ED06}" type="presParOf" srcId="{D3F4DAA7-3854-46E5-A99E-DFF77A32C685}" destId="{44CDE89C-6F43-47D6-9738-74EFA898A27B}" srcOrd="4" destOrd="0" presId="urn:microsoft.com/office/officeart/2005/8/layout/cycle8#1"/>
    <dgm:cxn modelId="{B09A819D-3C58-41FD-AED4-5DFAA0E030CF}" type="presParOf" srcId="{D3F4DAA7-3854-46E5-A99E-DFF77A32C685}" destId="{C3BB0005-83DC-4F5D-A17A-11C58875F570}" srcOrd="5" destOrd="0" presId="urn:microsoft.com/office/officeart/2005/8/layout/cycle8#1"/>
    <dgm:cxn modelId="{B3D753D1-5531-4E65-B691-963CF8E8384D}" type="presParOf" srcId="{D3F4DAA7-3854-46E5-A99E-DFF77A32C685}" destId="{C9BD65BD-DB51-4ED7-9567-6164FB28CF2D}" srcOrd="6" destOrd="0" presId="urn:microsoft.com/office/officeart/2005/8/layout/cycle8#1"/>
    <dgm:cxn modelId="{EF1FB26A-3D98-4D5A-BA1B-4781DE5550E9}" type="presParOf" srcId="{D3F4DAA7-3854-46E5-A99E-DFF77A32C685}" destId="{ECEBEE6C-F0A1-47B8-854A-9B7D74ADF8ED}" srcOrd="7" destOrd="0" presId="urn:microsoft.com/office/officeart/2005/8/layout/cycle8#1"/>
    <dgm:cxn modelId="{F62E61D0-6216-42A5-8B40-BF536F5DF30A}" type="presParOf" srcId="{D3F4DAA7-3854-46E5-A99E-DFF77A32C685}" destId="{D08C7EFE-69E0-4C7A-99E9-0B1A25E3ABB4}" srcOrd="8" destOrd="0" presId="urn:microsoft.com/office/officeart/2005/8/layout/cycle8#1"/>
    <dgm:cxn modelId="{1020B661-2B5C-49DF-905A-B5908C61DA72}" type="presParOf" srcId="{D3F4DAA7-3854-46E5-A99E-DFF77A32C685}" destId="{231F2C04-AFB4-4D79-9366-C1398262DABA}" srcOrd="9" destOrd="0" presId="urn:microsoft.com/office/officeart/2005/8/layout/cycle8#1"/>
    <dgm:cxn modelId="{5AFBEE23-3CDB-4713-A4ED-760E4F7F3492}" type="presParOf" srcId="{D3F4DAA7-3854-46E5-A99E-DFF77A32C685}" destId="{AAE10AD2-C750-487E-80F9-0AD2FF39FA36}" srcOrd="10" destOrd="0" presId="urn:microsoft.com/office/officeart/2005/8/layout/cycle8#1"/>
    <dgm:cxn modelId="{E324E797-C92E-49B0-B5B6-B45E6F2316B6}" type="presParOf" srcId="{D3F4DAA7-3854-46E5-A99E-DFF77A32C685}" destId="{92FE6840-8E14-423E-95EA-15C7E9C12BF1}" srcOrd="11" destOrd="0" presId="urn:microsoft.com/office/officeart/2005/8/layout/cycle8#1"/>
    <dgm:cxn modelId="{3A562D3A-E33F-49F3-8972-91A63F5D14CF}" type="presParOf" srcId="{D3F4DAA7-3854-46E5-A99E-DFF77A32C685}" destId="{FDB9B5BA-0CA0-4699-A570-B2A72FC6AE46}" srcOrd="12" destOrd="0" presId="urn:microsoft.com/office/officeart/2005/8/layout/cycle8#1"/>
    <dgm:cxn modelId="{C4C04B4D-9D73-4B81-A419-1AA400FAA022}" type="presParOf" srcId="{D3F4DAA7-3854-46E5-A99E-DFF77A32C685}" destId="{63392D2A-E74B-4992-8242-F21FC4B41FB9}" srcOrd="13" destOrd="0" presId="urn:microsoft.com/office/officeart/2005/8/layout/cycle8#1"/>
    <dgm:cxn modelId="{29CBB68F-54CC-47CA-AD02-7A7CDBAC63B6}" type="presParOf" srcId="{D3F4DAA7-3854-46E5-A99E-DFF77A32C685}" destId="{D2D5DCCF-6C25-4412-A78B-966154BE06E6}" srcOrd="14" destOrd="0" presId="urn:microsoft.com/office/officeart/2005/8/layout/cycle8#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#1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461" y="144031"/>
            <a:ext cx="904221" cy="107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8" y="1296434"/>
            <a:ext cx="8910638" cy="27578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8" y="4160692"/>
            <a:ext cx="8910638" cy="1912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3130" indent="0" algn="ctr">
              <a:buNone/>
              <a:defRPr sz="1800"/>
            </a:lvl3pPr>
            <a:lvl4pPr marL="1370330" indent="0" algn="ctr">
              <a:buNone/>
              <a:defRPr sz="1600"/>
            </a:lvl4pPr>
            <a:lvl5pPr marL="1826895" indent="0" algn="ctr">
              <a:buNone/>
              <a:defRPr sz="1600"/>
            </a:lvl5pPr>
            <a:lvl6pPr marL="2283460" indent="0" algn="ctr">
              <a:buNone/>
              <a:defRPr sz="1600"/>
            </a:lvl6pPr>
            <a:lvl7pPr marL="2740025" indent="0" algn="ctr">
              <a:buNone/>
              <a:defRPr sz="1600"/>
            </a:lvl7pPr>
            <a:lvl8pPr marL="3197225" indent="0" algn="ctr">
              <a:buNone/>
              <a:defRPr sz="1600"/>
            </a:lvl8pPr>
            <a:lvl9pPr marL="365379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3" y="247529"/>
            <a:ext cx="792058" cy="938859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4045" y="317235"/>
            <a:ext cx="10692765" cy="1320269"/>
          </a:xfrm>
          <a:prstGeom prst="rect">
            <a:avLst/>
          </a:prstGeom>
        </p:spPr>
        <p:txBody>
          <a:bodyPr vert="horz" lIns="94137" tIns="47069" rIns="94137" bIns="4706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5" y="1848385"/>
            <a:ext cx="10692765" cy="5227906"/>
          </a:xfrm>
          <a:prstGeom prst="rect">
            <a:avLst/>
          </a:prstGeom>
        </p:spPr>
        <p:txBody>
          <a:bodyPr vert="horz" lIns="94137" tIns="47069" rIns="94137" bIns="4706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045" y="7342175"/>
            <a:ext cx="2772198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9293" y="7342175"/>
            <a:ext cx="3762269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4611" y="7342175"/>
            <a:ext cx="2772198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255395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535" indent="-470535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810" indent="-39243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908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46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84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86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924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62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463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39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77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15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55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93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31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NULL"/><Relationship Id="rId3" Type="http://schemas.openxmlformats.org/officeDocument/2006/relationships/diagramData" Target="../diagrams/data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43793" y="2131146"/>
            <a:ext cx="10049219" cy="1609407"/>
          </a:xfrm>
          <a:prstGeom prst="rect">
            <a:avLst/>
          </a:prstGeom>
          <a:noFill/>
        </p:spPr>
        <p:txBody>
          <a:bodyPr wrap="square" lIns="91341" tIns="45671" rIns="91341" bIns="45671" rtlCol="0">
            <a:spAutoFit/>
          </a:bodyPr>
          <a:lstStyle/>
          <a:p>
            <a:pPr algn="ctr" defTabSz="1217295">
              <a:lnSpc>
                <a:spcPct val="130000"/>
              </a:lnSpc>
            </a:pPr>
            <a:r>
              <a:rPr lang="zh-CN" altLang="en-US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虚拟机的前世今生</a:t>
            </a:r>
          </a:p>
          <a:p>
            <a:pPr algn="ctr" defTabSz="1217295">
              <a:lnSpc>
                <a:spcPct val="130000"/>
              </a:lnSpc>
            </a:pPr>
            <a:r>
              <a:rPr lang="zh-CN" altLang="en-US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深入理解</a:t>
            </a:r>
            <a:r>
              <a:rPr lang="en-US" altLang="zh-CN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内存区域</a:t>
            </a:r>
            <a:endParaRPr lang="en-US" altLang="zh-CN" sz="37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970216" y="5096546"/>
            <a:ext cx="5942462" cy="25187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41" tIns="45671" rIns="91341" bIns="45671">
            <a:spAutoFit/>
          </a:bodyPr>
          <a:lstStyle/>
          <a:p>
            <a:pPr algn="dist" defTabSz="1217295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0991" y="5814684"/>
            <a:ext cx="3800841" cy="47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41" tIns="45671" rIns="91341" bIns="45671">
            <a:spAutoFit/>
          </a:bodyPr>
          <a:lstStyle/>
          <a:p>
            <a:pPr defTabSz="1217295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9" name="PA_组合 20"/>
          <p:cNvGrpSpPr/>
          <p:nvPr>
            <p:custDataLst>
              <p:tags r:id="rId4"/>
            </p:custDataLst>
          </p:nvPr>
        </p:nvGrpSpPr>
        <p:grpSpPr>
          <a:xfrm>
            <a:off x="2" y="4855831"/>
            <a:ext cx="11880850" cy="62381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620" y="276972"/>
            <a:ext cx="1323059" cy="11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7" name="Picture 1" descr="E:\VIP二期\JVM\第一节课\QQ图片2019052619363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86360" y="-1"/>
            <a:ext cx="11967210" cy="7921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5604" y="600945"/>
            <a:ext cx="877979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212560" y="1443678"/>
            <a:ext cx="3602882" cy="2143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643" tIns="50320" rIns="100643" bIns="50320">
            <a:spAutoFit/>
          </a:bodyPr>
          <a:lstStyle/>
          <a:p>
            <a:pPr marL="314325" indent="-31432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）：数据结构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入口和出口只有一个</a:t>
            </a: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32564" y="3929643"/>
            <a:ext cx="3840849" cy="1489877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</a:t>
            </a: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200" dirty="0" smtClean="0">
                <a:sym typeface="+mn-ea"/>
              </a:rPr>
              <a:t>先</a:t>
            </a:r>
            <a:r>
              <a:rPr lang="zh-CN" altLang="en-US" sz="2200" dirty="0">
                <a:sym typeface="+mn-ea"/>
              </a:rPr>
              <a:t>进后</a:t>
            </a:r>
            <a:r>
              <a:rPr lang="zh-CN" altLang="en-US" sz="2200" dirty="0" smtClean="0">
                <a:sym typeface="+mn-ea"/>
              </a:rPr>
              <a:t>出（</a:t>
            </a:r>
            <a:r>
              <a:rPr lang="en-US" altLang="zh-CN" sz="2200" dirty="0" smtClean="0">
                <a:sym typeface="+mn-ea"/>
              </a:rPr>
              <a:t>FIL0</a:t>
            </a:r>
            <a:r>
              <a:rPr lang="zh-CN" altLang="en-US" sz="2200" dirty="0" smtClean="0">
                <a:sym typeface="+mn-ea"/>
              </a:rPr>
              <a:t>）</a:t>
            </a:r>
            <a:endParaRPr lang="zh-CN" altLang="en-US" sz="2200" dirty="0"/>
          </a:p>
        </p:txBody>
      </p:sp>
      <p:pic>
        <p:nvPicPr>
          <p:cNvPr id="27649" name="Picture 1" descr="D:\课程\公开课\JVM\image\栈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5238" y="1222514"/>
            <a:ext cx="4516326" cy="5887573"/>
          </a:xfrm>
          <a:prstGeom prst="rect">
            <a:avLst/>
          </a:prstGeom>
          <a:noFill/>
        </p:spPr>
      </p:pic>
      <p:sp>
        <p:nvSpPr>
          <p:cNvPr id="19" name="椭圆 18"/>
          <p:cNvSpPr/>
          <p:nvPr/>
        </p:nvSpPr>
        <p:spPr>
          <a:xfrm>
            <a:off x="5311032" y="6067780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5970753" y="3028156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6039681" y="5123035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11032" y="3997466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16554" y="1825094"/>
            <a:ext cx="2031213" cy="109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8" name="文本框 5"/>
          <p:cNvSpPr txBox="1"/>
          <p:nvPr/>
        </p:nvSpPr>
        <p:spPr>
          <a:xfrm>
            <a:off x="96228" y="5671916"/>
            <a:ext cx="4415140" cy="796938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要使用栈？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30554" y="5939894"/>
            <a:ext cx="2031213" cy="109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063132" y="3968891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167907" y="1867255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3760953" y="2999581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3763206" y="4980160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76900" y="1238250"/>
            <a:ext cx="1000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入栈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6192081" y="5275435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57625" y="1228725"/>
            <a:ext cx="8286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出栈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08359" y="550958"/>
            <a:ext cx="183489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968" y="1293075"/>
            <a:ext cx="6695790" cy="5458528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虚拟机栈（大小设置  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Xss</a:t>
            </a:r>
            <a:r>
              <a:rPr lang="en-US" altLang="zh-CN" sz="2400" dirty="0" smtClean="0">
                <a:solidFill>
                  <a:srgbClr val="FF0000"/>
                </a:solidFill>
              </a:rPr>
              <a:t> 1M 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</a:t>
            </a: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当前线程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运行方法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所需的数据，指令、返回地址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帧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rgbClr val="FFC000"/>
              </a:buClr>
            </a:pPr>
            <a:r>
              <a:rPr lang="zh-CN" altLang="en-US" dirty="0" smtClean="0"/>
              <a:t>每个方法在执行的同时都会创建一个</a:t>
            </a:r>
            <a:r>
              <a:rPr lang="zh-CN" altLang="en-US" b="1" dirty="0" smtClean="0"/>
              <a:t>栈帧</a:t>
            </a:r>
            <a:endParaRPr lang="en-US" altLang="zh-CN" dirty="0" smtClean="0"/>
          </a:p>
          <a:p>
            <a:pPr>
              <a:lnSpc>
                <a:spcPct val="170000"/>
              </a:lnSpc>
              <a:buClr>
                <a:srgbClr val="FFC000"/>
              </a:buClr>
            </a:pPr>
            <a:r>
              <a:rPr lang="zh-CN" altLang="en-US" dirty="0" smtClean="0"/>
              <a:t>栈帧还可以划分：</a:t>
            </a:r>
            <a:endParaRPr lang="zh-CN" altLang="en-US" dirty="0"/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局部变量表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操作数栈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 smtClean="0"/>
              <a:t>动态连接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 smtClean="0"/>
              <a:t>返回地址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6012" y="548559"/>
            <a:ext cx="3881765" cy="48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31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虚拟机栈的执行过程</a:t>
            </a: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188081" y="1108091"/>
            <a:ext cx="5955551" cy="702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623" tIns="50310" rIns="100623" bIns="50310">
            <a:spAutoFit/>
          </a:bodyPr>
          <a:lstStyle/>
          <a:p>
            <a:pPr marL="314325" indent="-31432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中方法在虚拟机栈的执行过程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271551" y="5885609"/>
            <a:ext cx="3819695" cy="796917"/>
          </a:xfrm>
          <a:prstGeom prst="rect">
            <a:avLst/>
          </a:prstGeom>
          <a:noFill/>
        </p:spPr>
        <p:txBody>
          <a:bodyPr wrap="square" lIns="100623" tIns="50310" rIns="100623" bIns="5031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知其然、知其所以然！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321" y="2111390"/>
            <a:ext cx="7808173" cy="301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4057" y="509044"/>
            <a:ext cx="2206368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967" y="1293078"/>
            <a:ext cx="10939062" cy="1763903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本地方法栈保存的是</a:t>
            </a:r>
            <a:r>
              <a:rPr lang="en-US" altLang="zh-CN" sz="2000" dirty="0" smtClean="0"/>
              <a:t>native</a:t>
            </a:r>
            <a:r>
              <a:rPr lang="zh-CN" altLang="en-US" sz="2000" dirty="0" smtClean="0"/>
              <a:t>方法的信息，当一个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创建的线程调用</a:t>
            </a:r>
            <a:r>
              <a:rPr lang="en-US" altLang="zh-CN" sz="2000" dirty="0" smtClean="0"/>
              <a:t>native</a:t>
            </a:r>
            <a:r>
              <a:rPr lang="zh-CN" altLang="en-US" sz="2000" dirty="0" smtClean="0"/>
              <a:t>方法后，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不再为其在虚拟机栈中创建栈帧，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只是简单地动态链接并直接调用</a:t>
            </a:r>
            <a:r>
              <a:rPr lang="en-US" altLang="zh-CN" sz="2000" dirty="0" smtClean="0"/>
              <a:t>native</a:t>
            </a:r>
            <a:r>
              <a:rPr lang="zh-CN" altLang="en-US" sz="2000" dirty="0" smtClean="0"/>
              <a:t>方法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076" y="4300348"/>
            <a:ext cx="9823046" cy="1165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虚拟机规范无强制规定，各版本虚拟机自由实现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直接把本地方法栈和虚拟机栈合二为一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142" y="488090"/>
            <a:ext cx="561065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625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线程共享的区域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232061" y="1234460"/>
            <a:ext cx="11383363" cy="397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方法区（永久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和以前）、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类信息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静态变量</a:t>
            </a: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即时编译期编译后的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Xms</a:t>
            </a:r>
            <a:r>
              <a:rPr lang="zh-CN" altLang="en-US" sz="2000" dirty="0" smtClean="0">
                <a:solidFill>
                  <a:srgbClr val="FF0000"/>
                </a:solidFill>
              </a:rPr>
              <a:t>；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Xmx</a:t>
            </a:r>
            <a:r>
              <a:rPr lang="zh-CN" altLang="en-US" sz="2000" dirty="0" smtClean="0">
                <a:solidFill>
                  <a:srgbClr val="FF0000"/>
                </a:solidFill>
              </a:rPr>
              <a:t>；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Xmn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/>
              <a:t>堆是需要重点关注的一块区域，因为涉及到内存的分配</a:t>
            </a:r>
            <a:r>
              <a:rPr lang="en-US" altLang="zh-CN" sz="1600" dirty="0" smtClean="0"/>
              <a:t>(new</a:t>
            </a:r>
            <a:r>
              <a:rPr lang="zh-CN" altLang="en-US" sz="1600" dirty="0" smtClean="0"/>
              <a:t>关键字，反射等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与回收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回收算法，收集器等</a:t>
            </a:r>
            <a:r>
              <a:rPr lang="en-US" altLang="zh-CN" sz="1600" dirty="0" smtClean="0"/>
              <a:t>)</a:t>
            </a: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/>
              <a:t>几乎所有的对象都是在堆中分配</a:t>
            </a:r>
            <a:r>
              <a:rPr lang="en-US" altLang="zh-CN" sz="1600" dirty="0" smtClean="0"/>
              <a:t>.</a:t>
            </a:r>
            <a:endParaRPr lang="en-US" altLang="zh-CN" sz="1600" dirty="0" smtClean="0"/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endParaRPr lang="en-US" altLang="zh-CN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0790" y="509046"/>
            <a:ext cx="561065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625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各版本内存区域的变化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268478" y="1164722"/>
            <a:ext cx="11364873" cy="6149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marL="30861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运行时常量池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/>
              <a:t>     Class </a:t>
            </a:r>
            <a:r>
              <a:rPr lang="zh-CN" altLang="en-US" sz="1600" dirty="0" smtClean="0"/>
              <a:t>文件中的常量池（编译器生成的各种字面量和符号引用）会在类加载后被放入这个区域。</a:t>
            </a:r>
            <a:endParaRPr lang="en-US" altLang="zh-CN" sz="1600" dirty="0" smtClean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符号</a:t>
            </a:r>
            <a:r>
              <a:rPr lang="zh-CN" altLang="en-US" sz="1600" dirty="0" smtClean="0"/>
              <a:t>引用</a:t>
            </a:r>
            <a:r>
              <a:rPr lang="en-US" altLang="zh-CN" sz="1600" dirty="0" smtClean="0"/>
              <a:t>:</a:t>
            </a:r>
            <a:r>
              <a:rPr lang="en-US" altLang="zh-CN" sz="1600" dirty="0" smtClean="0"/>
              <a:t>	</a:t>
            </a: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字面</a:t>
            </a:r>
            <a:r>
              <a:rPr lang="zh-CN" altLang="en-US" sz="1600" dirty="0" smtClean="0"/>
              <a:t>量：</a:t>
            </a:r>
            <a:r>
              <a:rPr lang="en-US" altLang="zh-CN" sz="1600" dirty="0" smtClean="0"/>
              <a:t>String a =“</a:t>
            </a:r>
            <a:r>
              <a:rPr lang="zh-CN" altLang="en-US" sz="1600" dirty="0" smtClean="0"/>
              <a:t>享学课堂</a:t>
            </a:r>
            <a:r>
              <a:rPr lang="en-US" altLang="zh-CN" sz="1600" dirty="0" smtClean="0"/>
              <a:t>”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JDK1.6</a:t>
            </a: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/>
              <a:t>运行时常量池在方法区中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JDK1.7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运行时常量池在堆中</a:t>
            </a:r>
            <a:endParaRPr lang="en-US" altLang="zh-CN" sz="1600" dirty="0" smtClean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去永久代：使用元</a:t>
            </a:r>
            <a:r>
              <a:rPr lang="zh-CN" altLang="en-US" sz="1600" dirty="0" smtClean="0"/>
              <a:t>空间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空间大小只受制于机器的内存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替代</a:t>
            </a:r>
            <a:r>
              <a:rPr lang="zh-CN" altLang="en-US" sz="1600" dirty="0" smtClean="0"/>
              <a:t>永久代</a:t>
            </a:r>
            <a:endParaRPr lang="en-US" altLang="zh-CN" sz="1600" dirty="0" smtClean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solidFill>
                  <a:srgbClr val="FF0000"/>
                </a:solidFill>
              </a:rPr>
              <a:t>	</a:t>
            </a:r>
            <a:r>
              <a:rPr lang="zh-CN" altLang="en-US" sz="1600" dirty="0" smtClean="0">
                <a:solidFill>
                  <a:srgbClr val="FF0000"/>
                </a:solidFill>
              </a:rPr>
              <a:t>永久代参数</a:t>
            </a:r>
            <a:r>
              <a:rPr lang="en-US" altLang="zh-CN" sz="1600" dirty="0" smtClean="0">
                <a:solidFill>
                  <a:srgbClr val="FF0000"/>
                </a:solidFill>
              </a:rPr>
              <a:t>	-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XX:PermSize</a:t>
            </a:r>
            <a:r>
              <a:rPr lang="zh-CN" altLang="en-US" sz="1600" dirty="0" smtClean="0">
                <a:solidFill>
                  <a:srgbClr val="FF0000"/>
                </a:solidFill>
              </a:rPr>
              <a:t>；</a:t>
            </a:r>
            <a:r>
              <a:rPr lang="en-US" altLang="zh-CN" sz="1600" dirty="0" smtClean="0">
                <a:solidFill>
                  <a:srgbClr val="FF0000"/>
                </a:solidFill>
              </a:rPr>
              <a:t>-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XX:MaxPermSize</a:t>
            </a:r>
            <a:r>
              <a:rPr lang="en-US" altLang="zh-CN" sz="1600" dirty="0" smtClean="0">
                <a:solidFill>
                  <a:srgbClr val="FF0000"/>
                </a:solidFill>
              </a:rPr>
              <a:t> =100M   </a:t>
            </a:r>
            <a:r>
              <a:rPr lang="zh-CN" altLang="en-US" sz="1600" dirty="0" smtClean="0">
                <a:solidFill>
                  <a:srgbClr val="FF0000"/>
                </a:solidFill>
              </a:rPr>
              <a:t>超过</a:t>
            </a:r>
            <a:r>
              <a:rPr lang="en-US" altLang="zh-CN" sz="1600" dirty="0" smtClean="0">
                <a:solidFill>
                  <a:srgbClr val="FF0000"/>
                </a:solidFill>
              </a:rPr>
              <a:t>100M OOM</a:t>
            </a:r>
            <a:r>
              <a:rPr lang="zh-CN" altLang="en-US" sz="1600" dirty="0" smtClean="0">
                <a:solidFill>
                  <a:srgbClr val="FF0000"/>
                </a:solidFill>
              </a:rPr>
              <a:t>（）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solidFill>
                  <a:srgbClr val="FF0000"/>
                </a:solidFill>
              </a:rPr>
              <a:t> 	</a:t>
            </a:r>
            <a:r>
              <a:rPr lang="zh-CN" altLang="en-US" sz="1600" dirty="0" smtClean="0">
                <a:solidFill>
                  <a:srgbClr val="FF0000"/>
                </a:solidFill>
              </a:rPr>
              <a:t>元空间参数</a:t>
            </a:r>
            <a:r>
              <a:rPr lang="en-US" altLang="zh-CN" sz="1600" dirty="0" smtClean="0">
                <a:solidFill>
                  <a:srgbClr val="FF0000"/>
                </a:solidFill>
              </a:rPr>
              <a:t>	-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XX:MetaspaceSize</a:t>
            </a:r>
            <a:r>
              <a:rPr lang="zh-CN" altLang="en-US" sz="1600" dirty="0" smtClean="0">
                <a:solidFill>
                  <a:srgbClr val="FF0000"/>
                </a:solidFill>
              </a:rPr>
              <a:t>；</a:t>
            </a:r>
            <a:r>
              <a:rPr lang="en-US" sz="1600" dirty="0" smtClean="0"/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-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XX:MaxMetaspaceSize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endParaRPr lang="en-US" altLang="zh-CN" sz="1600" dirty="0" smtClean="0"/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 smtClean="0"/>
              <a:t>     </a:t>
            </a:r>
            <a:r>
              <a:rPr lang="en-US" altLang="zh-CN" sz="1600" dirty="0" smtClean="0"/>
              <a:t>why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 smtClean="0"/>
              <a:t>     </a:t>
            </a:r>
            <a:r>
              <a:rPr lang="zh-CN" altLang="en-US" sz="1600" dirty="0" smtClean="0"/>
              <a:t>永久代来存储类信息、常量、静态变量等数据不是个好主意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很容易遇到内存溢出的问题。</a:t>
            </a:r>
            <a:endParaRPr lang="en-US" altLang="zh-CN" sz="1600" dirty="0" smtClean="0"/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 smtClean="0"/>
              <a:t>     </a:t>
            </a:r>
            <a:r>
              <a:rPr lang="zh-CN" altLang="en-US" sz="1600" dirty="0" smtClean="0"/>
              <a:t>对永久代进行调优是很困难的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同时将元空间与堆的垃圾回收进行了隔离，避免永久代引发的</a:t>
            </a:r>
            <a:r>
              <a:rPr lang="en-US" altLang="zh-CN" sz="1600" dirty="0" smtClean="0"/>
              <a:t>Full GC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OOM</a:t>
            </a:r>
            <a:r>
              <a:rPr lang="zh-CN" altLang="en-US" sz="1600" dirty="0" smtClean="0"/>
              <a:t>等问题；</a:t>
            </a:r>
            <a:endParaRPr lang="en-US" altLang="zh-CN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1749" y="397154"/>
            <a:ext cx="39931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—JVM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直接管理不了的</a:t>
            </a:r>
            <a:endParaRPr lang="zh-CN" altLang="en-US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3"/>
          <p:cNvGrpSpPr/>
          <p:nvPr/>
        </p:nvGrpSpPr>
        <p:grpSpPr bwMode="auto">
          <a:xfrm>
            <a:off x="203381" y="1550797"/>
            <a:ext cx="5388064" cy="5551843"/>
            <a:chOff x="965200" y="928725"/>
            <a:chExt cx="6386131" cy="4603395"/>
          </a:xfrm>
        </p:grpSpPr>
        <p:graphicFrame>
          <p:nvGraphicFramePr>
            <p:cNvPr id="9" name="图示 8"/>
            <p:cNvGraphicFramePr/>
            <p:nvPr/>
          </p:nvGraphicFramePr>
          <p:xfrm>
            <a:off x="965200" y="146812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6" name="组合 13"/>
            <p:cNvGrpSpPr/>
            <p:nvPr/>
          </p:nvGrpSpPr>
          <p:grpSpPr bwMode="auto">
            <a:xfrm>
              <a:off x="2493962" y="3434080"/>
              <a:ext cx="1180241" cy="345440"/>
              <a:chOff x="360362" y="4114800"/>
              <a:chExt cx="1180241" cy="345440"/>
            </a:xfrm>
          </p:grpSpPr>
          <p:sp>
            <p:nvSpPr>
              <p:cNvPr id="23" name="椭圆 11"/>
              <p:cNvSpPr>
                <a:spLocks noChangeArrowheads="1"/>
              </p:cNvSpPr>
              <p:nvPr/>
            </p:nvSpPr>
            <p:spPr bwMode="auto">
              <a:xfrm>
                <a:off x="401002" y="4114800"/>
                <a:ext cx="833906" cy="345440"/>
              </a:xfrm>
              <a:prstGeom prst="ellipse">
                <a:avLst/>
              </a:prstGeom>
              <a:solidFill>
                <a:srgbClr val="FF9900">
                  <a:alpha val="90195"/>
                </a:srgbClr>
              </a:solidFill>
              <a:ln w="9525" algn="ctr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矩形 12"/>
              <p:cNvSpPr>
                <a:spLocks noChangeArrowheads="1"/>
              </p:cNvSpPr>
              <p:nvPr/>
            </p:nvSpPr>
            <p:spPr bwMode="auto">
              <a:xfrm>
                <a:off x="360362" y="4156714"/>
                <a:ext cx="1180241" cy="2219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100" dirty="0" err="1">
                    <a:solidFill>
                      <a:schemeClr val="bg1"/>
                    </a:solidFill>
                  </a:rPr>
                  <a:t>DirectBuffer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" name="直接箭头连接符 19"/>
            <p:cNvCxnSpPr>
              <a:cxnSpLocks noChangeShapeType="1"/>
            </p:cNvCxnSpPr>
            <p:nvPr/>
          </p:nvCxnSpPr>
          <p:spPr bwMode="auto">
            <a:xfrm>
              <a:off x="3173563" y="3701013"/>
              <a:ext cx="389890" cy="41148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tailEnd type="arrow" w="med" len="med"/>
            </a:ln>
            <a:effectLst/>
          </p:spPr>
        </p:cxn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3173563" y="3690853"/>
              <a:ext cx="644459" cy="261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</a:t>
              </a:r>
            </a:p>
          </p:txBody>
        </p:sp>
        <p:sp>
          <p:nvSpPr>
            <p:cNvPr id="19" name="左大括号 21"/>
            <p:cNvSpPr/>
            <p:nvPr/>
          </p:nvSpPr>
          <p:spPr bwMode="auto">
            <a:xfrm rot="5400000">
              <a:off x="3783960" y="585984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951555" y="928725"/>
              <a:ext cx="2544397" cy="3264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JVM</a:t>
              </a:r>
              <a:r>
                <a:rPr lang="zh-CN" altLang="en-US"/>
                <a:t>内存区域模型</a:t>
              </a:r>
            </a:p>
          </p:txBody>
        </p:sp>
        <p:sp>
          <p:nvSpPr>
            <p:cNvPr id="21" name="左大括号 24"/>
            <p:cNvSpPr/>
            <p:nvPr/>
          </p:nvSpPr>
          <p:spPr bwMode="auto">
            <a:xfrm rot="-9043090">
              <a:off x="5550294" y="3636331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977296" y="4518467"/>
              <a:ext cx="1374035" cy="3264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非堆区域</a:t>
              </a:r>
            </a:p>
          </p:txBody>
        </p:sp>
      </p:grp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2651380" y="4973421"/>
            <a:ext cx="593474" cy="5382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eaLnBrk="0" hangingPunct="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直接内存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6365" y="1383141"/>
            <a:ext cx="5759621" cy="3947817"/>
          </a:xfrm>
          <a:prstGeom prst="rect">
            <a:avLst/>
          </a:prstGeom>
          <a:noFill/>
        </p:spPr>
        <p:txBody>
          <a:bodyPr wrap="square" lIns="94137" tIns="47069" rIns="94137" bIns="47069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 dirty="0"/>
              <a:t>直接内存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1600" dirty="0" smtClean="0"/>
              <a:t>不是</a:t>
            </a:r>
            <a:r>
              <a:rPr lang="zh-CN" altLang="en-US" sz="1600" dirty="0"/>
              <a:t>虚拟机运行时数据区的一部分，也不是</a:t>
            </a:r>
            <a:r>
              <a:rPr lang="en-US" altLang="zh-CN" sz="1600" dirty="0"/>
              <a:t>java</a:t>
            </a:r>
            <a:r>
              <a:rPr lang="zh-CN" altLang="en-US" sz="1600" dirty="0"/>
              <a:t>虚拟机规范中定义的内存区域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/>
              <a:t>如果</a:t>
            </a:r>
            <a:r>
              <a:rPr lang="zh-CN" altLang="en-US" sz="1600" dirty="0"/>
              <a:t>使用了</a:t>
            </a:r>
            <a:r>
              <a:rPr lang="en-US" altLang="zh-CN" sz="1600" dirty="0"/>
              <a:t>NIO,</a:t>
            </a:r>
            <a:r>
              <a:rPr lang="zh-CN" altLang="en-US" sz="1600" dirty="0"/>
              <a:t>这块区域会被频繁使用，在</a:t>
            </a:r>
            <a:r>
              <a:rPr lang="en-US" altLang="zh-CN" sz="1600" dirty="0"/>
              <a:t>java</a:t>
            </a:r>
            <a:r>
              <a:rPr lang="zh-CN" altLang="en-US" sz="1600" dirty="0"/>
              <a:t>堆内可以用</a:t>
            </a:r>
            <a:r>
              <a:rPr lang="en-US" altLang="zh-CN" sz="1600" dirty="0" err="1"/>
              <a:t>directByteBuffer</a:t>
            </a:r>
            <a:r>
              <a:rPr lang="zh-CN" altLang="en-US" sz="1600" dirty="0"/>
              <a:t>对象直接引用并操作；</a:t>
            </a:r>
            <a:endParaRPr lang="en-US" altLang="zh-CN" sz="16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这块内存不受</a:t>
            </a:r>
            <a:r>
              <a:rPr lang="en-US" altLang="zh-CN" sz="1600" dirty="0"/>
              <a:t>java</a:t>
            </a:r>
            <a:r>
              <a:rPr lang="zh-CN" altLang="en-US" sz="1600" dirty="0"/>
              <a:t>堆大小限制，但受本机总内存的限制，可以通过</a:t>
            </a:r>
            <a:r>
              <a:rPr lang="en-US" altLang="zh-CN" sz="1600" dirty="0" err="1"/>
              <a:t>MaxDirectMemorySize</a:t>
            </a:r>
            <a:r>
              <a:rPr lang="zh-CN" altLang="en-US" sz="1600" dirty="0"/>
              <a:t>来设置（默认与堆内存最大值一样），所以也会出现</a:t>
            </a:r>
            <a:r>
              <a:rPr lang="en-US" altLang="zh-CN" sz="1600" dirty="0"/>
              <a:t>OOM</a:t>
            </a:r>
            <a:r>
              <a:rPr lang="zh-CN" altLang="en-US" sz="1600" dirty="0"/>
              <a:t>异常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/>
              <a:t>避免了在</a:t>
            </a:r>
            <a:r>
              <a:rPr lang="en-US" sz="1600" dirty="0" smtClean="0"/>
              <a:t>Java </a:t>
            </a:r>
            <a:r>
              <a:rPr lang="zh-CN" altLang="en-US" sz="1600" dirty="0" smtClean="0"/>
              <a:t>堆和</a:t>
            </a:r>
            <a:r>
              <a:rPr lang="en-US" sz="1600" dirty="0" smtClean="0"/>
              <a:t>Native </a:t>
            </a:r>
            <a:r>
              <a:rPr lang="zh-CN" altLang="en-US" sz="1600" dirty="0" smtClean="0"/>
              <a:t>堆中来回复制数据，能够提高效率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7922" y="533371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站在线程角度来看</a:t>
            </a:r>
          </a:p>
        </p:txBody>
      </p:sp>
      <p:pic>
        <p:nvPicPr>
          <p:cNvPr id="1026" name="Picture 2" descr="E:\VIP课\JVM\移动互联网\占线程角度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287" y="1628067"/>
            <a:ext cx="9226418" cy="53155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9373" y="480979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深入分析栈和堆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39344" y="1358782"/>
            <a:ext cx="11274432" cy="59400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100" b="1" dirty="0"/>
              <a:t>功能</a:t>
            </a:r>
            <a:endParaRPr lang="en-US" altLang="zh-CN" sz="2100" b="1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以栈帧的方式存储方法调用的过程，并存储方法调用过程中基本数据类型的变量（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 err="1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等）以及对象的引用变量，其内存分配在栈上，变量出了作用域就会自动释放</a:t>
            </a:r>
            <a:r>
              <a:rPr lang="zh-CN" altLang="en-US" dirty="0" smtClean="0"/>
              <a:t>；（</a:t>
            </a:r>
            <a:r>
              <a:rPr lang="en-US" altLang="zh-CN" dirty="0" err="1" smtClean="0"/>
              <a:t>stackoverflow</a:t>
            </a:r>
            <a:r>
              <a:rPr lang="en-US" altLang="zh-CN" dirty="0" err="1" smtClean="0"/>
              <a:t>,OOM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而堆内存用来存储</a:t>
            </a:r>
            <a:r>
              <a:rPr lang="en-US" altLang="zh-CN" dirty="0"/>
              <a:t>Java</a:t>
            </a:r>
            <a:r>
              <a:rPr lang="zh-CN" altLang="en-US" dirty="0"/>
              <a:t>中的对象。无论是成员变量，局部变量，还是类变量，它们指向的对象都存储在堆内存中；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/>
              <a:t>线程独享还是共享</a:t>
            </a:r>
            <a:endParaRPr lang="en-US" altLang="zh-CN" sz="2100" b="1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栈内存归属于单个线程，每个线程都会有一个栈内存，其存储的变量只能在其所属线程中可见，即栈内存可以理解成线程的私有内存。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堆内存中的对象对所有线程可见。堆内存中的对象可以被所有线程访问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94005" indent="-294005" eaLnBrk="0" hangingPunc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 smtClean="0"/>
              <a:t>空间大小</a:t>
            </a:r>
            <a:endParaRPr lang="en-US" altLang="zh-CN" sz="2100" b="1" dirty="0" smtClean="0"/>
          </a:p>
          <a:p>
            <a:pPr marL="294005" indent="-294005" eaLnBrk="0" hangingPunc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栈的内存要远远小于堆内存，栈的深度是有限制的，可能发生</a:t>
            </a:r>
            <a:r>
              <a:rPr lang="en-US" altLang="zh-CN" dirty="0" err="1" smtClean="0"/>
              <a:t>StackOverFlowError</a:t>
            </a:r>
            <a:r>
              <a:rPr lang="zh-CN" altLang="en-US" dirty="0" smtClean="0"/>
              <a:t>问题。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9373" y="480979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39344" y="1358782"/>
            <a:ext cx="11274432" cy="519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100" b="1" dirty="0" smtClean="0"/>
              <a:t>运用今天的知识，解释以下代码的运行结果</a:t>
            </a:r>
            <a:endParaRPr lang="en-US" altLang="zh-CN" sz="2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050" y="2444750"/>
            <a:ext cx="9375987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5537" y="574805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240856" y="1168453"/>
          <a:ext cx="7722171" cy="401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5"/>
                <a:gridCol w="6177736"/>
              </a:tblGrid>
              <a:tr h="55690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100" dirty="0" smtClean="0"/>
                        <a:t>JVM</a:t>
                      </a:r>
                      <a:endParaRPr lang="zh-CN" altLang="en-US" sz="3100" dirty="0"/>
                    </a:p>
                  </a:txBody>
                  <a:tcPr marL="88748" marR="88748" marT="43739" marB="43739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61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 smtClean="0">
                          <a:solidFill>
                            <a:schemeClr val="tx1"/>
                          </a:solidFill>
                        </a:rPr>
                        <a:t>课次序号</a:t>
                      </a:r>
                      <a:endParaRPr lang="zh-CN" altLang="en-US"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 smtClean="0">
                          <a:solidFill>
                            <a:schemeClr val="tx1"/>
                          </a:solidFill>
                        </a:rPr>
                        <a:t>章节名称</a:t>
                      </a:r>
                      <a:endParaRPr lang="zh-CN" altLang="en-US"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内存结构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中的对象</a:t>
                      </a:r>
                      <a:endParaRPr lang="zh-CN" altLang="en-US" sz="1700" b="1" i="0" u="none" strike="noStrike" dirty="0" smtClean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垃圾回收算法与垃圾回收器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执行子程序</a:t>
                      </a:r>
                      <a:endParaRPr lang="en-US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性能优化</a:t>
                      </a:r>
                      <a:endParaRPr lang="en-US" altLang="zh-CN" sz="1700" b="1" i="0" u="none" strike="noStrike" dirty="0" smtClean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编写高效优雅的</a:t>
                      </a: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程序</a:t>
                      </a:r>
                      <a:endParaRPr lang="en-US" altLang="zh-CN" sz="1700" b="1" i="0" u="none" strike="noStrike" dirty="0" smtClean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深入了解性能优化</a:t>
                      </a:r>
                      <a:endParaRPr lang="en-US" altLang="zh-CN" sz="1700" b="1" i="0" u="none" strike="noStrike" dirty="0" smtClean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19149" y="5836436"/>
            <a:ext cx="10601326" cy="132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上课说明：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、为了防止中间来听课的同学听不懂，（除了第一节课外）上课的前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分钟会进行上节课的知识回溯。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、为了保证学员的学习效果以及内容的深度，上课进度有可能会根据实际情况进行一定的调整。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37528" y="518730"/>
            <a:ext cx="3938857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体系架构</a:t>
            </a:r>
            <a:endParaRPr lang="zh-CN" altLang="zh-CN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 descr="Java Conceptual Design - Java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6690" y="885068"/>
            <a:ext cx="7731505" cy="640785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28954" y="7176748"/>
            <a:ext cx="7636038" cy="69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https://www.oracle.com/technetwork/java/javase/tech/index.html</a:t>
            </a:r>
            <a:endParaRPr lang="zh-CN" altLang="en-US" dirty="0"/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394758" y="1618025"/>
            <a:ext cx="3339041" cy="47158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JDK 1.8</a:t>
            </a:r>
            <a:endParaRPr lang="en-US" altLang="zh-CN" sz="24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JRE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运行环境</a:t>
            </a:r>
            <a:endParaRPr lang="en-US" altLang="zh-CN" sz="24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5537" y="574805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为什么要了解虚拟机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8771" y="2039829"/>
            <a:ext cx="7503131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写出更好、更优雅的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8773" y="3746336"/>
            <a:ext cx="6518473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排查问题，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应用性能优化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8773" y="5400732"/>
            <a:ext cx="6455667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面试必问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08773" y="3209044"/>
            <a:ext cx="6518473" cy="3028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cxnSp>
        <p:nvCxnSpPr>
          <p:cNvPr id="23" name="直接连接符 22"/>
          <p:cNvCxnSpPr/>
          <p:nvPr/>
        </p:nvCxnSpPr>
        <p:spPr>
          <a:xfrm>
            <a:off x="2508769" y="4872562"/>
            <a:ext cx="66588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grpSp>
        <p:nvGrpSpPr>
          <p:cNvPr id="24" name="组合 23"/>
          <p:cNvGrpSpPr/>
          <p:nvPr/>
        </p:nvGrpSpPr>
        <p:grpSpPr>
          <a:xfrm>
            <a:off x="1448853" y="1792860"/>
            <a:ext cx="852237" cy="1010195"/>
            <a:chOff x="5068579" y="1163938"/>
            <a:chExt cx="555066" cy="555066"/>
          </a:xfrm>
        </p:grpSpPr>
        <p:sp>
          <p:nvSpPr>
            <p:cNvPr id="25" name="椭圆 24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48905" y="3411057"/>
            <a:ext cx="851216" cy="1008983"/>
            <a:chOff x="5068633" y="2251819"/>
            <a:chExt cx="554400" cy="554400"/>
          </a:xfrm>
        </p:grpSpPr>
        <p:sp>
          <p:nvSpPr>
            <p:cNvPr id="28" name="椭圆 27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49501" y="5028043"/>
            <a:ext cx="851216" cy="1008983"/>
            <a:chOff x="5069244" y="3295756"/>
            <a:chExt cx="554400" cy="554400"/>
          </a:xfrm>
        </p:grpSpPr>
        <p:sp>
          <p:nvSpPr>
            <p:cNvPr id="31" name="椭圆 30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2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2508769" y="6259616"/>
            <a:ext cx="66588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2713" y="496823"/>
            <a:ext cx="5353297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虚拟机的发展</a:t>
            </a:r>
          </a:p>
        </p:txBody>
      </p:sp>
      <p:sp>
        <p:nvSpPr>
          <p:cNvPr id="45" name="矩形 10"/>
          <p:cNvSpPr>
            <a:spLocks noChangeArrowheads="1"/>
          </p:cNvSpPr>
          <p:nvPr/>
        </p:nvSpPr>
        <p:spPr bwMode="auto">
          <a:xfrm>
            <a:off x="274580" y="1104589"/>
            <a:ext cx="3996428" cy="45898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en-US" altLang="zh-CN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SUN</a:t>
            </a:r>
            <a:r>
              <a:rPr lang="zh-CN" altLang="en-US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en-US" altLang="zh-CN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以前使用范围最广的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endParaRPr lang="en-US" altLang="zh-CN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JRockit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BEA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号称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世界上最快的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J9 VM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IBM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Dalvik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VM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Google 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6486949" y="1984767"/>
            <a:ext cx="4523368" cy="270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ORACLE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zh-CN" altLang="en-US" sz="18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目前使用范围最广的</a:t>
            </a:r>
            <a:r>
              <a:rPr lang="en-US" altLang="zh-CN" sz="18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8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endParaRPr lang="en-US" altLang="zh-CN" sz="18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endParaRPr lang="en-US" altLang="zh-CN" sz="24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0298" y="522893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未来的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2427103" y="2098091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混合语言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4289836" y="2098091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多核并行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104307" y="2098091"/>
            <a:ext cx="2016520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丰富语法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7963431" y="2098091"/>
            <a:ext cx="142986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en-US" altLang="zh-CN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521969" y="2084923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9198383" y="2109093"/>
            <a:ext cx="2422117" cy="1900932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更强的</a:t>
            </a:r>
            <a:r>
              <a:rPr lang="en-US" altLang="zh-CN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endParaRPr lang="en-US" altLang="zh-CN" sz="2500" dirty="0" smtClean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6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6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6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6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6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6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7" grpId="0" animBg="1"/>
      <p:bldP spid="19" grpId="0" animBg="1"/>
      <p:bldP spid="20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86900" y="7607275"/>
            <a:ext cx="2393950" cy="454061"/>
          </a:xfrm>
        </p:spPr>
        <p:txBody>
          <a:bodyPr/>
          <a:lstStyle/>
          <a:p>
            <a:fld id="{86CB4B4D-7CA3-9044-876B-883B54F8677D}" type="slidenum">
              <a:rPr lang="en-US" altLang="zh-CN" sz="1430" smtClean="0"/>
              <a:pPr/>
              <a:t>7</a:t>
            </a:fld>
            <a:endParaRPr lang="en-US" altLang="zh-CN" sz="1430"/>
          </a:p>
        </p:txBody>
      </p:sp>
      <p:sp>
        <p:nvSpPr>
          <p:cNvPr id="70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7105" y="517183"/>
            <a:ext cx="4077655" cy="42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92225"/>
            <a:r>
              <a:rPr lang="en-US" altLang="zh-CN" sz="268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268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的整体介绍</a:t>
            </a:r>
          </a:p>
        </p:txBody>
      </p:sp>
      <p:sp>
        <p:nvSpPr>
          <p:cNvPr id="73" name="矩形 10"/>
          <p:cNvSpPr>
            <a:spLocks noChangeArrowheads="1"/>
          </p:cNvSpPr>
          <p:nvPr/>
        </p:nvSpPr>
        <p:spPr bwMode="auto">
          <a:xfrm>
            <a:off x="7218571" y="2838206"/>
            <a:ext cx="3290038" cy="18612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6597" tIns="43298" rIns="86597" bIns="43298">
            <a:spAutoFit/>
          </a:bodyPr>
          <a:lstStyle/>
          <a:p>
            <a:pPr marL="485140" indent="-485140">
              <a:lnSpc>
                <a:spcPct val="200000"/>
              </a:lnSpc>
              <a:buClr>
                <a:srgbClr val="FFC000"/>
              </a:buClr>
            </a:pPr>
            <a:r>
              <a:rPr lang="zh-CN" altLang="en-US" sz="1875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内存是</a:t>
            </a:r>
            <a:r>
              <a:rPr lang="en-US" altLang="zh-CN" sz="1875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1875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的“五脏六腑</a:t>
            </a:r>
            <a:r>
              <a:rPr lang="en-US" altLang="zh-CN" sz="1875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  <a:p>
            <a:pPr marL="485140" indent="-48514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75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内存分配</a:t>
            </a:r>
            <a:endParaRPr lang="en-US" altLang="zh-CN" sz="1875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85140" indent="-48514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75" dirty="0" smtClean="0">
                <a:latin typeface="宋体" panose="02010600030101010101" pitchFamily="2" charset="-122"/>
                <a:ea typeface="宋体" panose="02010600030101010101" pitchFamily="2" charset="-122"/>
              </a:rPr>
              <a:t>垃圾回收</a:t>
            </a:r>
            <a:endParaRPr lang="en-US" altLang="zh-CN" sz="1875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D:\课程\公开课\JVM\面试必问的JVM应该怎么学\image\JVM的运行过程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445" y="970318"/>
            <a:ext cx="5245548" cy="6155350"/>
          </a:xfrm>
          <a:prstGeom prst="rect">
            <a:avLst/>
          </a:prstGeom>
          <a:noFill/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0826" y="3352978"/>
            <a:ext cx="868476" cy="74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6990" y="509043"/>
            <a:ext cx="2673961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92225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18623" y="983643"/>
            <a:ext cx="9803845" cy="24625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983" tIns="48491" rIns="96983" bIns="48491">
            <a:spAutoFit/>
          </a:bodyPr>
          <a:lstStyle/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en-US" altLang="zh-CN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在运行过程中会把</a:t>
            </a:r>
            <a:r>
              <a:rPr lang="zh-CN" altLang="en-US" sz="25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它所管理的内存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划分成</a:t>
            </a:r>
            <a:r>
              <a:rPr lang="zh-CN" altLang="en-US" sz="25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若干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不同的</a:t>
            </a:r>
            <a:r>
              <a:rPr lang="zh-CN" altLang="en-US" sz="25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数据区域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en-US" altLang="zh-CN" sz="25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线程私有</a:t>
            </a:r>
            <a:r>
              <a:rPr lang="en-US" altLang="zh-CN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程序计数器、虚拟机栈、本地方法栈</a:t>
            </a:r>
            <a:endParaRPr lang="en-US" altLang="zh-CN" sz="25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线程共享：堆、方法区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6445" y="3909357"/>
            <a:ext cx="9192306" cy="367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9784" y="582393"/>
            <a:ext cx="2253992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2715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232346" y="1159540"/>
            <a:ext cx="6182379" cy="1740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581" tIns="49790" rIns="99581" bIns="49790">
            <a:spAutoFit/>
          </a:bodyPr>
          <a:lstStyle/>
          <a:p>
            <a:pPr marL="311150" indent="-3111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序的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唯一不会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OOM)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当前线程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正在执行的</a:t>
            </a:r>
            <a:r>
              <a:rPr lang="zh-CN" altLang="en-US" sz="22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</a:t>
            </a:r>
            <a:r>
              <a:rPr lang="zh-CN" altLang="en-US" sz="22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519" y="3400255"/>
            <a:ext cx="4877036" cy="2874660"/>
          </a:xfrm>
          <a:prstGeom prst="rect">
            <a:avLst/>
          </a:prstGeom>
          <a:noFill/>
        </p:spPr>
        <p:txBody>
          <a:bodyPr wrap="square" lIns="99581" tIns="49790" rIns="99581" bIns="49790" rtlCol="0" anchor="t">
            <a:spAutoFit/>
          </a:bodyPr>
          <a:lstStyle/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为什么需要程序计数器（面试）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是多线程的，意味着线程切换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确保多线程情况下的程序正常执行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380" indent="-373380">
              <a:lnSpc>
                <a:spcPct val="200000"/>
              </a:lnSpc>
              <a:buClr>
                <a:srgbClr val="FFC000"/>
              </a:buClr>
            </a:pP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Picture 2" descr="E:\公开课\JVM\3.15\程序计数器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4820" y="1686668"/>
            <a:ext cx="5437952" cy="4451377"/>
          </a:xfrm>
          <a:prstGeom prst="rect">
            <a:avLst/>
          </a:prstGeom>
          <a:noFill/>
        </p:spPr>
      </p:pic>
      <p:sp>
        <p:nvSpPr>
          <p:cNvPr id="7" name="乘号 6"/>
          <p:cNvSpPr/>
          <p:nvPr/>
        </p:nvSpPr>
        <p:spPr>
          <a:xfrm>
            <a:off x="8603611" y="3883644"/>
            <a:ext cx="1083131" cy="12425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81" tIns="49790" rIns="99581" bIns="497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948</Words>
  <Application>WPS 演示</Application>
  <PresentationFormat>自定义</PresentationFormat>
  <Paragraphs>153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3218</cp:revision>
  <dcterms:created xsi:type="dcterms:W3CDTF">2016-08-30T15:34:00Z</dcterms:created>
  <dcterms:modified xsi:type="dcterms:W3CDTF">2019-05-26T15:01:46Z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