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12" r:id="rId2"/>
    <p:sldId id="313" r:id="rId3"/>
    <p:sldId id="319" r:id="rId4"/>
    <p:sldId id="315" r:id="rId5"/>
    <p:sldId id="316" r:id="rId6"/>
    <p:sldId id="318" r:id="rId7"/>
    <p:sldId id="295" r:id="rId8"/>
    <p:sldId id="294" r:id="rId9"/>
    <p:sldId id="296" r:id="rId10"/>
    <p:sldId id="297" r:id="rId11"/>
    <p:sldId id="308" r:id="rId12"/>
    <p:sldId id="309" r:id="rId13"/>
    <p:sldId id="302" r:id="rId14"/>
    <p:sldId id="298" r:id="rId15"/>
  </p:sldIdLst>
  <p:sldSz cx="12385675" cy="8280400"/>
  <p:notesSz cx="6858000" cy="9144000"/>
  <p:defaultTextStyle>
    <a:defPPr>
      <a:defRPr lang="zh-CN"/>
    </a:defPPr>
    <a:lvl1pPr marL="0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9727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9455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09182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78909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48636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18364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88091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57818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066" autoAdjust="0"/>
    <p:restoredTop sz="94660" autoAdjust="0"/>
  </p:normalViewPr>
  <p:slideViewPr>
    <p:cSldViewPr snapToGrid="0" showGuides="1">
      <p:cViewPr>
        <p:scale>
          <a:sx n="80" d="100"/>
          <a:sy n="80" d="100"/>
        </p:scale>
        <p:origin x="-58" y="-34"/>
      </p:cViewPr>
      <p:guideLst>
        <p:guide orient="horz" pos="2608"/>
        <p:guide pos="3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1143000"/>
            <a:ext cx="4616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9727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39455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09182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78909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48636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18364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88091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57818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43659" y="150554"/>
            <a:ext cx="942642" cy="112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7648079"/>
            <a:ext cx="12385675" cy="632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945" tIns="46973" rIns="93945" bIns="46973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447" y="7721665"/>
            <a:ext cx="3893101" cy="38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45" tIns="46973" rIns="93945" bIns="46973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212" y="1355151"/>
            <a:ext cx="9289256" cy="2882806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212" y="4349130"/>
            <a:ext cx="9289256" cy="1999181"/>
          </a:xfrm>
        </p:spPr>
        <p:txBody>
          <a:bodyPr/>
          <a:lstStyle>
            <a:lvl1pPr marL="0" indent="0" algn="ctr">
              <a:buNone/>
              <a:defRPr sz="2300"/>
            </a:lvl1pPr>
            <a:lvl2pPr marL="435531" indent="0" algn="ctr">
              <a:buNone/>
              <a:defRPr sz="2000"/>
            </a:lvl2pPr>
            <a:lvl3pPr marL="871064" indent="0" algn="ctr">
              <a:buNone/>
              <a:defRPr sz="1700"/>
            </a:lvl3pPr>
            <a:lvl4pPr marL="1306594" indent="0" algn="ctr">
              <a:buNone/>
              <a:defRPr sz="1500"/>
            </a:lvl4pPr>
            <a:lvl5pPr marL="1742126" indent="0" algn="ctr">
              <a:buNone/>
              <a:defRPr sz="1500"/>
            </a:lvl5pPr>
            <a:lvl6pPr marL="2177659" indent="0" algn="ctr">
              <a:buNone/>
              <a:defRPr sz="1500"/>
            </a:lvl6pPr>
            <a:lvl7pPr marL="2613190" indent="0" algn="ctr">
              <a:buNone/>
              <a:defRPr sz="1500"/>
            </a:lvl7pPr>
            <a:lvl8pPr marL="3048722" indent="0" algn="ctr">
              <a:buNone/>
              <a:defRPr sz="1500"/>
            </a:lvl8pPr>
            <a:lvl9pPr marL="3484253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9284" y="331599"/>
            <a:ext cx="11147108" cy="1380067"/>
          </a:xfrm>
          <a:prstGeom prst="rect">
            <a:avLst/>
          </a:prstGeom>
        </p:spPr>
        <p:txBody>
          <a:bodyPr vert="horz" lIns="93945" tIns="46973" rIns="93945" bIns="4697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9284" y="1932095"/>
            <a:ext cx="11147108" cy="5464681"/>
          </a:xfrm>
          <a:prstGeom prst="rect">
            <a:avLst/>
          </a:prstGeom>
        </p:spPr>
        <p:txBody>
          <a:bodyPr vert="horz" lIns="93945" tIns="46973" rIns="93945" bIns="4697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9284" y="7674707"/>
            <a:ext cx="2889991" cy="440854"/>
          </a:xfrm>
          <a:prstGeom prst="rect">
            <a:avLst/>
          </a:prstGeom>
        </p:spPr>
        <p:txBody>
          <a:bodyPr vert="horz" lIns="93945" tIns="46973" rIns="93945" bIns="46973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31773" y="7674707"/>
            <a:ext cx="3922130" cy="440854"/>
          </a:xfrm>
          <a:prstGeom prst="rect">
            <a:avLst/>
          </a:prstGeom>
        </p:spPr>
        <p:txBody>
          <a:bodyPr vert="horz" lIns="93945" tIns="46973" rIns="93945" bIns="46973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76400" y="7674707"/>
            <a:ext cx="2889991" cy="440854"/>
          </a:xfrm>
          <a:prstGeom prst="rect">
            <a:avLst/>
          </a:prstGeom>
        </p:spPr>
        <p:txBody>
          <a:bodyPr vert="horz" lIns="93945" tIns="46973" rIns="93945" bIns="46973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1252575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9716" indent="-469716" algn="l" defTabSz="125257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7717" indent="-391429" algn="l" defTabSz="1252575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5719" indent="-313143" algn="l" defTabSz="1252575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2006" indent="-313143" algn="l" defTabSz="125257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293" indent="-313143" algn="l" defTabSz="125257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4580" indent="-313143" algn="l" defTabSz="125257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0868" indent="-313143" algn="l" defTabSz="125257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97156" indent="-313143" algn="l" defTabSz="125257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23442" indent="-313143" algn="l" defTabSz="125257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6288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575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8862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5149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1437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57725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84011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0299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0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75395" y="2227662"/>
            <a:ext cx="10476217" cy="2188534"/>
          </a:xfrm>
          <a:prstGeom prst="rect">
            <a:avLst/>
          </a:prstGeom>
          <a:noFill/>
        </p:spPr>
        <p:txBody>
          <a:bodyPr wrap="square" lIns="87106" tIns="43554" rIns="87106" bIns="43554" rtlCol="0">
            <a:spAutoFit/>
          </a:bodyPr>
          <a:lstStyle/>
          <a:p>
            <a:pPr algn="ctr" defTabSz="1160813">
              <a:lnSpc>
                <a:spcPct val="130000"/>
              </a:lnSpc>
            </a:pPr>
            <a:r>
              <a:rPr lang="zh-CN" altLang="en-US" sz="35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垃圾回收算法与垃圾回收</a:t>
            </a:r>
            <a:r>
              <a:rPr lang="zh-CN" altLang="en-US" sz="35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器</a:t>
            </a:r>
            <a:endParaRPr lang="en-US" altLang="zh-CN" sz="35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1160813">
              <a:lnSpc>
                <a:spcPct val="130000"/>
              </a:lnSpc>
            </a:pPr>
            <a:endParaRPr lang="en-US" altLang="zh-CN" sz="35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1160813">
              <a:lnSpc>
                <a:spcPct val="130000"/>
              </a:lnSpc>
            </a:pPr>
            <a:r>
              <a:rPr lang="zh-CN" altLang="en-US" sz="35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</a:t>
            </a:r>
            <a:r>
              <a:rPr lang="en-US" altLang="zh-CN" sz="35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en-US" altLang="zh-CN" sz="35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:05</a:t>
            </a:r>
            <a:r>
              <a:rPr lang="zh-CN" altLang="en-US" sz="35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正式开始！</a:t>
            </a:r>
            <a:endParaRPr lang="en-US" altLang="zh-CN" sz="3500" dirty="0" smtClean="0">
              <a:ln w="6350">
                <a:noFill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96420" y="5327372"/>
            <a:ext cx="6194961" cy="23426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106" tIns="43554" rIns="87106" bIns="43554">
            <a:spAutoFit/>
          </a:bodyPr>
          <a:lstStyle/>
          <a:p>
            <a:pPr algn="dist" defTabSz="1160813"/>
            <a:r>
              <a:rPr lang="en-US" altLang="zh-CN" sz="9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9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2070" y="6078033"/>
            <a:ext cx="3611149" cy="44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106" tIns="43554" rIns="87106" bIns="43554">
            <a:spAutoFit/>
          </a:bodyPr>
          <a:lstStyle/>
          <a:p>
            <a:pPr defTabSz="1160813"/>
            <a:r>
              <a:rPr lang="zh-CN" altLang="en-US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3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3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2" name="PA_组合 20"/>
          <p:cNvGrpSpPr/>
          <p:nvPr>
            <p:custDataLst>
              <p:tags r:id="rId4"/>
            </p:custDataLst>
          </p:nvPr>
        </p:nvGrpSpPr>
        <p:grpSpPr>
          <a:xfrm>
            <a:off x="0" y="5075755"/>
            <a:ext cx="12385675" cy="6520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813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813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813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813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813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813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25788" y="289513"/>
            <a:ext cx="1379277" cy="1253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5" y="448000"/>
            <a:ext cx="9557725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把算法们都用上（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中的垃圾回收器）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8046" y="-174424"/>
            <a:ext cx="309642" cy="368019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55597" y="1242531"/>
            <a:ext cx="6145228" cy="295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分代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收集</a:t>
            </a:r>
            <a:endParaRPr lang="en-US" altLang="zh-CN" sz="21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单线程与多线程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并行和并发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并行：垃圾收集的多线程的同时进行。</a:t>
            </a:r>
          </a:p>
          <a:p>
            <a:r>
              <a:rPr lang="zh-CN" altLang="en-US" dirty="0" smtClean="0"/>
              <a:t>并发：垃圾收集的多线程和应用的多线程同时进行。</a:t>
            </a: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E:\VIP课\JVM\移动互联网\分代收集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905250"/>
            <a:ext cx="6769260" cy="4875096"/>
          </a:xfrm>
          <a:prstGeom prst="rect">
            <a:avLst/>
          </a:prstGeom>
          <a:noFill/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610351" y="2066926"/>
          <a:ext cx="5359242" cy="204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562"/>
                <a:gridCol w="2172948"/>
                <a:gridCol w="1723732"/>
              </a:tblGrid>
              <a:tr h="3738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收集器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882" marR="92882" marT="55186" marB="551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收集对象和算法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882" marR="92882" marT="55186" marB="551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收集器类型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882" marR="92882" marT="55186" marB="55186"/>
                </a:tc>
              </a:tr>
              <a:tr h="403054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882" marR="92882" marT="55186" marB="55186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新生代</a:t>
                      </a:r>
                      <a:r>
                        <a:rPr lang="zh-CN" altLang="en-US" sz="1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，复制算法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882" marR="92882" marT="55186" marB="55186"/>
                </a:tc>
                <a:tc>
                  <a:txBody>
                    <a:bodyPr/>
                    <a:lstStyle/>
                    <a:p>
                      <a:r>
                        <a:rPr lang="zh-CN" altLang="en-US" sz="17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单线程</a:t>
                      </a:r>
                      <a:endParaRPr lang="zh-CN" altLang="en-US" sz="1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882" marR="92882" marT="55186" marB="55186"/>
                </a:tc>
              </a:tr>
              <a:tr h="635956">
                <a:tc>
                  <a:txBody>
                    <a:bodyPr/>
                    <a:lstStyle/>
                    <a:p>
                      <a:r>
                        <a:rPr lang="en-US" altLang="zh-CN" sz="1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ParNew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882" marR="92882" marT="55186" marB="55186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新生代，</a:t>
                      </a:r>
                      <a:r>
                        <a:rPr lang="zh-CN" altLang="en-US" sz="1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复制算法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882" marR="92882" marT="55186" marB="55186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并行的多线程收集器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882" marR="92882" marT="55186" marB="55186"/>
                </a:tc>
              </a:tr>
              <a:tr h="635956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Parallel Scavenge</a:t>
                      </a:r>
                    </a:p>
                  </a:txBody>
                  <a:tcPr marL="92882" marR="92882" marT="55186" marB="55186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新生代，</a:t>
                      </a:r>
                      <a:r>
                        <a:rPr lang="zh-CN" altLang="en-US" sz="1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复制算法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882" marR="92882" marT="55186" marB="55186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并行的多线程收集器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882" marR="92882" marT="55186" marB="55186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638925" y="4495801"/>
          <a:ext cx="5320994" cy="322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5"/>
                <a:gridCol w="1993009"/>
                <a:gridCol w="1732020"/>
              </a:tblGrid>
              <a:tr h="3734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收集器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收集对象和算法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收集器类型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</a:tr>
              <a:tr h="6353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 Old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老年代，</a:t>
                      </a:r>
                      <a:r>
                        <a:rPr lang="zh-CN" altLang="en-US" sz="1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标记整理算法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单线程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</a:tr>
              <a:tr h="635301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Parallel</a:t>
                      </a:r>
                      <a:r>
                        <a:rPr lang="en-US" altLang="zh-CN" sz="1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Old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老年代，</a:t>
                      </a:r>
                      <a:r>
                        <a:rPr lang="zh-CN" altLang="en-US" sz="1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标记整理算法</a:t>
                      </a:r>
                      <a:endParaRPr lang="zh-CN" altLang="en-US" sz="1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并行的多线程收集器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</a:tr>
              <a:tr h="683315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CMS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老年代，</a:t>
                      </a:r>
                      <a:r>
                        <a:rPr lang="zh-CN" altLang="en-US" sz="1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标记清除</a:t>
                      </a:r>
                      <a:r>
                        <a:rPr lang="zh-CN" altLang="en-US" sz="1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算法</a:t>
                      </a:r>
                      <a:endParaRPr lang="zh-CN" altLang="en-US" sz="1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并行与</a:t>
                      </a:r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并发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收集器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</a:tr>
              <a:tr h="897172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G1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跨新生代和老年代；</a:t>
                      </a:r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标记整理 </a:t>
                      </a:r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化整为零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并行与</a:t>
                      </a:r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并发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收集器</a:t>
                      </a:r>
                      <a:endParaRPr lang="zh-CN" altLang="en-US" sz="1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2900" marR="92900" marT="55186" marB="5518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5" y="448000"/>
            <a:ext cx="9557725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简单的垃圾回收器工作示意图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8046" y="-174424"/>
            <a:ext cx="309642" cy="368019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5741" y="1899500"/>
            <a:ext cx="1640122" cy="510362"/>
          </a:xfrm>
          <a:prstGeom prst="rect">
            <a:avLst/>
          </a:prstGeom>
        </p:spPr>
        <p:txBody>
          <a:bodyPr wrap="non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单线程收集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3152" y="5618166"/>
            <a:ext cx="1640122" cy="925860"/>
          </a:xfrm>
          <a:prstGeom prst="rect">
            <a:avLst/>
          </a:prstGeom>
        </p:spPr>
        <p:txBody>
          <a:bodyPr wrap="non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多线程收集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r>
              <a:rPr lang="zh-CN" altLang="en-US" dirty="0" smtClean="0">
                <a:latin typeface="+mn-ea"/>
              </a:rPr>
              <a:t>并行收集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E:\VIP课\JVM\移动互联网\垃圾回收器工作示意图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9308" y="1209702"/>
            <a:ext cx="8566760" cy="3601523"/>
          </a:xfrm>
          <a:prstGeom prst="rect">
            <a:avLst/>
          </a:prstGeom>
          <a:noFill/>
        </p:spPr>
      </p:pic>
      <p:pic>
        <p:nvPicPr>
          <p:cNvPr id="2051" name="Picture 3" descr="E:\VIP课\JVM\移动互联网\垃圾回收器工作示意图（多线程）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31864" y="4276271"/>
            <a:ext cx="8218411" cy="3869685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378591" y="4061675"/>
            <a:ext cx="2531713" cy="420722"/>
          </a:xfrm>
          <a:prstGeom prst="rect">
            <a:avLst/>
          </a:prstGeom>
        </p:spPr>
        <p:txBody>
          <a:bodyPr wrap="non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注意用户线程与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线程！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5" y="448000"/>
            <a:ext cx="9557725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垃圾回收器工作示意图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8046" y="-174424"/>
            <a:ext cx="309642" cy="368019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6711" y="1426525"/>
            <a:ext cx="3336614" cy="879694"/>
          </a:xfrm>
          <a:prstGeom prst="rect">
            <a:avLst/>
          </a:prstGeom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收集器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标记清除</a:t>
            </a:r>
            <a:r>
              <a:rPr lang="zh-CN" altLang="en-US" sz="1600" dirty="0" smtClean="0">
                <a:latin typeface="+mn-ea"/>
              </a:rPr>
              <a:t>算法 </a:t>
            </a:r>
            <a:r>
              <a:rPr lang="en-US" altLang="zh-CN" sz="1600" dirty="0" smtClean="0">
                <a:latin typeface="+mn-ea"/>
              </a:rPr>
              <a:t>---</a:t>
            </a:r>
            <a:r>
              <a:rPr lang="zh-CN" altLang="en-US" sz="1600" dirty="0" smtClean="0">
                <a:latin typeface="+mn-ea"/>
              </a:rPr>
              <a:t>内存有碎片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44487" y="1048181"/>
            <a:ext cx="2709060" cy="458425"/>
          </a:xfrm>
          <a:prstGeom prst="rect">
            <a:avLst/>
          </a:prstGeom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并行收集与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并发收集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E:\VIP课\JVM\移动互联网\垃圾回收器工作示意图（CMS）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655656"/>
            <a:ext cx="12385675" cy="4654314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474445" y="2352468"/>
            <a:ext cx="2738089" cy="1580429"/>
          </a:xfrm>
          <a:prstGeom prst="rect">
            <a:avLst/>
          </a:prstGeom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初始标记  </a:t>
            </a:r>
            <a:r>
              <a:rPr lang="en-US" altLang="zh-CN" sz="1600" dirty="0" smtClean="0">
                <a:latin typeface="+mn-ea"/>
              </a:rPr>
              <a:t>--</a:t>
            </a:r>
            <a:r>
              <a:rPr lang="zh-CN" altLang="en-US" sz="1600" dirty="0" smtClean="0">
                <a:latin typeface="+mn-ea"/>
              </a:rPr>
              <a:t>暂停</a:t>
            </a:r>
            <a:endParaRPr lang="en-US" altLang="zh-CN" sz="1600" dirty="0" smtClean="0">
              <a:latin typeface="+mn-ea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并发标记  </a:t>
            </a:r>
            <a:r>
              <a:rPr lang="en-US" altLang="zh-CN" sz="1600" dirty="0" smtClean="0">
                <a:latin typeface="+mn-ea"/>
              </a:rPr>
              <a:t>--</a:t>
            </a:r>
            <a:r>
              <a:rPr lang="zh-CN" altLang="en-US" sz="1600" dirty="0" smtClean="0">
                <a:latin typeface="+mn-ea"/>
              </a:rPr>
              <a:t>同时进行</a:t>
            </a:r>
            <a:endParaRPr lang="en-US" altLang="zh-CN" sz="1600" dirty="0" smtClean="0">
              <a:latin typeface="+mn-ea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重新标记  </a:t>
            </a:r>
            <a:r>
              <a:rPr lang="en-US" altLang="zh-CN" sz="1600" dirty="0" smtClean="0">
                <a:latin typeface="+mn-ea"/>
              </a:rPr>
              <a:t>--</a:t>
            </a:r>
            <a:r>
              <a:rPr lang="zh-CN" altLang="en-US" sz="1600" dirty="0" smtClean="0">
                <a:latin typeface="+mn-ea"/>
              </a:rPr>
              <a:t>暂停</a:t>
            </a:r>
            <a:endParaRPr lang="en-US" altLang="zh-CN" sz="1600" dirty="0" smtClean="0">
              <a:latin typeface="+mn-ea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并发清除  </a:t>
            </a:r>
            <a:r>
              <a:rPr lang="en-US" altLang="zh-CN" sz="1600" dirty="0" smtClean="0">
                <a:latin typeface="+mn-ea"/>
              </a:rPr>
              <a:t>–</a:t>
            </a:r>
            <a:r>
              <a:rPr lang="zh-CN" altLang="en-US" sz="1600" dirty="0" smtClean="0">
                <a:latin typeface="+mn-ea"/>
              </a:rPr>
              <a:t>同时进行</a:t>
            </a:r>
            <a:endParaRPr lang="en-US" altLang="zh-CN" sz="1600" dirty="0" smtClean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64294" y="2842454"/>
            <a:ext cx="2709060" cy="1341359"/>
          </a:xfrm>
          <a:prstGeom prst="rect">
            <a:avLst/>
          </a:prstGeom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浮动垃圾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内存碎片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6" y="447999"/>
            <a:ext cx="350348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G1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垃圾回收器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8046" y="-174424"/>
            <a:ext cx="309642" cy="368019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Picture 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0575" y="984264"/>
            <a:ext cx="5850318" cy="25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37669" y="1319554"/>
            <a:ext cx="5758331" cy="362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内存布局改变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空间整合，不会产生内存</a:t>
            </a:r>
            <a:r>
              <a:rPr lang="zh-CN" altLang="en-US" dirty="0" smtClean="0"/>
              <a:t>碎片</a:t>
            </a:r>
            <a:endParaRPr lang="zh-CN" altLang="en-US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可预测的</a:t>
            </a:r>
            <a:r>
              <a:rPr lang="zh-CN" altLang="en-US" dirty="0" smtClean="0"/>
              <a:t>停顿   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区域  一个区域</a:t>
            </a:r>
            <a:r>
              <a:rPr lang="en-US" altLang="zh-CN" dirty="0" smtClean="0"/>
              <a:t>10m * 100</a:t>
            </a:r>
            <a:r>
              <a:rPr lang="zh-CN" altLang="en-US" dirty="0" smtClean="0"/>
              <a:t>个（急需回收） </a:t>
            </a:r>
            <a:r>
              <a:rPr lang="en-US" altLang="zh-CN" smtClean="0"/>
              <a:t>First.</a:t>
            </a:r>
            <a:endParaRPr lang="en-US" altLang="zh-CN" dirty="0" smtClean="0"/>
          </a:p>
          <a:p>
            <a:endParaRPr lang="zh-CN" altLang="en-US" dirty="0" smtClean="0"/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1799" y="3874438"/>
            <a:ext cx="51784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b="1" dirty="0" smtClean="0"/>
              <a:t>G1 GC</a:t>
            </a:r>
            <a:r>
              <a:rPr lang="zh-CN" altLang="en-US" b="1" dirty="0" smtClean="0"/>
              <a:t>模式</a:t>
            </a:r>
            <a:endParaRPr lang="en-US" altLang="zh-CN" b="1" dirty="0" smtClean="0"/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dirty="0" smtClean="0"/>
              <a:t>Young GC</a:t>
            </a: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dirty="0" smtClean="0"/>
              <a:t>Mixed </a:t>
            </a:r>
            <a:r>
              <a:rPr lang="en-US" dirty="0" smtClean="0"/>
              <a:t>GC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全局并发标记</a:t>
            </a:r>
            <a:r>
              <a:rPr lang="en-US" altLang="zh-CN" dirty="0" smtClean="0"/>
              <a:t>(G</a:t>
            </a:r>
            <a:r>
              <a:rPr lang="en-US" dirty="0" smtClean="0"/>
              <a:t>lobal </a:t>
            </a:r>
            <a:r>
              <a:rPr lang="en-US" altLang="zh-CN" dirty="0" smtClean="0"/>
              <a:t>C</a:t>
            </a:r>
            <a:r>
              <a:rPr lang="en-US" dirty="0" smtClean="0"/>
              <a:t>oncurrent </a:t>
            </a:r>
            <a:r>
              <a:rPr lang="en-US" altLang="zh-CN" dirty="0" smtClean="0"/>
              <a:t>M</a:t>
            </a:r>
            <a:r>
              <a:rPr lang="en-US" dirty="0" smtClean="0"/>
              <a:t>arking</a:t>
            </a:r>
            <a:r>
              <a:rPr lang="en-US" altLang="zh-CN" dirty="0" smtClean="0"/>
              <a:t>)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/>
              <a:t>初始标记</a:t>
            </a:r>
            <a:endParaRPr lang="en-US" altLang="zh-CN" dirty="0" smtClean="0"/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/>
              <a:t>并发标记</a:t>
            </a:r>
            <a:endParaRPr lang="en-US" altLang="zh-CN" dirty="0" smtClean="0"/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/>
              <a:t>最终标记</a:t>
            </a:r>
            <a:endParaRPr lang="en-US" altLang="zh-CN" dirty="0" smtClean="0"/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/>
              <a:t>回收</a:t>
            </a:r>
            <a:endParaRPr lang="en-US" altLang="zh-CN" dirty="0" smtClean="0"/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US" altLang="zh-CN" dirty="0" smtClean="0"/>
          </a:p>
        </p:txBody>
      </p:sp>
      <p:pic>
        <p:nvPicPr>
          <p:cNvPr id="1026" name="Picture 2" descr="E:\VIP二期\JVM\第三节课\垃圾回收器工作示意图（G1）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59425" y="4448175"/>
            <a:ext cx="6826250" cy="3536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5" y="448000"/>
            <a:ext cx="9557725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Stop The World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en-US" altLang="zh-CN" sz="2700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8046" y="-174424"/>
            <a:ext cx="309642" cy="368019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https://timgsa.baidu.com/timg?image&amp;quality=80&amp;size=b9999_10000&amp;sec=1528220414197&amp;di=dbae557ccfa668427c0d56dd7f9bb93c&amp;imgtype=0&amp;src=http%3A%2F%2Fwww.reader8.cn%2Fuploadfile%2Fjiaocheng%2F20140122%2F2615%2F201401261215571576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424" y="1420318"/>
            <a:ext cx="5047808" cy="3154161"/>
          </a:xfrm>
          <a:prstGeom prst="rect">
            <a:avLst/>
          </a:prstGeom>
          <a:noFill/>
        </p:spPr>
      </p:pic>
      <p:pic>
        <p:nvPicPr>
          <p:cNvPr id="15" name="Picture 2" descr="E:\VIP课\JVM\移动互联网\垃圾回收器工作示意图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2800" y="5152433"/>
            <a:ext cx="8566760" cy="36015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5" y="448000"/>
            <a:ext cx="5474323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课程回溯</a:t>
            </a: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3227" y="1207558"/>
            <a:ext cx="12382450" cy="61338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  <a:headEnd/>
            <a:tailEnd/>
          </a:ln>
        </p:spPr>
      </p:cxnSp>
      <p:cxnSp>
        <p:nvCxnSpPr>
          <p:cNvPr id="18" name="直接连接符 26"/>
          <p:cNvCxnSpPr>
            <a:cxnSpLocks noChangeShapeType="1"/>
          </p:cNvCxnSpPr>
          <p:nvPr/>
        </p:nvCxnSpPr>
        <p:spPr bwMode="auto">
          <a:xfrm flipH="1">
            <a:off x="4805900" y="1401153"/>
            <a:ext cx="12902" cy="6879249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  <a:headEnd/>
            <a:tailEnd/>
          </a:ln>
        </p:spPr>
      </p:cxnSp>
      <p:sp>
        <p:nvSpPr>
          <p:cNvPr id="23" name="矩形 10"/>
          <p:cNvSpPr>
            <a:spLocks noChangeArrowheads="1"/>
          </p:cNvSpPr>
          <p:nvPr/>
        </p:nvSpPr>
        <p:spPr bwMode="auto">
          <a:xfrm>
            <a:off x="5059098" y="1531492"/>
            <a:ext cx="4980251" cy="5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打个“响指” 就能够把对象进行回收</a:t>
            </a:r>
            <a:endParaRPr lang="zh-CN" altLang="en-US" sz="2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413" y="2644775"/>
            <a:ext cx="3429508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矩形 10"/>
          <p:cNvSpPr>
            <a:spLocks noChangeArrowheads="1"/>
          </p:cNvSpPr>
          <p:nvPr/>
        </p:nvSpPr>
        <p:spPr bwMode="auto">
          <a:xfrm>
            <a:off x="582349" y="1560067"/>
            <a:ext cx="3594748" cy="52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不断的分配对象</a:t>
            </a:r>
            <a:endParaRPr lang="zh-CN" altLang="en-US" sz="2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72089" y="2543176"/>
            <a:ext cx="3312504" cy="230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17913" y="5372100"/>
            <a:ext cx="2690812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5" y="448000"/>
            <a:ext cx="5474323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学习垃圾回收的意义</a:t>
            </a: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3227" y="1207558"/>
            <a:ext cx="12382450" cy="61338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  <a:headEnd/>
            <a:tailEnd/>
          </a:ln>
        </p:spPr>
      </p:cxnSp>
      <p:cxnSp>
        <p:nvCxnSpPr>
          <p:cNvPr id="18" name="直接连接符 26"/>
          <p:cNvCxnSpPr>
            <a:cxnSpLocks noChangeShapeType="1"/>
          </p:cNvCxnSpPr>
          <p:nvPr/>
        </p:nvCxnSpPr>
        <p:spPr bwMode="auto">
          <a:xfrm flipH="1">
            <a:off x="4805900" y="1401153"/>
            <a:ext cx="12902" cy="6879249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  <a:headEnd/>
            <a:tailEnd/>
          </a:ln>
        </p:spPr>
      </p:cxn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5059099" y="1531492"/>
            <a:ext cx="3594748" cy="5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100" b="1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要做的事</a:t>
            </a:r>
          </a:p>
        </p:txBody>
      </p:sp>
      <p:sp>
        <p:nvSpPr>
          <p:cNvPr id="20" name="矩形 10"/>
          <p:cNvSpPr>
            <a:spLocks noChangeArrowheads="1"/>
          </p:cNvSpPr>
          <p:nvPr/>
        </p:nvSpPr>
        <p:spPr bwMode="auto">
          <a:xfrm>
            <a:off x="5083288" y="4615556"/>
            <a:ext cx="5144571" cy="5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为什么我们要去了解</a:t>
            </a:r>
            <a:r>
              <a:rPr lang="en-US" altLang="zh-CN" sz="2100" b="1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和内存分配？</a:t>
            </a:r>
          </a:p>
        </p:txBody>
      </p:sp>
      <p:sp>
        <p:nvSpPr>
          <p:cNvPr id="21" name="矩形 38"/>
          <p:cNvSpPr>
            <a:spLocks noChangeArrowheads="1"/>
          </p:cNvSpPr>
          <p:nvPr/>
        </p:nvSpPr>
        <p:spPr bwMode="auto">
          <a:xfrm>
            <a:off x="5389705" y="2376782"/>
            <a:ext cx="3088356" cy="134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Where/Which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？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When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？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How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？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矩形 10"/>
          <p:cNvSpPr>
            <a:spLocks noChangeArrowheads="1"/>
          </p:cNvSpPr>
          <p:nvPr/>
        </p:nvSpPr>
        <p:spPr bwMode="auto">
          <a:xfrm>
            <a:off x="246746" y="6102961"/>
            <a:ext cx="4420504" cy="154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谁需要</a:t>
            </a: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1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栈（线程）</a:t>
            </a: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不需要</a:t>
            </a:r>
            <a:endParaRPr lang="en-US" altLang="zh-CN" sz="21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堆（对象）、方法区（效率低）。</a:t>
            </a:r>
            <a:endParaRPr lang="en-US" altLang="zh-CN" sz="21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254810" y="1567909"/>
            <a:ext cx="5144571" cy="5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之间的区别</a:t>
            </a:r>
            <a:endParaRPr lang="zh-CN" altLang="en-US" sz="2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216105" y="5236586"/>
            <a:ext cx="5144571" cy="5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的“自动化”时代</a:t>
            </a:r>
            <a:endParaRPr lang="zh-CN" altLang="en-US" sz="2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225781" y="3454000"/>
            <a:ext cx="5144571" cy="101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GC</a:t>
            </a: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Garbage Collection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3" y="448000"/>
            <a:ext cx="7070914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如何判断对象的存活</a:t>
            </a: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336160" y="1449011"/>
            <a:ext cx="3594748" cy="154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引用计数算法</a:t>
            </a:r>
            <a:endParaRPr lang="en-US" altLang="zh-CN" sz="2100" b="1" dirty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可达性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(Java)</a:t>
            </a:r>
            <a:endParaRPr lang="zh-CN" altLang="en-US" sz="2100" b="1" dirty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zh-CN" altLang="en-US" sz="2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http://7xrgh9.com1.z0.glb.clouddn.com/16-11-8/424098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22340" y="2266950"/>
            <a:ext cx="6177184" cy="409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96727" y="2907724"/>
            <a:ext cx="4565798" cy="2172355"/>
          </a:xfrm>
          <a:prstGeom prst="rect">
            <a:avLst/>
          </a:prstGeom>
          <a:noFill/>
        </p:spPr>
        <p:txBody>
          <a:bodyPr wrap="square" lIns="93945" tIns="46973" rIns="93945" bIns="46973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Java,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可作为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 Roots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的对象包括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区中类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属性引用的对象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区中常量引用的对象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本地变量表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中引用的对象。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JNI(Native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中引用的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355210" y="5687636"/>
            <a:ext cx="3594748" cy="52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请忘记“</a:t>
            </a:r>
            <a:r>
              <a:rPr lang="en-US" altLang="zh-CN" sz="2100" b="1" dirty="0" smtClean="0">
                <a:latin typeface="微软雅黑" pitchFamily="34" charset="-122"/>
                <a:ea typeface="微软雅黑" pitchFamily="34" charset="-122"/>
              </a:rPr>
              <a:t>finalize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1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3" y="448000"/>
            <a:ext cx="7070914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各种引用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(Reference)</a:t>
            </a:r>
            <a:endParaRPr lang="zh-CN" altLang="en-US" sz="2700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51504" y="1694417"/>
            <a:ext cx="9024770" cy="35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强引用  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=</a:t>
            </a: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软引用 </a:t>
            </a:r>
            <a:r>
              <a:rPr lang="en-US" altLang="zh-CN" sz="2100" dirty="0" err="1" smtClean="0">
                <a:latin typeface="微软雅黑" pitchFamily="34" charset="-122"/>
                <a:ea typeface="微软雅黑" pitchFamily="34" charset="-122"/>
              </a:rPr>
              <a:t>SoftReference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弱引用 </a:t>
            </a:r>
            <a:r>
              <a:rPr lang="en-US" altLang="zh-CN" sz="2100" dirty="0" err="1" smtClean="0">
                <a:latin typeface="微软雅黑" pitchFamily="34" charset="-122"/>
                <a:ea typeface="微软雅黑" pitchFamily="34" charset="-122"/>
              </a:rPr>
              <a:t>WeakReference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虚引用 </a:t>
            </a:r>
            <a:r>
              <a:rPr lang="en-US" altLang="zh-CN" sz="2100" dirty="0" err="1" smtClean="0">
                <a:latin typeface="微软雅黑" pitchFamily="34" charset="-122"/>
                <a:ea typeface="微软雅黑" pitchFamily="34" charset="-122"/>
              </a:rPr>
              <a:t>PhantomReference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3" y="448000"/>
            <a:ext cx="7070914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GC——Garbage collection</a:t>
            </a:r>
            <a:endParaRPr lang="zh-CN" altLang="en-US" sz="2700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288534" y="1620461"/>
            <a:ext cx="5997965" cy="4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dirty="0" smtClean="0"/>
              <a:t>什么时候会发生</a:t>
            </a:r>
            <a:r>
              <a:rPr lang="en-US" altLang="zh-CN" sz="2400" b="1" dirty="0" smtClean="0"/>
              <a:t>GC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endParaRPr lang="en-US" sz="2400" b="1" dirty="0" smtClean="0"/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400" b="1" dirty="0" smtClean="0"/>
              <a:t>Minor GC</a:t>
            </a: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US" sz="2400" b="1" dirty="0" smtClean="0"/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2400" b="1" dirty="0" smtClean="0"/>
              <a:t>Full GC</a:t>
            </a: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要想了解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GC,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先需了解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21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zh-CN" altLang="en-US" sz="21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5" y="448000"/>
            <a:ext cx="9557725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复制算法（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Copying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8046" y="-174424"/>
            <a:ext cx="309642" cy="368019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90278" y="1878425"/>
            <a:ext cx="4863958" cy="272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优点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简单高效，不会出现内存碎片问题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缺点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/>
              <a:t>内存利用率低，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只有一半</a:t>
            </a:r>
            <a:endParaRPr lang="en-US" altLang="zh-CN" dirty="0" smtClean="0"/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/>
              <a:t>存活对象较多时效率明显会降低</a:t>
            </a:r>
            <a:endParaRPr lang="en-US" altLang="zh-CN" dirty="0" smtClean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22543" y="5420595"/>
            <a:ext cx="5078131" cy="300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新生代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使用（</a:t>
            </a: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From To 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100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新生代</a:t>
            </a: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Eden  from to 8:1:1</a:t>
            </a: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中大部分对象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朝生夕死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10%</a:t>
            </a:r>
            <a:endParaRPr lang="en-US" altLang="zh-CN" sz="2100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10%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的对象不需要回收 </a:t>
            </a: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10%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from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 + 10%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to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）（预留）</a:t>
            </a:r>
            <a:endParaRPr lang="en-US" altLang="zh-CN" sz="2100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endParaRPr lang="en-US" altLang="zh-CN" sz="21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7" name="Picture 3" descr="E:\VIP课\JVM\移动互联网\img\复制回收算法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6513" y="693303"/>
            <a:ext cx="7299162" cy="7096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5" y="448000"/>
            <a:ext cx="9557725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清除算法（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Mark-Sweep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8046" y="-174424"/>
            <a:ext cx="309642" cy="368019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90278" y="1878425"/>
            <a:ext cx="4863958" cy="272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优点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利用率百分之百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缺点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/>
              <a:t>标记和清除的效率都不</a:t>
            </a:r>
            <a:r>
              <a:rPr lang="zh-CN" altLang="en-US" dirty="0" smtClean="0"/>
              <a:t>高（比对复制算法）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/>
              <a:t>会产生大量的不连续的内存碎片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1" name="Picture 3" descr="E:\VIP课\JVM\移动互联网\img\标记清除算法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1300" y="1472071"/>
            <a:ext cx="6905873" cy="6808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5" y="448000"/>
            <a:ext cx="9557725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整理算法（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Mark-Compact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8046" y="-174424"/>
            <a:ext cx="309642" cy="368019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 descr="E:\VIP课\JVM\移动互联网\img\标记整理算法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8143" y="1391567"/>
            <a:ext cx="6987532" cy="6888834"/>
          </a:xfrm>
          <a:prstGeom prst="rect">
            <a:avLst/>
          </a:prstGeom>
          <a:noFill/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0278" y="1878425"/>
            <a:ext cx="4863958" cy="328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优点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利用率百分之百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没有内存碎片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缺点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/>
              <a:t>标记和清除的效率都不高</a:t>
            </a:r>
            <a:endParaRPr lang="en-US" altLang="zh-CN" dirty="0" smtClean="0"/>
          </a:p>
          <a:p>
            <a:pPr marL="293580" indent="-29358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效率相对标记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清除要低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14076</TotalTime>
  <Words>629</Words>
  <Application>Microsoft Office PowerPoint</Application>
  <PresentationFormat>自定义</PresentationFormat>
  <Paragraphs>135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3127</cp:revision>
  <dcterms:created xsi:type="dcterms:W3CDTF">2016-08-30T15:34:45Z</dcterms:created>
  <dcterms:modified xsi:type="dcterms:W3CDTF">2019-05-30T14:30:27Z</dcterms:modified>
  <cp:category>锐旗设计;https://9ppt.taobao.com</cp:category>
</cp:coreProperties>
</file>