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0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3" r:id="rId2"/>
    <p:sldId id="320" r:id="rId3"/>
    <p:sldId id="321" r:id="rId4"/>
    <p:sldId id="322" r:id="rId5"/>
    <p:sldId id="292" r:id="rId6"/>
    <p:sldId id="293" r:id="rId7"/>
    <p:sldId id="314" r:id="rId8"/>
    <p:sldId id="294" r:id="rId9"/>
    <p:sldId id="295" r:id="rId10"/>
    <p:sldId id="299" r:id="rId11"/>
    <p:sldId id="300" r:id="rId12"/>
    <p:sldId id="301" r:id="rId13"/>
    <p:sldId id="310" r:id="rId14"/>
    <p:sldId id="315" r:id="rId15"/>
    <p:sldId id="312" r:id="rId16"/>
    <p:sldId id="318" r:id="rId17"/>
    <p:sldId id="311" r:id="rId18"/>
    <p:sldId id="316" r:id="rId19"/>
    <p:sldId id="31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228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86" y="-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4"/>
            <a:ext cx="9144000" cy="2387600"/>
          </a:xfrm>
        </p:spPr>
        <p:txBody>
          <a:bodyPr anchor="b"/>
          <a:lstStyle>
            <a:lvl1pPr algn="ctr">
              <a:defRPr sz="5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42"/>
            <a:ext cx="9144000" cy="1655763"/>
          </a:xfrm>
        </p:spPr>
        <p:txBody>
          <a:bodyPr/>
          <a:lstStyle>
            <a:lvl1pPr marL="0" indent="0" algn="ctr">
              <a:buNone/>
              <a:defRPr sz="2200"/>
            </a:lvl1pPr>
            <a:lvl2pPr marL="417210" indent="0" algn="ctr">
              <a:buNone/>
              <a:defRPr sz="1900"/>
            </a:lvl2pPr>
            <a:lvl3pPr marL="834423" indent="0" algn="ctr">
              <a:buNone/>
              <a:defRPr sz="1700"/>
            </a:lvl3pPr>
            <a:lvl4pPr marL="1251631" indent="0" algn="ctr">
              <a:buNone/>
              <a:defRPr sz="1500"/>
            </a:lvl4pPr>
            <a:lvl5pPr marL="1668843" indent="0" algn="ctr">
              <a:buNone/>
              <a:defRPr sz="1500"/>
            </a:lvl5pPr>
            <a:lvl6pPr marL="2086055" indent="0" algn="ctr">
              <a:buNone/>
              <a:defRPr sz="1500"/>
            </a:lvl6pPr>
            <a:lvl7pPr marL="2503265" indent="0" algn="ctr">
              <a:buNone/>
              <a:defRPr sz="1500"/>
            </a:lvl7pPr>
            <a:lvl8pPr marL="2920476" indent="0" algn="ctr">
              <a:buNone/>
              <a:defRPr sz="1500"/>
            </a:lvl8pPr>
            <a:lvl9pPr marL="3337686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hyperlink" Target="https://www.baidu.com/s?wd=%E6%AF%AB%E7%A7%92&amp;tn=SE_PcZhidaonwhc_ngpagmjz&amp;rsv_dl=gh_pc_zhida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63273" y="1844998"/>
            <a:ext cx="10312399" cy="1404620"/>
          </a:xfrm>
          <a:prstGeom prst="rect">
            <a:avLst/>
          </a:prstGeom>
          <a:noFill/>
        </p:spPr>
        <p:txBody>
          <a:bodyPr wrap="square" lIns="83442" tIns="41722" rIns="83442" bIns="41722" rtlCol="0">
            <a:spAutoFit/>
          </a:bodyPr>
          <a:lstStyle/>
          <a:p>
            <a:pPr algn="ctr" defTabSz="1111982">
              <a:lnSpc>
                <a:spcPct val="130000"/>
              </a:lnSpc>
            </a:pPr>
            <a:r>
              <a:rPr lang="en-US" altLang="zh-CN" sz="3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调优和深入了解性能优化</a:t>
            </a:r>
            <a:endParaRPr lang="en-US" altLang="zh-CN" sz="33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111982">
              <a:lnSpc>
                <a:spcPct val="130000"/>
              </a:lnSpc>
            </a:pPr>
            <a:endParaRPr lang="en-US" altLang="zh-CN" sz="3300" dirty="0" smtClean="0">
              <a:ln w="6350">
                <a:noFill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3" y="4412243"/>
            <a:ext cx="6098090" cy="20737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442" tIns="41722" rIns="83442" bIns="41722">
            <a:spAutoFit/>
          </a:bodyPr>
          <a:lstStyle/>
          <a:p>
            <a:pPr algn="dist" defTabSz="1111982"/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8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90271" y="5033955"/>
            <a:ext cx="3483524" cy="42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42" tIns="41722" rIns="83442" bIns="41722">
            <a:spAutoFit/>
          </a:bodyPr>
          <a:lstStyle/>
          <a:p>
            <a:pPr defTabSz="1111982"/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3" y="4203846"/>
            <a:ext cx="12192000" cy="54005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58070" y="239782"/>
            <a:ext cx="1357709" cy="103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前端优化常用手段</a:t>
            </a: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450850" y="1176338"/>
            <a:ext cx="11569700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FFC000"/>
                </a:solidFill>
              </a:rPr>
              <a:t>浏览器</a:t>
            </a:r>
            <a:r>
              <a:rPr lang="en-US" altLang="zh-CN" sz="2000" b="1" smtClean="0">
                <a:solidFill>
                  <a:srgbClr val="FFC000"/>
                </a:solidFill>
              </a:rPr>
              <a:t>/App</a:t>
            </a:r>
            <a:endParaRPr lang="en-US" altLang="zh-CN" sz="2000" b="1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减少请求数；</a:t>
            </a:r>
            <a:endParaRPr lang="en-US" altLang="zh-CN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使用客户端缓冲；</a:t>
            </a:r>
            <a:endParaRPr lang="en-US" altLang="zh-CN" smtClean="0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启用压缩</a:t>
            </a:r>
            <a:endParaRPr lang="en-US" altLang="zh-CN" smtClean="0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资源文件加载顺序</a:t>
            </a:r>
            <a:endParaRPr lang="en-US" altLang="zh-CN" smtClean="0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减少</a:t>
            </a:r>
            <a:r>
              <a:rPr lang="en-US" altLang="zh-CN" smtClean="0"/>
              <a:t>Cookie</a:t>
            </a:r>
            <a:r>
              <a:rPr lang="zh-CN" altLang="en-US" smtClean="0"/>
              <a:t>传输</a:t>
            </a:r>
            <a:endParaRPr lang="en-US" altLang="zh-CN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FFC000"/>
                </a:solidFill>
              </a:rPr>
              <a:t>CDN</a:t>
            </a:r>
            <a:r>
              <a:rPr lang="zh-CN" altLang="en-US" sz="2000" b="1" smtClean="0">
                <a:solidFill>
                  <a:srgbClr val="FFC000"/>
                </a:solidFill>
              </a:rPr>
              <a:t>加速</a:t>
            </a:r>
            <a:endParaRPr lang="en-US" altLang="zh-CN" sz="2000" b="1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FFC000"/>
                </a:solidFill>
              </a:rPr>
              <a:t>反向代理缓存</a:t>
            </a:r>
            <a:endParaRPr lang="en-US" altLang="zh-CN" sz="20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FFC000"/>
                </a:solidFill>
              </a:rPr>
              <a:t>WEB</a:t>
            </a:r>
            <a:r>
              <a:rPr lang="zh-CN" altLang="en-US" sz="2000" b="1" smtClean="0">
                <a:solidFill>
                  <a:srgbClr val="FFC000"/>
                </a:solidFill>
              </a:rPr>
              <a:t>组件分离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29407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应用服务性能优化</a:t>
            </a:r>
          </a:p>
        </p:txBody>
      </p:sp>
      <p:grpSp>
        <p:nvGrpSpPr>
          <p:cNvPr id="10" name="组合 5"/>
          <p:cNvGrpSpPr>
            <a:grpSpLocks/>
          </p:cNvGrpSpPr>
          <p:nvPr/>
        </p:nvGrpSpPr>
        <p:grpSpPr bwMode="auto">
          <a:xfrm>
            <a:off x="1085851" y="1303338"/>
            <a:ext cx="4762500" cy="585787"/>
            <a:chOff x="1851025" y="1249176"/>
            <a:chExt cx="5502275" cy="585787"/>
          </a:xfrm>
        </p:grpSpPr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缓存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5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16" name="组合 5"/>
          <p:cNvGrpSpPr>
            <a:grpSpLocks/>
          </p:cNvGrpSpPr>
          <p:nvPr/>
        </p:nvGrpSpPr>
        <p:grpSpPr bwMode="auto">
          <a:xfrm>
            <a:off x="1095376" y="3060700"/>
            <a:ext cx="4762500" cy="585787"/>
            <a:chOff x="1851025" y="1249176"/>
            <a:chExt cx="5502275" cy="585787"/>
          </a:xfrm>
        </p:grpSpPr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异步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3281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2" name="组合 5"/>
          <p:cNvGrpSpPr>
            <a:grpSpLocks/>
          </p:cNvGrpSpPr>
          <p:nvPr/>
        </p:nvGrpSpPr>
        <p:grpSpPr bwMode="auto">
          <a:xfrm>
            <a:off x="1112839" y="3939381"/>
            <a:ext cx="4762500" cy="585788"/>
            <a:chOff x="1851025" y="1249176"/>
            <a:chExt cx="5502275" cy="585787"/>
          </a:xfrm>
        </p:grpSpPr>
        <p:sp>
          <p:nvSpPr>
            <p:cNvPr id="23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程序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328124" cy="58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7" name="组合 5"/>
          <p:cNvGrpSpPr>
            <a:grpSpLocks/>
          </p:cNvGrpSpPr>
          <p:nvPr/>
        </p:nvGrpSpPr>
        <p:grpSpPr bwMode="auto">
          <a:xfrm>
            <a:off x="1095376" y="2182019"/>
            <a:ext cx="4762500" cy="585787"/>
            <a:chOff x="1851025" y="1249176"/>
            <a:chExt cx="5502275" cy="585787"/>
          </a:xfrm>
        </p:grpSpPr>
        <p:sp>
          <p:nvSpPr>
            <p:cNvPr id="28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集群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1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3281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592139" y="1189038"/>
            <a:ext cx="75041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网站性能优化第一定律：优先考虑使用缓存优化性能</a:t>
            </a:r>
            <a:endParaRPr lang="en-US" altLang="zh-CN" sz="2400" dirty="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缓存优化原则：缓存离用户越近越好</a:t>
            </a:r>
            <a:endParaRPr lang="en-US" altLang="zh-CN" sz="2400" dirty="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buClr>
                <a:srgbClr val="FFC000"/>
              </a:buClr>
            </a:pPr>
            <a:endParaRPr lang="en-US" altLang="zh-CN" sz="2400" dirty="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缓存的基本原理和本质</a:t>
            </a:r>
            <a:endParaRPr lang="en-US" altLang="zh-CN" sz="2400" dirty="0" smtClean="0"/>
          </a:p>
          <a:p>
            <a:pPr marL="742950" lvl="1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US" altLang="zh-CN" sz="2400" dirty="0" smtClean="0"/>
          </a:p>
          <a:p>
            <a:pPr marL="742950" lvl="1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合理使用缓冲的准则</a:t>
            </a:r>
            <a:endParaRPr lang="en-US" altLang="zh-CN" sz="2400" dirty="0" smtClean="0"/>
          </a:p>
          <a:p>
            <a:pPr marL="742950" lvl="1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US" altLang="zh-CN" sz="2400" dirty="0" smtClean="0"/>
          </a:p>
          <a:p>
            <a:pPr marL="742950" lvl="1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分布式缓存与一致性哈希</a:t>
            </a:r>
            <a:endParaRPr lang="zh-CN" altLang="en-US" sz="24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 descr="https://images2015.cnblogs.com/blog/498077/201608/498077-20160822172408386-36634165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0" y="2088655"/>
            <a:ext cx="5603875" cy="4166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982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11162" y="1227138"/>
            <a:ext cx="1684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ea typeface="微软雅黑" pitchFamily="34" charset="-122"/>
              </a:rPr>
              <a:t>集群化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pic>
        <p:nvPicPr>
          <p:cNvPr id="13316" name="Picture 4" descr="https://timgsa.baidu.com/timg?image&amp;quality=80&amp;size=b9999_10000&amp;sec=1533320644599&amp;di=84d18b7c74a67586dd87ee42547442b6&amp;imgtype=0&amp;src=http%3A%2F%2Fwww.33ip.com%2Fuploads%2Fallimg%2F130816%2F2-130Q610493W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9675" y="1436687"/>
            <a:ext cx="6149975" cy="4118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592139" y="1189038"/>
            <a:ext cx="4779961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同步和异步，阻塞和非阻塞</a:t>
            </a:r>
            <a:endParaRPr lang="en-US" altLang="zh-CN" sz="240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常见异步的手段</a:t>
            </a:r>
            <a:endParaRPr lang="en-US" altLang="zh-CN" sz="240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buClr>
                <a:srgbClr val="FFC000"/>
              </a:buClr>
            </a:pPr>
            <a:endParaRPr lang="en-US" altLang="zh-CN" sz="240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2400" smtClean="0"/>
              <a:t>Servlet</a:t>
            </a:r>
            <a:r>
              <a:rPr lang="zh-CN" altLang="en-US" sz="2400" smtClean="0"/>
              <a:t>异步</a:t>
            </a:r>
            <a:endParaRPr lang="en-US" altLang="zh-CN" sz="2400" smtClean="0"/>
          </a:p>
          <a:p>
            <a:pPr marL="742950" lvl="1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US" altLang="zh-CN" sz="2400" smtClean="0"/>
          </a:p>
          <a:p>
            <a:pPr marL="742950" lvl="1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smtClean="0"/>
              <a:t>多线程</a:t>
            </a:r>
            <a:endParaRPr lang="en-US" altLang="zh-CN" sz="2400" smtClean="0"/>
          </a:p>
          <a:p>
            <a:pPr marL="742950" lvl="1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US" altLang="zh-CN" sz="2400" smtClean="0"/>
          </a:p>
          <a:p>
            <a:pPr marL="742950" lvl="1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smtClean="0"/>
              <a:t>消息队列</a:t>
            </a:r>
            <a:endParaRPr lang="en-US" altLang="zh-CN" sz="240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0613" y="2127250"/>
            <a:ext cx="6538912" cy="109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6975" y="3800474"/>
            <a:ext cx="5984876" cy="15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9029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563563" y="1236663"/>
            <a:ext cx="1710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代码级别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563563" y="2290763"/>
            <a:ext cx="1710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并发编程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563563" y="3344863"/>
            <a:ext cx="20201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资源的复用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563563" y="4398963"/>
            <a:ext cx="10278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FFC000"/>
                </a:solidFill>
              </a:rPr>
              <a:t>JVM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7600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代码级别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96913" y="1227138"/>
            <a:ext cx="5473871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FFC000"/>
                </a:solidFill>
              </a:rPr>
              <a:t>选择合适的数据结构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b="1" dirty="0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FFC000"/>
                </a:solidFill>
              </a:rPr>
              <a:t>选择更优的算法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b="1" dirty="0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FFC000"/>
                </a:solidFill>
              </a:rPr>
              <a:t>编写更少的代码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b="1" dirty="0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下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节课：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《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编写高效优雅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Java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程序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》</a:t>
            </a:r>
            <a:endParaRPr lang="zh-CN" altLang="en-US" sz="2400" b="1" dirty="0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7600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并发编程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96914" y="1227138"/>
            <a:ext cx="102568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充分利用</a:t>
            </a:r>
            <a:r>
              <a:rPr lang="en-US" altLang="zh-CN" sz="2400" b="1" smtClean="0">
                <a:solidFill>
                  <a:srgbClr val="FFC000"/>
                </a:solidFill>
              </a:rPr>
              <a:t>CPU</a:t>
            </a:r>
            <a:r>
              <a:rPr lang="zh-CN" altLang="en-US" sz="2400" b="1" smtClean="0">
                <a:solidFill>
                  <a:srgbClr val="FFC000"/>
                </a:solidFill>
              </a:rPr>
              <a:t>多核，尽量使用线程池，合理设置线程数量，尽量使用</a:t>
            </a:r>
            <a:r>
              <a:rPr lang="en-US" altLang="zh-CN" sz="2400" b="1" smtClean="0">
                <a:solidFill>
                  <a:srgbClr val="FFC000"/>
                </a:solidFill>
              </a:rPr>
              <a:t>JDK</a:t>
            </a:r>
            <a:r>
              <a:rPr lang="zh-CN" altLang="en-US" sz="2400" b="1" smtClean="0">
                <a:solidFill>
                  <a:srgbClr val="FFC000"/>
                </a:solidFill>
              </a:rPr>
              <a:t>提供的各种并发框架和工具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实现线程安全的类，避免线程安全问题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同步下减少锁的竞争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+mn-ea"/>
              </a:rPr>
              <a:t>缩小锁的范围，减少锁的粒度，锁分段，</a:t>
            </a:r>
            <a:endParaRPr lang="en-US" altLang="zh-CN" sz="2400" b="1" smtClean="0">
              <a:latin typeface="+mn-ea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+mn-ea"/>
              </a:rPr>
              <a:t>替换独占锁，读写锁，</a:t>
            </a:r>
            <a:r>
              <a:rPr lang="en-US" altLang="zh-CN" sz="2400" b="1" smtClean="0">
                <a:latin typeface="+mn-ea"/>
              </a:rPr>
              <a:t>CAS</a:t>
            </a:r>
            <a:r>
              <a:rPr lang="zh-CN" altLang="en-US" sz="2400" b="1" smtClean="0">
                <a:latin typeface="+mn-ea"/>
              </a:rPr>
              <a:t>代替锁，</a:t>
            </a:r>
            <a:r>
              <a:rPr lang="en-US" altLang="zh-CN" sz="2400" b="1" smtClean="0">
                <a:latin typeface="+mn-ea"/>
              </a:rPr>
              <a:t>ThreadLocal</a:t>
            </a:r>
            <a:r>
              <a:rPr lang="zh-CN" altLang="en-US" sz="2400" b="1" smtClean="0">
                <a:latin typeface="+mn-ea"/>
              </a:rPr>
              <a:t>等等</a:t>
            </a:r>
            <a:endParaRPr lang="zh-CN" altLang="en-US" sz="2400" b="1">
              <a:latin typeface="+mn-ea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4629150"/>
            <a:ext cx="5857876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7600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资源的复用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96913" y="1227138"/>
            <a:ext cx="57326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减少开销很大的系统资源的创建和销毁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+mn-ea"/>
              </a:rPr>
              <a:t>单例模式</a:t>
            </a:r>
            <a:endParaRPr lang="en-US" altLang="zh-CN" sz="2400" b="1" smtClean="0">
              <a:latin typeface="+mn-ea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US" altLang="zh-CN" sz="2400" b="1" smtClean="0">
              <a:latin typeface="+mn-ea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+mn-ea"/>
              </a:rPr>
              <a:t>池化技术</a:t>
            </a:r>
          </a:p>
          <a:p>
            <a:pPr marL="285750" indent="-285750" eaLnBrk="0" hangingPunct="0">
              <a:buClr>
                <a:srgbClr val="FFC000"/>
              </a:buClr>
            </a:pP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7598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存储性能优化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96913" y="1227138"/>
            <a:ext cx="604203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尽量使用</a:t>
            </a:r>
            <a:r>
              <a:rPr lang="en-US" altLang="zh-CN" sz="2400" b="1" smtClean="0">
                <a:solidFill>
                  <a:srgbClr val="FFC000"/>
                </a:solidFill>
              </a:rPr>
              <a:t>SSD</a:t>
            </a: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定时清理数据或者按数据的性质分开存放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结果集处理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9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66961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66961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66961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66961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4"/>
            <a:ext cx="47600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66961"/>
            <a:r>
              <a:rPr lang="en-US" altLang="zh-CN" sz="28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8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调优原则</a:t>
            </a:r>
            <a:endParaRPr lang="en-US" altLang="zh-CN" sz="28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947832" y="1193397"/>
            <a:ext cx="4920976" cy="442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24" tIns="47512" rIns="95024" bIns="47512">
            <a:spAutoFit/>
          </a:bodyPr>
          <a:lstStyle/>
          <a:p>
            <a:pPr marL="296951" indent="-296951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500" b="1" dirty="0" smtClean="0">
                <a:solidFill>
                  <a:srgbClr val="FFC000"/>
                </a:solidFill>
                <a:ea typeface="微软雅黑" pitchFamily="34" charset="-122"/>
              </a:rPr>
              <a:t>GC</a:t>
            </a:r>
            <a:r>
              <a:rPr lang="zh-CN" altLang="en-US" sz="2500" b="1" dirty="0" smtClean="0">
                <a:solidFill>
                  <a:srgbClr val="FFC000"/>
                </a:solidFill>
                <a:ea typeface="微软雅黑" pitchFamily="34" charset="-122"/>
              </a:rPr>
              <a:t>调优的目的</a:t>
            </a:r>
            <a:endParaRPr lang="en-US" altLang="zh-CN" sz="2500" b="1" dirty="0" smtClean="0">
              <a:solidFill>
                <a:srgbClr val="FFC000"/>
              </a:solidFill>
              <a:ea typeface="微软雅黑" pitchFamily="34" charset="-122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2500" b="1" dirty="0" smtClean="0">
                <a:latin typeface="+mn-ea"/>
              </a:rPr>
              <a:t>GC</a:t>
            </a:r>
            <a:r>
              <a:rPr lang="zh-CN" altLang="en-US" sz="2500" b="1" dirty="0" smtClean="0">
                <a:latin typeface="+mn-ea"/>
              </a:rPr>
              <a:t>的时间足够小</a:t>
            </a:r>
            <a:endParaRPr lang="en-US" altLang="zh-CN" sz="2500" b="1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b="1" dirty="0" smtClean="0">
                <a:latin typeface="+mn-ea"/>
              </a:rPr>
              <a:t>参考性指标</a:t>
            </a:r>
            <a:endParaRPr lang="en-US" altLang="zh-CN" sz="1600" b="1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en-US" sz="1600" dirty="0" smtClean="0">
                <a:latin typeface="+mn-ea"/>
              </a:rPr>
              <a:t>Minor GC</a:t>
            </a:r>
            <a:r>
              <a:rPr lang="zh-CN" altLang="en-US" sz="1600" dirty="0" smtClean="0">
                <a:latin typeface="+mn-ea"/>
              </a:rPr>
              <a:t>执行时间不到</a:t>
            </a:r>
            <a:r>
              <a:rPr lang="en-US" altLang="zh-CN" sz="1600" dirty="0" smtClean="0">
                <a:latin typeface="+mn-ea"/>
              </a:rPr>
              <a:t>50</a:t>
            </a:r>
            <a:r>
              <a:rPr lang="en-US" sz="1600" dirty="0" smtClean="0">
                <a:latin typeface="+mn-ea"/>
              </a:rPr>
              <a:t>ms</a:t>
            </a: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en-US" sz="1600" dirty="0" smtClean="0">
                <a:latin typeface="+mn-ea"/>
              </a:rPr>
              <a:t>Full GC</a:t>
            </a:r>
            <a:r>
              <a:rPr lang="zh-CN" altLang="en-US" sz="1600" dirty="0" smtClean="0">
                <a:latin typeface="+mn-ea"/>
              </a:rPr>
              <a:t>执行时间不到</a:t>
            </a:r>
            <a:r>
              <a:rPr lang="en-US" altLang="zh-CN" sz="1600" dirty="0" smtClean="0">
                <a:latin typeface="+mn-ea"/>
              </a:rPr>
              <a:t>1</a:t>
            </a:r>
            <a:r>
              <a:rPr lang="en-US" sz="1600" dirty="0" smtClean="0">
                <a:latin typeface="+mn-ea"/>
              </a:rPr>
              <a:t>s</a:t>
            </a: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US" altLang="zh-CN" sz="2500" b="1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500" dirty="0" smtClean="0">
                <a:latin typeface="+mn-ea"/>
              </a:rPr>
              <a:t>GC</a:t>
            </a:r>
            <a:r>
              <a:rPr lang="zh-CN" altLang="en-US" sz="2500" dirty="0" smtClean="0">
                <a:latin typeface="+mn-ea"/>
              </a:rPr>
              <a:t>的次数足够小</a:t>
            </a:r>
            <a:endParaRPr lang="en-US" altLang="zh-CN" sz="2500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b="1" dirty="0" smtClean="0">
                <a:latin typeface="+mn-ea"/>
              </a:rPr>
              <a:t>参考性指标</a:t>
            </a:r>
            <a:endParaRPr lang="en-US" altLang="zh-CN" sz="1600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en-US" sz="1600" dirty="0" smtClean="0">
                <a:latin typeface="+mn-ea"/>
              </a:rPr>
              <a:t>Minor GC</a:t>
            </a:r>
            <a:r>
              <a:rPr lang="zh-CN" altLang="en-US" sz="1600" dirty="0" smtClean="0">
                <a:latin typeface="+mn-ea"/>
              </a:rPr>
              <a:t>执行不频繁，大于</a:t>
            </a:r>
            <a:r>
              <a:rPr lang="en-US" altLang="zh-CN" sz="1600" dirty="0" smtClean="0">
                <a:latin typeface="+mn-ea"/>
              </a:rPr>
              <a:t>10</a:t>
            </a:r>
            <a:r>
              <a:rPr lang="zh-CN" altLang="en-US" sz="1600" dirty="0" smtClean="0">
                <a:latin typeface="+mn-ea"/>
              </a:rPr>
              <a:t>秒一次</a:t>
            </a: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en-US" altLang="zh-CN" sz="1600" dirty="0" smtClean="0">
                <a:latin typeface="+mn-ea"/>
              </a:rPr>
              <a:t>Full GC</a:t>
            </a:r>
            <a:r>
              <a:rPr lang="zh-CN" altLang="en-US" sz="1600" dirty="0" smtClean="0">
                <a:latin typeface="+mn-ea"/>
              </a:rPr>
              <a:t>执行频率不算频繁，大于</a:t>
            </a:r>
            <a:r>
              <a:rPr lang="en-US" altLang="zh-CN" sz="1600" dirty="0" smtClean="0">
                <a:latin typeface="+mn-ea"/>
              </a:rPr>
              <a:t>10</a:t>
            </a:r>
            <a:r>
              <a:rPr lang="zh-CN" altLang="en-US" sz="1600" dirty="0" smtClean="0">
                <a:latin typeface="+mn-ea"/>
              </a:rPr>
              <a:t>分钟</a:t>
            </a: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次</a:t>
            </a:r>
            <a:endParaRPr lang="zh-CN" altLang="en-US" sz="2500" b="1" dirty="0" smtClean="0">
              <a:latin typeface="+mn-ea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21569" y="1177270"/>
            <a:ext cx="5741988" cy="291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24" tIns="47512" rIns="95024" bIns="47512">
            <a:spAutoFit/>
          </a:bodyPr>
          <a:lstStyle/>
          <a:p>
            <a:pPr marL="296951" indent="-296951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500" b="1" dirty="0" smtClean="0">
                <a:solidFill>
                  <a:srgbClr val="FFC000"/>
                </a:solidFill>
                <a:ea typeface="微软雅黑" pitchFamily="34" charset="-122"/>
              </a:rPr>
              <a:t>调优原则</a:t>
            </a:r>
            <a:endParaRPr lang="en-US" altLang="zh-CN" sz="2500" b="1" dirty="0" smtClean="0">
              <a:solidFill>
                <a:srgbClr val="FFC000"/>
              </a:solidFill>
              <a:ea typeface="微软雅黑" pitchFamily="34" charset="-122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大多数的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应用不需要</a:t>
            </a:r>
            <a:r>
              <a:rPr lang="en-US" altLang="zh-CN" sz="1600" dirty="0" smtClean="0">
                <a:latin typeface="+mn-ea"/>
              </a:rPr>
              <a:t>GC</a:t>
            </a:r>
            <a:r>
              <a:rPr lang="zh-CN" altLang="en-US" sz="1600" dirty="0" smtClean="0">
                <a:latin typeface="+mn-ea"/>
              </a:rPr>
              <a:t>调优</a:t>
            </a:r>
            <a:endParaRPr lang="en-US" altLang="zh-CN" sz="1600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大部分需要</a:t>
            </a:r>
            <a:r>
              <a:rPr lang="en-US" altLang="zh-CN" sz="1600" dirty="0" smtClean="0">
                <a:latin typeface="+mn-ea"/>
              </a:rPr>
              <a:t>GC</a:t>
            </a:r>
            <a:r>
              <a:rPr lang="zh-CN" altLang="en-US" sz="1600" dirty="0" smtClean="0">
                <a:latin typeface="+mn-ea"/>
              </a:rPr>
              <a:t>调优的，不是参数问题，而是代码问题</a:t>
            </a:r>
            <a:endParaRPr lang="en-US" altLang="zh-CN" sz="1600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在实际项目中，分析</a:t>
            </a:r>
            <a:r>
              <a:rPr lang="en-US" altLang="zh-CN" sz="1600" dirty="0" smtClean="0">
                <a:latin typeface="+mn-ea"/>
              </a:rPr>
              <a:t>GC</a:t>
            </a:r>
            <a:r>
              <a:rPr lang="zh-CN" altLang="en-US" sz="1600" dirty="0" smtClean="0">
                <a:latin typeface="+mn-ea"/>
              </a:rPr>
              <a:t>情况优化代码比调整</a:t>
            </a:r>
            <a:r>
              <a:rPr lang="en-US" altLang="zh-CN" sz="1600" dirty="0" smtClean="0">
                <a:latin typeface="+mn-ea"/>
              </a:rPr>
              <a:t>GC</a:t>
            </a:r>
            <a:r>
              <a:rPr lang="zh-CN" altLang="en-US" sz="1600" dirty="0" smtClean="0">
                <a:latin typeface="+mn-ea"/>
              </a:rPr>
              <a:t>参数要重要</a:t>
            </a:r>
            <a:endParaRPr lang="en-US" altLang="zh-CN" sz="1600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1600" dirty="0" smtClean="0">
                <a:latin typeface="+mn-ea"/>
              </a:rPr>
              <a:t>GC</a:t>
            </a:r>
            <a:r>
              <a:rPr lang="zh-CN" altLang="en-US" sz="1600" dirty="0" smtClean="0">
                <a:latin typeface="+mn-ea"/>
              </a:rPr>
              <a:t>调优是最后的手段</a:t>
            </a:r>
            <a:endParaRPr lang="en-US" altLang="zh-CN" sz="1600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</a:pPr>
            <a:endParaRPr lang="zh-CN" altLang="en-US" sz="2500" b="1" dirty="0" smtClean="0">
              <a:latin typeface="+mn-ea"/>
            </a:endParaRPr>
          </a:p>
          <a:p>
            <a:pPr marL="296951" indent="-296951" eaLnBrk="0" hangingPunct="0">
              <a:buClr>
                <a:srgbClr val="FFC000"/>
              </a:buClr>
            </a:pPr>
            <a:endParaRPr lang="zh-CN" altLang="en-US" sz="2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9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66961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66961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66961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66961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4"/>
            <a:ext cx="47600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66961"/>
            <a:r>
              <a:rPr lang="zh-CN" altLang="en-US" sz="28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调优案例与实战</a:t>
            </a:r>
            <a:endParaRPr lang="en-US" altLang="zh-CN" sz="28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96913" y="1227138"/>
            <a:ext cx="2312987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24" tIns="47512" rIns="95024" bIns="47512">
            <a:spAutoFit/>
          </a:bodyPr>
          <a:lstStyle/>
          <a:p>
            <a:pPr marL="296951" indent="-296951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500" b="1" dirty="0" smtClean="0">
                <a:solidFill>
                  <a:srgbClr val="FFC000"/>
                </a:solidFill>
                <a:ea typeface="微软雅黑" pitchFamily="34" charset="-122"/>
              </a:rPr>
              <a:t>调优步骤</a:t>
            </a:r>
            <a:endParaRPr lang="en-US" altLang="zh-CN" sz="2500" b="1" dirty="0" smtClean="0">
              <a:solidFill>
                <a:srgbClr val="FFC000"/>
              </a:solidFill>
              <a:ea typeface="微软雅黑" pitchFamily="34" charset="-122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2500" b="1" dirty="0" smtClean="0"/>
          </a:p>
          <a:p>
            <a:pPr marL="296951" indent="-296951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500" b="1" dirty="0" smtClean="0">
                <a:solidFill>
                  <a:srgbClr val="FFC000"/>
                </a:solidFill>
                <a:ea typeface="微软雅黑" pitchFamily="34" charset="-122"/>
              </a:rPr>
              <a:t>推荐策略</a:t>
            </a:r>
            <a:endParaRPr lang="en-US" altLang="zh-CN" sz="2500" b="1" dirty="0" smtClean="0">
              <a:solidFill>
                <a:srgbClr val="FFC000"/>
              </a:solidFill>
              <a:ea typeface="微软雅黑" pitchFamily="34" charset="-122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新生代大小选择</a:t>
            </a:r>
            <a:endParaRPr lang="en-US" altLang="zh-CN" sz="1600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老年代大小选择</a:t>
            </a:r>
            <a:endParaRPr lang="en-US" altLang="zh-CN" sz="1600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垃圾回收器选择</a:t>
            </a:r>
            <a:endParaRPr lang="zh-CN" altLang="en-US" sz="2500" b="1" dirty="0" smtClean="0">
              <a:latin typeface="+mn-ea"/>
            </a:endParaRPr>
          </a:p>
          <a:p>
            <a:pPr marL="296951" indent="-296951" eaLnBrk="0" hangingPunct="0">
              <a:buClr>
                <a:srgbClr val="FFC000"/>
              </a:buClr>
            </a:pPr>
            <a:endParaRPr lang="zh-CN" altLang="en-US" sz="2500" b="1" dirty="0">
              <a:solidFill>
                <a:srgbClr val="FFC000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286638" y="1315080"/>
            <a:ext cx="2749014" cy="25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24" tIns="47512" rIns="95024" bIns="47512">
            <a:spAutoFit/>
          </a:bodyPr>
          <a:lstStyle/>
          <a:p>
            <a:pPr marL="296951" indent="-296951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500" b="1" dirty="0" smtClean="0">
                <a:solidFill>
                  <a:srgbClr val="FFC000"/>
                </a:solidFill>
              </a:rPr>
              <a:t>调优实战</a:t>
            </a:r>
            <a:endParaRPr lang="en-US" altLang="zh-CN" sz="2500" b="1" dirty="0" smtClean="0">
              <a:solidFill>
                <a:srgbClr val="FFC000"/>
              </a:solidFill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500" b="1" dirty="0" smtClean="0">
                <a:latin typeface="+mn-ea"/>
              </a:rPr>
              <a:t>项目启动</a:t>
            </a:r>
            <a:r>
              <a:rPr lang="en-US" altLang="zh-CN" sz="2500" b="1" dirty="0" smtClean="0">
                <a:latin typeface="+mn-ea"/>
              </a:rPr>
              <a:t>GC</a:t>
            </a:r>
            <a:r>
              <a:rPr lang="zh-CN" altLang="en-US" sz="2500" b="1" dirty="0" smtClean="0">
                <a:latin typeface="+mn-ea"/>
              </a:rPr>
              <a:t>优化</a:t>
            </a:r>
            <a:endParaRPr lang="en-US" altLang="zh-CN" sz="2500" b="1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2500" b="1" dirty="0" smtClean="0">
              <a:latin typeface="+mn-ea"/>
            </a:endParaRPr>
          </a:p>
          <a:p>
            <a:pPr marL="296951" indent="-296951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500" b="1" dirty="0" smtClean="0">
                <a:latin typeface="+mn-ea"/>
              </a:rPr>
              <a:t>项目运行</a:t>
            </a:r>
            <a:r>
              <a:rPr lang="en-US" altLang="zh-CN" sz="2500" b="1" dirty="0" smtClean="0">
                <a:latin typeface="+mn-ea"/>
              </a:rPr>
              <a:t>GC</a:t>
            </a:r>
            <a:r>
              <a:rPr lang="zh-CN" altLang="en-US" sz="2500" b="1" dirty="0" smtClean="0">
                <a:latin typeface="+mn-ea"/>
              </a:rPr>
              <a:t>优化</a:t>
            </a:r>
          </a:p>
          <a:p>
            <a:pPr marL="296951" indent="-296951" eaLnBrk="0" hangingPunct="0">
              <a:buClr>
                <a:srgbClr val="FFC000"/>
              </a:buClr>
            </a:pPr>
            <a:endParaRPr lang="zh-CN" altLang="en-US" sz="2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8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5017"/>
              <a:endParaRPr lang="zh-CN" altLang="en-US" sz="23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5017"/>
              <a:endParaRPr lang="zh-CN" altLang="en-US" sz="23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5017"/>
              <a:endParaRPr lang="zh-CN" altLang="en-US" sz="23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5017"/>
              <a:endParaRPr lang="zh-CN" altLang="en-US" sz="23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1" y="371044"/>
            <a:ext cx="609530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165017"/>
            <a:r>
              <a:rPr lang="zh-CN" altLang="en-US" sz="25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虚拟机优化技术</a:t>
            </a:r>
            <a:r>
              <a:rPr lang="en-US" altLang="zh-CN" sz="25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5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逃逸分析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311946" y="2314331"/>
            <a:ext cx="5784054" cy="849978"/>
          </a:xfrm>
          <a:prstGeom prst="rect">
            <a:avLst/>
          </a:prstGeom>
        </p:spPr>
        <p:txBody>
          <a:bodyPr wrap="square" lIns="87378" tIns="43689" rIns="87378" bIns="43689">
            <a:spAutoFit/>
          </a:bodyPr>
          <a:lstStyle/>
          <a:p>
            <a:pPr marL="273058" indent="-273058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dirty="0" smtClean="0"/>
              <a:t>栈上分配</a:t>
            </a:r>
            <a:endParaRPr lang="en-US" altLang="zh-CN" b="1" dirty="0" smtClean="0"/>
          </a:p>
          <a:p>
            <a:pPr marL="273058" indent="-273058" eaLnBrk="0" hangingPunct="0">
              <a:lnSpc>
                <a:spcPct val="150000"/>
              </a:lnSpc>
              <a:buClr>
                <a:srgbClr val="FFC000"/>
              </a:buClr>
            </a:pPr>
            <a:r>
              <a:rPr lang="zh-CN" altLang="en-US" sz="1500" dirty="0" smtClean="0">
                <a:latin typeface="+mn-ea"/>
              </a:rPr>
              <a:t>对象有可能在栈上进行分配</a:t>
            </a:r>
            <a:endParaRPr lang="en-US" altLang="zh-CN" sz="1500" dirty="0" smtClean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1433" y="1060010"/>
            <a:ext cx="9313579" cy="1196227"/>
          </a:xfrm>
          <a:prstGeom prst="rect">
            <a:avLst/>
          </a:prstGeom>
        </p:spPr>
        <p:txBody>
          <a:bodyPr wrap="none" lIns="87378" tIns="43689" rIns="87378" bIns="43689">
            <a:spAutoFit/>
          </a:bodyPr>
          <a:lstStyle/>
          <a:p>
            <a:pPr marL="273058" indent="-273058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dirty="0" smtClean="0"/>
              <a:t>逃逸分析</a:t>
            </a:r>
            <a:endParaRPr lang="en-US" altLang="zh-CN" b="1" dirty="0" smtClean="0"/>
          </a:p>
          <a:p>
            <a:pPr marL="273058" indent="-273058" eaLnBrk="0" hangingPunct="0">
              <a:lnSpc>
                <a:spcPct val="150000"/>
              </a:lnSpc>
              <a:buClr>
                <a:srgbClr val="FFC000"/>
              </a:buClr>
            </a:pPr>
            <a:r>
              <a:rPr lang="zh-CN" altLang="en-US" sz="1500" dirty="0" smtClean="0">
                <a:latin typeface="+mn-ea"/>
              </a:rPr>
              <a:t>逃逸分析是目前</a:t>
            </a:r>
            <a:r>
              <a:rPr lang="en-US" altLang="zh-CN" sz="1500" dirty="0" smtClean="0">
                <a:latin typeface="+mn-ea"/>
              </a:rPr>
              <a:t>JVM</a:t>
            </a:r>
            <a:r>
              <a:rPr lang="zh-CN" altLang="en-US" sz="1500" dirty="0" smtClean="0">
                <a:latin typeface="+mn-ea"/>
              </a:rPr>
              <a:t>中比较前沿的优化技术，它不是直接的优化手段而是为其他优化手段提供依据的分析技术</a:t>
            </a:r>
            <a:endParaRPr lang="en-US" altLang="zh-CN" sz="1500" dirty="0" smtClean="0">
              <a:latin typeface="+mn-ea"/>
            </a:endParaRPr>
          </a:p>
          <a:p>
            <a:pPr marL="273058" indent="-273058" eaLnBrk="0" hangingPunct="0">
              <a:lnSpc>
                <a:spcPct val="150000"/>
              </a:lnSpc>
              <a:buClr>
                <a:srgbClr val="FFC000"/>
              </a:buClr>
            </a:pPr>
            <a:r>
              <a:rPr lang="zh-CN" altLang="en-US" sz="1500" dirty="0" smtClean="0">
                <a:latin typeface="+mn-ea"/>
              </a:rPr>
              <a:t>逃逸分析的基本行为就是分析对象动态作用域。</a:t>
            </a:r>
            <a:endParaRPr lang="en-US" altLang="zh-CN" sz="1500" dirty="0" smtClean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0918" y="3189989"/>
            <a:ext cx="7941490" cy="2165723"/>
          </a:xfrm>
          <a:prstGeom prst="rect">
            <a:avLst/>
          </a:prstGeom>
        </p:spPr>
        <p:txBody>
          <a:bodyPr wrap="square" lIns="87378" tIns="43689" rIns="87378" bIns="43689">
            <a:spAutoFit/>
          </a:bodyPr>
          <a:lstStyle/>
          <a:p>
            <a:pPr marL="273058" indent="-273058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dirty="0" smtClean="0"/>
              <a:t>牵涉到的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参数：</a:t>
            </a:r>
            <a:endParaRPr lang="en-US" altLang="zh-CN" b="1" dirty="0" smtClean="0"/>
          </a:p>
          <a:p>
            <a:pPr marL="273058" indent="-273058" eaLnBrk="0" hangingPunct="0">
              <a:lnSpc>
                <a:spcPct val="150000"/>
              </a:lnSpc>
              <a:buClr>
                <a:srgbClr val="FFC000"/>
              </a:buClr>
            </a:pPr>
            <a:r>
              <a:rPr lang="en-US" dirty="0" smtClean="0">
                <a:solidFill>
                  <a:srgbClr val="FF0000"/>
                </a:solidFill>
              </a:rPr>
              <a:t>-XX:+</a:t>
            </a:r>
            <a:r>
              <a:rPr lang="en-US" dirty="0" err="1" smtClean="0">
                <a:solidFill>
                  <a:srgbClr val="FF0000"/>
                </a:solidFill>
              </a:rPr>
              <a:t>DoEscapeAnalysis</a:t>
            </a:r>
            <a:r>
              <a:rPr lang="zh-CN" altLang="en-US" dirty="0" smtClean="0">
                <a:solidFill>
                  <a:srgbClr val="FF0000"/>
                </a:solidFill>
              </a:rPr>
              <a:t>：启用逃逸分析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默认打开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273058" indent="-273058" eaLnBrk="0" hangingPunct="0">
              <a:lnSpc>
                <a:spcPct val="150000"/>
              </a:lnSpc>
              <a:buClr>
                <a:srgbClr val="FFC000"/>
              </a:buClr>
            </a:pPr>
            <a:r>
              <a:rPr lang="en-US" dirty="0" smtClean="0">
                <a:solidFill>
                  <a:srgbClr val="FF0000"/>
                </a:solidFill>
              </a:rPr>
              <a:t>-XX:+</a:t>
            </a:r>
            <a:r>
              <a:rPr lang="en-US" dirty="0" err="1" smtClean="0">
                <a:solidFill>
                  <a:srgbClr val="FF0000"/>
                </a:solidFill>
              </a:rPr>
              <a:t>EliminateAllocations</a:t>
            </a:r>
            <a:r>
              <a:rPr lang="zh-CN" altLang="en-US" dirty="0" smtClean="0">
                <a:solidFill>
                  <a:srgbClr val="FF0000"/>
                </a:solidFill>
              </a:rPr>
              <a:t>：标量替换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默认打开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273058" indent="-273058" eaLnBrk="0" hangingPunct="0">
              <a:lnSpc>
                <a:spcPct val="150000"/>
              </a:lnSpc>
              <a:buClr>
                <a:srgbClr val="FFC000"/>
              </a:buClr>
            </a:pPr>
            <a:r>
              <a:rPr lang="en-US" dirty="0" smtClean="0">
                <a:solidFill>
                  <a:srgbClr val="FF0000"/>
                </a:solidFill>
              </a:rPr>
              <a:t>-XX:+</a:t>
            </a:r>
            <a:r>
              <a:rPr lang="en-US" dirty="0" err="1" smtClean="0">
                <a:solidFill>
                  <a:srgbClr val="FF0000"/>
                </a:solidFill>
              </a:rPr>
              <a:t>UseTLAB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本地线程分配缓冲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默认打开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273058" indent="-273058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9315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影响一个系统性能的方方面面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0863" y="919163"/>
            <a:ext cx="8304212" cy="540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常用的性能评价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测试指标</a:t>
            </a: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50850" y="1176338"/>
            <a:ext cx="115697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FFC000"/>
                </a:solidFill>
              </a:rPr>
              <a:t>响应时间</a:t>
            </a:r>
            <a:endParaRPr lang="en-US" altLang="zh-CN" sz="2000" b="1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提交请求和返回该请求的响应之间使用的时间，一般比较关注平均响应时间。</a:t>
            </a:r>
            <a:endParaRPr lang="en-US" altLang="zh-CN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如：数据库查询花费的时间，将字符回显到终端上花费的时间，访问 </a:t>
            </a:r>
            <a:r>
              <a:rPr lang="en-US" altLang="zh-CN" smtClean="0"/>
              <a:t>Web </a:t>
            </a:r>
            <a:r>
              <a:rPr lang="zh-CN" altLang="en-US" smtClean="0"/>
              <a:t>页面花费的时间；</a:t>
            </a:r>
            <a:endParaRPr lang="zh-CN" altLang="en-US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917576" y="2760345"/>
          <a:ext cx="9531350" cy="292009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735244"/>
                <a:gridCol w="3796106"/>
              </a:tblGrid>
              <a:tr h="272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</a:rPr>
                        <a:t>操作</a:t>
                      </a:r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响应时间</a:t>
                      </a:r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3815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打开一个站点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 Light" pitchFamily="34" charset="-122"/>
                          <a:ea typeface="微软雅黑 Light" pitchFamily="34" charset="-122"/>
                        </a:rPr>
                        <a:t>几秒</a:t>
                      </a:r>
                    </a:p>
                  </a:txBody>
                  <a:tcPr marL="0" marR="0" marT="0" marB="0"/>
                </a:tc>
              </a:tr>
              <a:tr h="283815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数据库查询一条记录（有索引）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十几毫秒</a:t>
                      </a:r>
                    </a:p>
                  </a:txBody>
                  <a:tcPr marL="0" marR="0" marT="0" marB="0"/>
                </a:tc>
              </a:tr>
              <a:tr h="283815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机械磁盘一次寻址定位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4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毫秒</a:t>
                      </a:r>
                    </a:p>
                  </a:txBody>
                  <a:tcPr marL="0" marR="0" marT="0" marB="0"/>
                </a:tc>
              </a:tr>
              <a:tr h="283815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从机械磁盘顺序读取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1M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2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毫秒</a:t>
                      </a:r>
                    </a:p>
                  </a:txBody>
                  <a:tcPr marL="0" marR="0" marT="0" marB="0"/>
                </a:tc>
              </a:tr>
              <a:tr h="283815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从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SSD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磁盘顺序读取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1M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0.3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毫秒</a:t>
                      </a:r>
                    </a:p>
                  </a:txBody>
                  <a:tcPr marL="0" marR="0" marT="0" marB="0"/>
                </a:tc>
              </a:tr>
              <a:tr h="283815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从远程分布式换成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Redis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读取一个数据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0.5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毫秒</a:t>
                      </a:r>
                    </a:p>
                  </a:txBody>
                  <a:tcPr marL="0" marR="0" marT="0" marB="0"/>
                </a:tc>
              </a:tr>
              <a:tr h="283815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从内存读取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1M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十几微妙</a:t>
                      </a:r>
                    </a:p>
                  </a:txBody>
                  <a:tcPr marL="0" marR="0" marT="0" marB="0"/>
                </a:tc>
              </a:tr>
              <a:tr h="283815">
                <a:tc>
                  <a:txBody>
                    <a:bodyPr/>
                    <a:lstStyle/>
                    <a:p>
                      <a:r>
                        <a:rPr 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Java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程序本地方法调用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几微妙</a:t>
                      </a:r>
                    </a:p>
                  </a:txBody>
                  <a:tcPr marL="0" marR="0" marT="0" marB="0"/>
                </a:tc>
              </a:tr>
              <a:tr h="283815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网络传输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2Kb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微妙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38225" y="6019799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1秒=1000</a:t>
            </a:r>
            <a:r>
              <a:rPr lang="en-US" dirty="0" smtClean="0">
                <a:hlinkClick r:id="rId4"/>
              </a:rPr>
              <a:t>毫秒</a:t>
            </a:r>
            <a:r>
              <a:rPr lang="en-US" dirty="0" smtClean="0"/>
              <a:t>(ms),1</a:t>
            </a:r>
            <a:r>
              <a:rPr lang="zh-CN" altLang="en-US" dirty="0" smtClean="0"/>
              <a:t>毫秒</a:t>
            </a:r>
            <a:r>
              <a:rPr lang="en-US" altLang="zh-CN" dirty="0" smtClean="0"/>
              <a:t>=1000</a:t>
            </a:r>
            <a:r>
              <a:rPr lang="zh-CN" altLang="en-US" dirty="0" smtClean="0"/>
              <a:t>微秒</a:t>
            </a:r>
            <a:r>
              <a:rPr lang="en-US" altLang="zh-CN" dirty="0" smtClean="0"/>
              <a:t>(us)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常用的性能评价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测试指标</a:t>
            </a: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50850" y="1176338"/>
            <a:ext cx="11569700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FFC000"/>
                </a:solidFill>
              </a:rPr>
              <a:t>并发数</a:t>
            </a:r>
            <a:endParaRPr lang="en-US" altLang="zh-CN" sz="20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指同一时刻，对服务器有实际交互的请求数。和网站在线用户数的关联。</a:t>
            </a:r>
            <a:endParaRPr lang="en-US" altLang="zh-CN" smtClean="0"/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FFC000"/>
                </a:solidFill>
              </a:rPr>
              <a:t>吞吐量</a:t>
            </a:r>
            <a:endParaRPr lang="en-US" altLang="zh-CN" sz="20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对单位时间内完成的工作量</a:t>
            </a:r>
            <a:r>
              <a:rPr lang="en-US" altLang="zh-CN" smtClean="0"/>
              <a:t>(</a:t>
            </a:r>
            <a:r>
              <a:rPr lang="zh-CN" altLang="en-US" smtClean="0"/>
              <a:t>请求</a:t>
            </a:r>
            <a:r>
              <a:rPr lang="en-US" altLang="zh-CN" smtClean="0"/>
              <a:t>)</a:t>
            </a:r>
            <a:r>
              <a:rPr lang="zh-CN" altLang="en-US" smtClean="0"/>
              <a:t>的量度。</a:t>
            </a:r>
            <a:endParaRPr lang="en-US" altLang="zh-CN" smtClean="0"/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如：每分钟的数据库事务，每秒传送的文件千字节数，每分钟的 </a:t>
            </a:r>
            <a:r>
              <a:rPr lang="en-US" altLang="zh-CN" smtClean="0"/>
              <a:t>Web </a:t>
            </a:r>
            <a:r>
              <a:rPr lang="zh-CN" altLang="en-US" smtClean="0"/>
              <a:t>服务器命中数</a:t>
            </a:r>
            <a:endParaRPr lang="en-US" altLang="zh-CN" smtClean="0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FFC000"/>
                </a:solidFill>
              </a:rPr>
              <a:t>关系</a:t>
            </a:r>
            <a:endParaRPr lang="en-US" altLang="zh-CN" sz="20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通常，平均响应时间越短，系统吞吐量越大；平均响应时间越长，系统吞吐量越小。但是，系统吞吐量越大， 未必平均响应时间越短。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指标之间的关系曲线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6950" y="1081088"/>
            <a:ext cx="5819115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0574" y="3673475"/>
            <a:ext cx="5929085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常用的性能优化手段</a:t>
            </a:r>
          </a:p>
        </p:txBody>
      </p:sp>
      <p:grpSp>
        <p:nvGrpSpPr>
          <p:cNvPr id="15" name="组合 5"/>
          <p:cNvGrpSpPr>
            <a:grpSpLocks/>
          </p:cNvGrpSpPr>
          <p:nvPr/>
        </p:nvGrpSpPr>
        <p:grpSpPr bwMode="auto">
          <a:xfrm>
            <a:off x="1485900" y="3598863"/>
            <a:ext cx="7343775" cy="585787"/>
            <a:chOff x="1851025" y="1249176"/>
            <a:chExt cx="5502275" cy="585787"/>
          </a:xfrm>
        </p:grpSpPr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前端优化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24" name="组合 5"/>
          <p:cNvGrpSpPr>
            <a:grpSpLocks/>
          </p:cNvGrpSpPr>
          <p:nvPr/>
        </p:nvGrpSpPr>
        <p:grpSpPr bwMode="auto">
          <a:xfrm>
            <a:off x="1495425" y="5356225"/>
            <a:ext cx="7343775" cy="585787"/>
            <a:chOff x="1851025" y="1249176"/>
            <a:chExt cx="5502275" cy="585787"/>
          </a:xfrm>
        </p:grpSpPr>
        <p:sp>
          <p:nvSpPr>
            <p:cNvPr id="25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存储性能优化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9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3281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0" name="组合 5"/>
          <p:cNvGrpSpPr>
            <a:grpSpLocks/>
          </p:cNvGrpSpPr>
          <p:nvPr/>
        </p:nvGrpSpPr>
        <p:grpSpPr bwMode="auto">
          <a:xfrm>
            <a:off x="1495425" y="4477544"/>
            <a:ext cx="7343775" cy="585787"/>
            <a:chOff x="1851025" y="1249176"/>
            <a:chExt cx="5502275" cy="585787"/>
          </a:xfrm>
        </p:grpSpPr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应用服务性能优化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4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3281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01344" y="1074440"/>
            <a:ext cx="6933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避免过早优化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进行系统性能测试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寻找系统瓶颈，分而治之，逐步优化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28790" y="1110640"/>
            <a:ext cx="1333073" cy="1152128"/>
            <a:chOff x="779103" y="1866166"/>
            <a:chExt cx="1333073" cy="1152128"/>
          </a:xfrm>
          <a:solidFill>
            <a:schemeClr val="accent3">
              <a:lumMod val="75000"/>
            </a:schemeClr>
          </a:solidFill>
        </p:grpSpPr>
        <p:sp>
          <p:nvSpPr>
            <p:cNvPr id="47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总原则</a:t>
              </a:r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210300" y="1381125"/>
            <a:ext cx="14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Donald Knuth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6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19564</TotalTime>
  <Words>796</Words>
  <Application>Microsoft Office PowerPoint</Application>
  <PresentationFormat>自定义</PresentationFormat>
  <Paragraphs>161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4993</cp:revision>
  <dcterms:created xsi:type="dcterms:W3CDTF">2016-08-30T15:34:45Z</dcterms:created>
  <dcterms:modified xsi:type="dcterms:W3CDTF">2019-06-10T08:40:59Z</dcterms:modified>
  <cp:category>锐旗设计;https://9ppt.taobao.com</cp:category>
</cp:coreProperties>
</file>