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4" r:id="rId4"/>
    <p:sldMasterId id="2147483667" r:id="rId5"/>
  </p:sldMasterIdLst>
  <p:notesMasterIdLst>
    <p:notesMasterId r:id="rId24"/>
  </p:notesMasterIdLst>
  <p:sldIdLst>
    <p:sldId id="291" r:id="rId6"/>
    <p:sldId id="395" r:id="rId7"/>
    <p:sldId id="411" r:id="rId8"/>
    <p:sldId id="412" r:id="rId9"/>
    <p:sldId id="462" r:id="rId10"/>
    <p:sldId id="416" r:id="rId11"/>
    <p:sldId id="414" r:id="rId12"/>
    <p:sldId id="415" r:id="rId13"/>
    <p:sldId id="470" r:id="rId14"/>
    <p:sldId id="471" r:id="rId15"/>
    <p:sldId id="473" r:id="rId16"/>
    <p:sldId id="472" r:id="rId17"/>
    <p:sldId id="526" r:id="rId18"/>
    <p:sldId id="418" r:id="rId19"/>
    <p:sldId id="419" r:id="rId20"/>
    <p:sldId id="422" r:id="rId21"/>
    <p:sldId id="423" r:id="rId22"/>
    <p:sldId id="424" r:id="rId23"/>
    <p:sldId id="425" r:id="rId25"/>
    <p:sldId id="463" r:id="rId26"/>
    <p:sldId id="427" r:id="rId27"/>
    <p:sldId id="428" r:id="rId28"/>
    <p:sldId id="467" r:id="rId29"/>
    <p:sldId id="429" r:id="rId30"/>
    <p:sldId id="430" r:id="rId31"/>
    <p:sldId id="469" r:id="rId32"/>
    <p:sldId id="431" r:id="rId33"/>
    <p:sldId id="433" r:id="rId34"/>
    <p:sldId id="434" r:id="rId35"/>
    <p:sldId id="435" r:id="rId36"/>
    <p:sldId id="436" r:id="rId37"/>
    <p:sldId id="437" r:id="rId38"/>
    <p:sldId id="438" r:id="rId39"/>
    <p:sldId id="439" r:id="rId40"/>
    <p:sldId id="440" r:id="rId41"/>
    <p:sldId id="441" r:id="rId42"/>
    <p:sldId id="442" r:id="rId43"/>
    <p:sldId id="443" r:id="rId44"/>
    <p:sldId id="480" r:id="rId45"/>
    <p:sldId id="466" r:id="rId46"/>
    <p:sldId id="447" r:id="rId47"/>
    <p:sldId id="478" r:id="rId48"/>
    <p:sldId id="445" r:id="rId49"/>
    <p:sldId id="479" r:id="rId50"/>
    <p:sldId id="446" r:id="rId51"/>
    <p:sldId id="448" r:id="rId52"/>
    <p:sldId id="449" r:id="rId53"/>
    <p:sldId id="450" r:id="rId54"/>
    <p:sldId id="451" r:id="rId55"/>
    <p:sldId id="452" r:id="rId56"/>
    <p:sldId id="475" r:id="rId57"/>
    <p:sldId id="484" r:id="rId58"/>
    <p:sldId id="490" r:id="rId59"/>
    <p:sldId id="486" r:id="rId60"/>
    <p:sldId id="487" r:id="rId61"/>
    <p:sldId id="488" r:id="rId62"/>
    <p:sldId id="489" r:id="rId63"/>
    <p:sldId id="491" r:id="rId64"/>
    <p:sldId id="454" r:id="rId65"/>
    <p:sldId id="455" r:id="rId66"/>
    <p:sldId id="456" r:id="rId67"/>
    <p:sldId id="483" r:id="rId68"/>
    <p:sldId id="457"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158" autoAdjust="0"/>
    <p:restoredTop sz="84049" autoAdjust="0"/>
  </p:normalViewPr>
  <p:slideViewPr>
    <p:cSldViewPr snapToGrid="0" showGuides="1">
      <p:cViewPr varScale="1">
        <p:scale>
          <a:sx n="107" d="100"/>
          <a:sy n="107" d="100"/>
        </p:scale>
        <p:origin x="-468" y="-96"/>
      </p:cViewPr>
      <p:guideLst>
        <p:guide orient="horz" pos="2176"/>
        <p:guide pos="3841"/>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notesMaster" Target="notesMasters/notes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BF61C2-155E-4855-9C9D-E09A1EF20214}" type="slidenum">
              <a:rPr lang="zh-CN" altLang="en-US"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a:t>
            </a:r>
            <a:r>
              <a:rPr lang="zh-CN" altLang="en-US" smtClean="0"/>
              <a:t>这里用脚本来说明 更新操作哪个好</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BF61C2-155E-4855-9C9D-E09A1EF20214}" type="slidenum">
              <a:rPr lang="zh-CN" altLang="en-US"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endParaRPr lang="zh-CN" altLang="en-US" smtClean="0"/>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33648A-5E15-40A7-AFCB-C0C219BD6590}" type="slidenum">
              <a:rPr lang="zh-CN" altLang="en-US"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r>
              <a:rPr lang="zh-CN" altLang="en-US" smtClean="0"/>
              <a:t>加上中文的解释</a:t>
            </a:r>
            <a:endParaRPr lang="zh-CN" altLang="en-US" smtClean="0"/>
          </a:p>
        </p:txBody>
      </p:sp>
      <p:sp>
        <p:nvSpPr>
          <p:cNvPr id="6554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914BE9-B840-4AED-87BA-0184773EEA1F}" type="slidenum">
              <a:rPr lang="zh-CN" altLang="en-US"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smtClean="0"/>
          </a:p>
        </p:txBody>
      </p:sp>
      <p:sp>
        <p:nvSpPr>
          <p:cNvPr id="6656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CB5C12-9211-4FF2-8DE8-B3BC5E5CC29F}" type="slidenum">
              <a:rPr lang="zh-CN" altLang="en-US" smtClean="0"/>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0EB495-6A41-45B5-B4D3-649956438C98}" type="slidenum">
              <a:rPr lang="zh-CN" altLang="en-US"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p:spPr>
        <p:txBody>
          <a:bodyPr/>
          <a:lstStyle/>
          <a:p>
            <a:r>
              <a:rPr lang="en-US" altLang="zh-CN" smtClean="0"/>
              <a:t>https://docs.mongodb.com/manual/reference/method/db.collection.findAndModify/</a:t>
            </a:r>
            <a:endParaRPr lang="zh-CN" altLang="en-US" smtClean="0"/>
          </a:p>
        </p:txBody>
      </p:sp>
      <p:sp>
        <p:nvSpPr>
          <p:cNvPr id="686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2B4B48-7C75-4078-9BF6-54E5CF7A1E2E}" type="slidenum">
              <a:rPr lang="zh-CN" altLang="en-US" smtClean="0"/>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0EB495-6A41-45B5-B4D3-649956438C98}" type="slidenum">
              <a:rPr lang="zh-CN" altLang="en-US" smtClean="0"/>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r>
              <a:rPr lang="en-US" altLang="zh-CN" smtClean="0"/>
              <a:t>http://blog.csdn.net/Px01Ih8/article/details/790141</a:t>
            </a:r>
            <a:endParaRPr lang="en-US" altLang="zh-CN" smtClean="0"/>
          </a:p>
          <a:p>
            <a:endParaRPr lang="zh-CN" altLang="en-US" smtClean="0"/>
          </a:p>
        </p:txBody>
      </p:sp>
      <p:sp>
        <p:nvSpPr>
          <p:cNvPr id="604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2B4F27-8B3A-4F10-B3DD-C6AB236F3602}" type="slidenum">
              <a:rPr lang="zh-CN" altLang="en-US"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p:spPr>
        <p:txBody>
          <a:bodyPr/>
          <a:lstStyle/>
          <a:p>
            <a:endParaRPr lang="zh-CN" altLang="en-US" smtClean="0"/>
          </a:p>
        </p:txBody>
      </p:sp>
      <p:sp>
        <p:nvSpPr>
          <p:cNvPr id="593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1000FC-531C-400C-96FA-09BD93693440}" type="slidenum">
              <a:rPr lang="zh-CN" altLang="en-US" smtClean="0"/>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p:spPr>
        <p:txBody>
          <a:bodyPr/>
          <a:lstStyle/>
          <a:p>
            <a:r>
              <a:rPr lang="en-US" altLang="zh-CN" smtClean="0"/>
              <a:t>https://docs.mongodb.com/manual/core/security-built-in-roles/</a:t>
            </a:r>
            <a:endParaRPr lang="zh-CN" altLang="en-US" smtClean="0"/>
          </a:p>
        </p:txBody>
      </p:sp>
      <p:sp>
        <p:nvSpPr>
          <p:cNvPr id="6963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42BBCC-21FD-42FF-AB37-9B36B4905621}" type="slidenum">
              <a:rPr lang="zh-CN" altLang="en-US" smtClean="0"/>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p:spPr>
        <p:txBody>
          <a:bodyPr/>
          <a:lstStyle/>
          <a:p>
            <a:r>
              <a:rPr lang="en-US" altLang="zh-CN" smtClean="0"/>
              <a:t>db.createUser({‘user’:‘boss’,‘pwd’:‘boss’,‘roles’:[{‘role’:‘userAdminAnyDatabase’,‘db’:‘admin’}]})</a:t>
            </a:r>
            <a:r>
              <a:rPr lang="zh-CN" altLang="en-US" smtClean="0"/>
              <a:t>；</a:t>
            </a:r>
            <a:endParaRPr lang="en-US" altLang="zh-CN" smtClean="0"/>
          </a:p>
          <a:p>
            <a:endParaRPr lang="en-US" altLang="zh-CN" smtClean="0"/>
          </a:p>
          <a:p>
            <a:r>
              <a:rPr lang="en-US" altLang="zh-CN" smtClean="0"/>
              <a:t>db.createUser({'user':'lison','pwd':'lison','roles':[{'role':'readWrite','db':'lison'}]})</a:t>
            </a:r>
            <a:endParaRPr lang="zh-CN" altLang="en-US" smtClean="0"/>
          </a:p>
        </p:txBody>
      </p:sp>
      <p:sp>
        <p:nvSpPr>
          <p:cNvPr id="7066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A11869-7DF7-457C-B12E-95E192092FF8}" type="slidenum">
              <a:rPr lang="zh-CN" altLang="en-US"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SQL</a:t>
            </a:r>
            <a:r>
              <a:rPr lang="zh-CN" altLang="en-US" smtClean="0"/>
              <a:t>语句查询三要素：连接 选择 投影</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smtClean="0">
                <a:solidFill>
                  <a:prstClr val="black"/>
                </a:solidFill>
                <a:latin typeface="Courier New" panose="02070309020205020404"/>
              </a:rPr>
              <a:t>db.users.find({"lenght":{"$lt":1.77}}).pretty()</a:t>
            </a:r>
            <a:endParaRPr lang="en-US" altLang="zh-CN" sz="1200" smtClean="0">
              <a:solidFill>
                <a:srgbClr val="000000"/>
              </a:solidFill>
              <a:highlight>
                <a:srgbClr val="000000"/>
              </a:highlight>
              <a:latin typeface="Courier New" panose="02070309020205020404"/>
            </a:endParaRPr>
          </a:p>
          <a:p>
            <a:endParaRPr lang="en-US" altLang="zh-CN" smtClean="0"/>
          </a:p>
          <a:p>
            <a:r>
              <a:rPr lang="en-US" altLang="zh-CN" sz="1200" smtClean="0">
                <a:solidFill>
                  <a:prstClr val="black"/>
                </a:solidFill>
                <a:latin typeface="Courier New" panose="02070309020205020404"/>
              </a:rPr>
              <a:t>db.users.find({"$or":[{"lenght":{"$lt":1.77}},{"lenght":{"$exists":false}}]}).pretty()</a:t>
            </a:r>
            <a:endParaRPr lang="en-US" altLang="zh-CN" sz="1200" smtClean="0">
              <a:solidFill>
                <a:srgbClr val="000000"/>
              </a:solidFill>
              <a:highlight>
                <a:srgbClr val="000000"/>
              </a:highlight>
              <a:latin typeface="Courier New" panose="02070309020205020404"/>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r>
              <a:rPr lang="zh-CN" altLang="en-US" smtClean="0"/>
              <a:t>构造器模式的理解：</a:t>
            </a:r>
            <a:r>
              <a:rPr lang="en-US" altLang="zh-CN" smtClean="0"/>
              <a:t>https://www.jianshu.com/p/e2a2fe3555b9</a:t>
            </a:r>
            <a:endParaRPr lang="zh-CN" altLang="en-US" smtClean="0"/>
          </a:p>
        </p:txBody>
      </p:sp>
      <p:sp>
        <p:nvSpPr>
          <p:cNvPr id="6144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B1FA5E-C0CE-4330-9CFE-DE057FD01961}" type="slidenum">
              <a:rPr lang="zh-CN" altLang="en-US" smtClean="0"/>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endParaRPr lang="zh-CN" altLang="en-US" smtClean="0"/>
          </a:p>
        </p:txBody>
      </p:sp>
      <p:sp>
        <p:nvSpPr>
          <p:cNvPr id="624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310B64-F6B0-4819-B508-58FC013ECD4F}" type="slidenum">
              <a:rPr lang="zh-CN" altLang="en-US"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br>
              <a:rPr lang="en-US" altLang="zh-CN" sz="1200" b="0" i="0" kern="1200" smtClean="0">
                <a:solidFill>
                  <a:schemeClr val="tx1"/>
                </a:solidFill>
                <a:effectLst/>
                <a:latin typeface="+mn-lt"/>
                <a:ea typeface="+mn-ea"/>
                <a:cs typeface="+mn-cs"/>
              </a:rPr>
            </a:br>
            <a:endParaRPr lang="en-US" altLang="zh-CN" sz="1200" b="0" i="0" kern="1200" smtClean="0">
              <a:solidFill>
                <a:schemeClr val="tx1"/>
              </a:solidFill>
              <a:effectLst/>
              <a:latin typeface="+mn-lt"/>
              <a:ea typeface="+mn-ea"/>
              <a:cs typeface="+mn-cs"/>
            </a:endParaRPr>
          </a:p>
          <a:p>
            <a:pPr rtl="0"/>
            <a:r>
              <a:rPr lang="en-US" altLang="zh-CN" sz="1200" b="0" i="0" kern="1200" smtClean="0">
                <a:solidFill>
                  <a:schemeClr val="tx1"/>
                </a:solidFill>
                <a:effectLst/>
                <a:latin typeface="+mn-lt"/>
                <a:ea typeface="+mn-ea"/>
                <a:cs typeface="+mn-cs"/>
              </a:rPr>
              <a:t>Consumption</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BF61C2-155E-4855-9C9D-E09A1EF20214}"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A8953FA-49FE-45EA-8CCB-915CED01F93B}"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9FB825-DB95-48D5-963E-F64A568BCA9A}"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hyperlink" Target="https://docs.mongodb.com/ecosystem/drivers/java/"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hyperlink" Target="http://192.168.1.142:28017/" TargetMode="External"/><Relationship Id="rId1" Type="http://schemas.openxmlformats.org/officeDocument/2006/relationships/hyperlink" Target="https://www.mongodb.com/download-center"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hyperlink" Target="https://docs.mongodb.com/manual/reference/configuration-options/" TargetMode="Externa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7.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9110" y="1842833"/>
            <a:ext cx="11849492" cy="1178400"/>
          </a:xfrm>
          <a:prstGeom prst="rect">
            <a:avLst/>
          </a:prstGeom>
          <a:noFill/>
        </p:spPr>
        <p:txBody>
          <a:bodyPr wrap="square" rtlCol="0">
            <a:spAutoFit/>
          </a:bodyPr>
          <a:lstStyle/>
          <a:p>
            <a:pPr algn="ctr" defTabSz="1219200">
              <a:lnSpc>
                <a:spcPct val="150000"/>
              </a:lnSpc>
            </a:pPr>
            <a:r>
              <a:rPr lang="en-US" altLang="zh-CN" sz="5335" smtClean="0">
                <a:ln w="6350">
                  <a:noFill/>
                </a:ln>
                <a:solidFill>
                  <a:srgbClr val="FFFFFF">
                    <a:lumMod val="50000"/>
                  </a:srgbClr>
                </a:solidFill>
                <a:latin typeface="微软雅黑" panose="020B0503020204020204" pitchFamily="34" charset="-122"/>
                <a:ea typeface="微软雅黑" panose="020B0503020204020204" pitchFamily="34" charset="-122"/>
              </a:rPr>
              <a:t>MongoDB</a:t>
            </a:r>
            <a:r>
              <a:rPr lang="zh-CN" altLang="en-US" sz="5335" smtClean="0">
                <a:ln w="6350">
                  <a:noFill/>
                </a:ln>
                <a:solidFill>
                  <a:srgbClr val="FFFFFF">
                    <a:lumMod val="50000"/>
                  </a:srgbClr>
                </a:solidFill>
                <a:latin typeface="微软雅黑" panose="020B0503020204020204" pitchFamily="34" charset="-122"/>
                <a:ea typeface="微软雅黑" panose="020B0503020204020204" pitchFamily="34" charset="-122"/>
              </a:rPr>
              <a:t>应用与开发</a:t>
            </a:r>
            <a:endParaRPr lang="zh-CN" altLang="en-US" sz="5335" dirty="0">
              <a:ln w="6350">
                <a:noFill/>
              </a:ln>
              <a:solidFill>
                <a:srgbClr val="FFFFFF">
                  <a:lumMod val="50000"/>
                </a:srgb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200"/>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custDataLst>
              <p:tags r:id="rId3"/>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脚本实现</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480485" y="987425"/>
            <a:ext cx="11358033"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新增</a:t>
            </a:r>
            <a:r>
              <a:rPr lang="en-US" altLang="zh-CN" sz="2000" b="1" smtClean="0">
                <a:latin typeface="微软雅黑" panose="020B0503020204020204" pitchFamily="34" charset="-122"/>
                <a:ea typeface="微软雅黑" panose="020B0503020204020204" pitchFamily="34" charset="-122"/>
              </a:rPr>
              <a:t>5</a:t>
            </a:r>
            <a:r>
              <a:rPr lang="zh-CN" altLang="en-US" sz="2000" b="1" smtClean="0">
                <a:latin typeface="微软雅黑" panose="020B0503020204020204" pitchFamily="34" charset="-122"/>
                <a:ea typeface="微软雅黑" panose="020B0503020204020204" pitchFamily="34" charset="-122"/>
              </a:rPr>
              <a:t>人</a:t>
            </a:r>
            <a:endParaRPr lang="en-US" altLang="zh-CN" sz="2000" b="1" smtClean="0">
              <a:latin typeface="微软雅黑" panose="020B0503020204020204" pitchFamily="34" charset="-122"/>
              <a:ea typeface="微软雅黑" panose="020B0503020204020204" pitchFamily="34" charset="-122"/>
            </a:endParaRPr>
          </a:p>
          <a:p>
            <a:pPr marL="285750" lvl="1">
              <a:lnSpc>
                <a:spcPct val="150000"/>
              </a:lnSpc>
              <a:spcBef>
                <a:spcPct val="0"/>
              </a:spcBef>
              <a:buClr>
                <a:srgbClr val="92D050"/>
              </a:buClr>
              <a:buFont typeface="Wingdings" panose="05000000000000000000" pitchFamily="2" charset="2"/>
              <a:buChar char="n"/>
              <a:defRPr/>
            </a:pPr>
            <a:r>
              <a:rPr lang="zh-CN" altLang="en-US" sz="2000" b="1">
                <a:latin typeface="微软雅黑" panose="020B0503020204020204" pitchFamily="34" charset="-122"/>
                <a:ea typeface="微软雅黑" panose="020B0503020204020204" pitchFamily="34" charset="-122"/>
              </a:rPr>
              <a:t>查询</a:t>
            </a:r>
            <a:endParaRPr lang="en-US" altLang="zh-CN" sz="2000" b="1">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查询喜欢的城市包含东莞和东京的</a:t>
            </a:r>
            <a:r>
              <a:rPr lang="en-US" altLang="zh-CN" sz="1800" smtClean="0"/>
              <a:t>user</a:t>
            </a:r>
            <a:endParaRPr lang="en-US" altLang="zh-CN" sz="1800"/>
          </a:p>
          <a:p>
            <a:pPr marL="457200" lvl="1" indent="0">
              <a:lnSpc>
                <a:spcPct val="150000"/>
              </a:lnSpc>
              <a:spcBef>
                <a:spcPct val="0"/>
              </a:spcBef>
              <a:buClr>
                <a:srgbClr val="92D050"/>
              </a:buClr>
              <a:buNone/>
              <a:defRPr/>
            </a:pPr>
            <a:r>
              <a:rPr lang="en-US" altLang="zh-CN" sz="1800" smtClean="0"/>
              <a:t>     select </a:t>
            </a:r>
            <a:r>
              <a:rPr lang="en-US" altLang="zh-CN" sz="1800"/>
              <a:t>* from users  where favorites.cites has </a:t>
            </a:r>
            <a:r>
              <a:rPr lang="en-US" altLang="zh-CN" sz="1800" smtClean="0"/>
              <a:t>"</a:t>
            </a:r>
            <a:r>
              <a:rPr lang="zh-CN" altLang="en-US" sz="1800" smtClean="0"/>
              <a:t>东莞</a:t>
            </a:r>
            <a:r>
              <a:rPr lang="en-US" altLang="zh-CN" sz="1800" smtClean="0"/>
              <a:t>"</a:t>
            </a:r>
            <a:r>
              <a:rPr lang="zh-CN" altLang="en-US" sz="1800" smtClean="0"/>
              <a:t>、</a:t>
            </a:r>
            <a:r>
              <a:rPr lang="en-US" altLang="zh-CN" sz="1800" smtClean="0"/>
              <a:t>"</a:t>
            </a:r>
            <a:r>
              <a:rPr lang="zh-CN" altLang="en-US" sz="1800" smtClean="0"/>
              <a:t>东京</a:t>
            </a:r>
            <a:r>
              <a:rPr lang="en-US" altLang="zh-CN" sz="1800" smtClean="0"/>
              <a:t>"</a:t>
            </a:r>
            <a:endParaRPr lang="en-US" altLang="zh-CN" sz="1800" smtClean="0"/>
          </a:p>
          <a:p>
            <a:pPr marL="457200" lvl="1" indent="0">
              <a:lnSpc>
                <a:spcPct val="150000"/>
              </a:lnSpc>
              <a:spcBef>
                <a:spcPct val="0"/>
              </a:spcBef>
              <a:buClr>
                <a:srgbClr val="92D050"/>
              </a:buClr>
              <a:buNone/>
              <a:defRPr/>
            </a:pPr>
            <a:r>
              <a:rPr lang="en-US" altLang="zh-CN" sz="1800" smtClean="0">
                <a:solidFill>
                  <a:srgbClr val="FF0000"/>
                </a:solidFill>
              </a:rPr>
              <a:t>     db.users.find</a:t>
            </a:r>
            <a:r>
              <a:rPr lang="en-US" altLang="zh-CN" sz="1800">
                <a:solidFill>
                  <a:srgbClr val="FF0000"/>
                </a:solidFill>
              </a:rPr>
              <a:t>({ </a:t>
            </a:r>
            <a:r>
              <a:rPr lang="en-US" altLang="zh-CN" sz="1800" smtClean="0">
                <a:solidFill>
                  <a:srgbClr val="FF0000"/>
                </a:solidFill>
              </a:rPr>
              <a:t>"favorites.cites" </a:t>
            </a:r>
            <a:r>
              <a:rPr lang="en-US" altLang="zh-CN" sz="1800">
                <a:solidFill>
                  <a:srgbClr val="FF0000"/>
                </a:solidFill>
              </a:rPr>
              <a:t>: { </a:t>
            </a:r>
            <a:r>
              <a:rPr lang="en-US" altLang="zh-CN" sz="1800" smtClean="0">
                <a:solidFill>
                  <a:srgbClr val="FF0000"/>
                </a:solidFill>
              </a:rPr>
              <a:t>"$all" </a:t>
            </a:r>
            <a:r>
              <a:rPr lang="en-US" altLang="zh-CN" sz="1800">
                <a:solidFill>
                  <a:srgbClr val="FF0000"/>
                </a:solidFill>
              </a:rPr>
              <a:t>: [ </a:t>
            </a:r>
            <a:r>
              <a:rPr lang="en-US" altLang="zh-CN" sz="1800" smtClean="0">
                <a:solidFill>
                  <a:srgbClr val="FF0000"/>
                </a:solidFill>
              </a:rPr>
              <a:t>"</a:t>
            </a:r>
            <a:r>
              <a:rPr lang="zh-CN" altLang="en-US" sz="1800" smtClean="0">
                <a:solidFill>
                  <a:srgbClr val="FF0000"/>
                </a:solidFill>
              </a:rPr>
              <a:t>东莞</a:t>
            </a:r>
            <a:r>
              <a:rPr lang="en-US" altLang="zh-CN" sz="1800" smtClean="0">
                <a:solidFill>
                  <a:srgbClr val="FF0000"/>
                </a:solidFill>
              </a:rPr>
              <a:t>" </a:t>
            </a:r>
            <a:r>
              <a:rPr lang="en-US" altLang="zh-CN" sz="1800">
                <a:solidFill>
                  <a:srgbClr val="FF0000"/>
                </a:solidFill>
              </a:rPr>
              <a:t>, </a:t>
            </a:r>
            <a:r>
              <a:rPr lang="en-US" altLang="zh-CN" sz="1800" smtClean="0">
                <a:solidFill>
                  <a:srgbClr val="FF0000"/>
                </a:solidFill>
              </a:rPr>
              <a:t>"</a:t>
            </a:r>
            <a:r>
              <a:rPr lang="zh-CN" altLang="en-US" sz="1800" smtClean="0">
                <a:solidFill>
                  <a:srgbClr val="FF0000"/>
                </a:solidFill>
              </a:rPr>
              <a:t>东京</a:t>
            </a:r>
            <a:r>
              <a:rPr lang="en-US" altLang="zh-CN" sz="1800" smtClean="0">
                <a:solidFill>
                  <a:srgbClr val="FF0000"/>
                </a:solidFill>
              </a:rPr>
              <a:t>"]}})</a:t>
            </a:r>
            <a:endParaRPr lang="en-US" altLang="zh-CN" sz="1800"/>
          </a:p>
          <a:p>
            <a:pPr lvl="1">
              <a:lnSpc>
                <a:spcPct val="150000"/>
              </a:lnSpc>
              <a:spcBef>
                <a:spcPct val="0"/>
              </a:spcBef>
              <a:buClr>
                <a:srgbClr val="92D050"/>
              </a:buClr>
              <a:buFont typeface="Wingdings" panose="05000000000000000000" pitchFamily="2" charset="2"/>
              <a:buChar char="ü"/>
              <a:defRPr/>
            </a:pPr>
            <a:r>
              <a:rPr lang="zh-CN" altLang="en-US" sz="1800" smtClean="0"/>
              <a:t>查询国籍为英国或者美国，名字中包含</a:t>
            </a:r>
            <a:r>
              <a:rPr lang="en-US" altLang="zh-CN" sz="1800" smtClean="0"/>
              <a:t>s</a:t>
            </a:r>
            <a:r>
              <a:rPr lang="zh-CN" altLang="en-US" sz="1800" smtClean="0"/>
              <a:t>的</a:t>
            </a:r>
            <a:r>
              <a:rPr lang="en-US" altLang="zh-CN" sz="1800" smtClean="0"/>
              <a:t>user</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select </a:t>
            </a:r>
            <a:r>
              <a:rPr lang="en-US" altLang="zh-CN" sz="1800"/>
              <a:t>* from users  where username like '%s%' and (country= English or country= USA</a:t>
            </a:r>
            <a:r>
              <a:rPr lang="en-US" altLang="zh-CN" sz="1800" smtClean="0"/>
              <a:t>)</a:t>
            </a:r>
            <a:endParaRPr lang="en-US" altLang="zh-CN" sz="1800" smtClean="0"/>
          </a:p>
          <a:p>
            <a:pPr marL="457200" lvl="1" indent="0">
              <a:lnSpc>
                <a:spcPct val="150000"/>
              </a:lnSpc>
              <a:spcBef>
                <a:spcPct val="0"/>
              </a:spcBef>
              <a:buClr>
                <a:srgbClr val="92D050"/>
              </a:buClr>
              <a:buNone/>
              <a:defRPr/>
            </a:pPr>
            <a:r>
              <a:rPr lang="en-US" altLang="zh-CN" sz="1800" smtClean="0">
                <a:solidFill>
                  <a:srgbClr val="FF0000"/>
                </a:solidFill>
              </a:rPr>
              <a:t>    db.users.find</a:t>
            </a:r>
            <a:r>
              <a:rPr lang="en-US" altLang="zh-CN" sz="1800">
                <a:solidFill>
                  <a:srgbClr val="FF0000"/>
                </a:solidFill>
              </a:rPr>
              <a:t>({ </a:t>
            </a:r>
            <a:r>
              <a:rPr lang="en-US" altLang="zh-CN" sz="1800" smtClean="0">
                <a:solidFill>
                  <a:srgbClr val="FF0000"/>
                </a:solidFill>
              </a:rPr>
              <a:t>"$and" </a:t>
            </a:r>
            <a:r>
              <a:rPr lang="en-US" altLang="zh-CN" sz="1800">
                <a:solidFill>
                  <a:srgbClr val="FF0000"/>
                </a:solidFill>
              </a:rPr>
              <a:t>: [ { </a:t>
            </a:r>
            <a:r>
              <a:rPr lang="en-US" altLang="zh-CN" sz="1800" smtClean="0">
                <a:solidFill>
                  <a:srgbClr val="FF0000"/>
                </a:solidFill>
              </a:rPr>
              <a:t>"username" </a:t>
            </a:r>
            <a:r>
              <a:rPr lang="en-US" altLang="zh-CN" sz="1800">
                <a:solidFill>
                  <a:srgbClr val="FF0000"/>
                </a:solidFill>
              </a:rPr>
              <a:t>: { </a:t>
            </a:r>
            <a:r>
              <a:rPr lang="en-US" altLang="zh-CN" sz="1800" smtClean="0">
                <a:solidFill>
                  <a:srgbClr val="FF0000"/>
                </a:solidFill>
              </a:rPr>
              <a:t>"$regex" </a:t>
            </a:r>
            <a:r>
              <a:rPr lang="en-US" altLang="zh-CN" sz="1800">
                <a:solidFill>
                  <a:srgbClr val="FF0000"/>
                </a:solidFill>
              </a:rPr>
              <a:t>: </a:t>
            </a:r>
            <a:r>
              <a:rPr lang="en-US" altLang="zh-CN" sz="1800" smtClean="0">
                <a:solidFill>
                  <a:srgbClr val="FF0000"/>
                </a:solidFill>
              </a:rPr>
              <a:t>".*</a:t>
            </a:r>
            <a:r>
              <a:rPr lang="en-US" altLang="zh-CN" sz="1800">
                <a:solidFill>
                  <a:srgbClr val="FF0000"/>
                </a:solidFill>
              </a:rPr>
              <a:t>s</a:t>
            </a:r>
            <a:r>
              <a:rPr lang="en-US" altLang="zh-CN" sz="1800" smtClean="0">
                <a:solidFill>
                  <a:srgbClr val="FF0000"/>
                </a:solidFill>
              </a:rPr>
              <a:t>.*"}} </a:t>
            </a:r>
            <a:r>
              <a:rPr lang="en-US" altLang="zh-CN" sz="1800">
                <a:solidFill>
                  <a:srgbClr val="FF0000"/>
                </a:solidFill>
              </a:rPr>
              <a:t>, { </a:t>
            </a:r>
            <a:r>
              <a:rPr lang="en-US" altLang="zh-CN" sz="1800" smtClean="0">
                <a:solidFill>
                  <a:srgbClr val="FF0000"/>
                </a:solidFill>
              </a:rPr>
              <a:t>"$or" </a:t>
            </a:r>
            <a:r>
              <a:rPr lang="en-US" altLang="zh-CN" sz="1800">
                <a:solidFill>
                  <a:srgbClr val="FF0000"/>
                </a:solidFill>
              </a:rPr>
              <a:t>: [ { </a:t>
            </a:r>
            <a:r>
              <a:rPr lang="en-US" altLang="zh-CN" sz="1800" smtClean="0">
                <a:solidFill>
                  <a:srgbClr val="FF0000"/>
                </a:solidFill>
              </a:rPr>
              <a:t>"country" </a:t>
            </a:r>
            <a:r>
              <a:rPr lang="en-US" altLang="zh-CN" sz="1800">
                <a:solidFill>
                  <a:srgbClr val="FF0000"/>
                </a:solidFill>
              </a:rPr>
              <a:t>: </a:t>
            </a:r>
            <a:r>
              <a:rPr lang="en-US" altLang="zh-CN" sz="1800" smtClean="0">
                <a:solidFill>
                  <a:srgbClr val="FF0000"/>
                </a:solidFill>
              </a:rPr>
              <a:t>"English"} </a:t>
            </a:r>
            <a:r>
              <a:rPr lang="en-US" altLang="zh-CN" sz="1800">
                <a:solidFill>
                  <a:srgbClr val="FF0000"/>
                </a:solidFill>
              </a:rPr>
              <a:t>, { </a:t>
            </a:r>
            <a:r>
              <a:rPr lang="en-US" altLang="zh-CN" sz="1800" smtClean="0">
                <a:solidFill>
                  <a:srgbClr val="FF0000"/>
                </a:solidFill>
              </a:rPr>
              <a:t>"country" </a:t>
            </a:r>
            <a:r>
              <a:rPr lang="en-US" altLang="zh-CN" sz="1800">
                <a:solidFill>
                  <a:srgbClr val="FF0000"/>
                </a:solidFill>
              </a:rPr>
              <a:t>: </a:t>
            </a:r>
            <a:r>
              <a:rPr lang="en-US" altLang="zh-CN" sz="1800" smtClean="0">
                <a:solidFill>
                  <a:srgbClr val="FF0000"/>
                </a:solidFill>
              </a:rPr>
              <a:t>"USA"}]}]})</a:t>
            </a:r>
            <a:endParaRPr lang="en-US" altLang="zh-CN" sz="1800">
              <a:solidFill>
                <a:srgbClr val="FF0000"/>
              </a:solidFill>
            </a:endParaRPr>
          </a:p>
          <a:p>
            <a:pPr marL="457200" lvl="1" indent="0">
              <a:lnSpc>
                <a:spcPct val="150000"/>
              </a:lnSpc>
              <a:spcBef>
                <a:spcPct val="0"/>
              </a:spcBef>
              <a:buClr>
                <a:srgbClr val="92D050"/>
              </a:buClr>
              <a:buNone/>
              <a:defRPr/>
            </a:pPr>
            <a:endParaRPr lang="en-US" altLang="zh-CN"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graphicFrame>
        <p:nvGraphicFramePr>
          <p:cNvPr id="2" name="对象 1"/>
          <p:cNvGraphicFramePr>
            <a:graphicFrameLocks noChangeAspect="1"/>
          </p:cNvGraphicFramePr>
          <p:nvPr/>
        </p:nvGraphicFramePr>
        <p:xfrm>
          <a:off x="2267268" y="1046480"/>
          <a:ext cx="631825" cy="439738"/>
        </p:xfrm>
        <a:graphic>
          <a:graphicData uri="http://schemas.openxmlformats.org/presentationml/2006/ole">
            <mc:AlternateContent xmlns:mc="http://schemas.openxmlformats.org/markup-compatibility/2006">
              <mc:Choice xmlns:v="urn:schemas-microsoft-com:vml" Requires="v">
                <p:oleObj spid="_x0000_s2191" name="包装程序外壳对象" showAsIcon="1" r:id="rId2" imgW="923925" imgH="638175" progId="Package">
                  <p:embed/>
                </p:oleObj>
              </mc:Choice>
              <mc:Fallback>
                <p:oleObj name="包装程序外壳对象" showAsIcon="1" r:id="rId2" imgW="923925" imgH="638175" progId="Package">
                  <p:embed/>
                  <p:pic>
                    <p:nvPicPr>
                      <p:cNvPr id="0" name="对象 1"/>
                      <p:cNvPicPr>
                        <a:picLocks noChangeAspect="1" noChangeArrowheads="1"/>
                      </p:cNvPicPr>
                      <p:nvPr/>
                    </p:nvPicPr>
                    <p:blipFill>
                      <a:blip r:embed="rId3"/>
                      <a:srcRect/>
                      <a:stretch>
                        <a:fillRect/>
                      </a:stretch>
                    </p:blipFill>
                    <p:spPr bwMode="auto">
                      <a:xfrm>
                        <a:off x="2267268" y="1046480"/>
                        <a:ext cx="631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脚本实现</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480485" y="987425"/>
            <a:ext cx="11358033"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修改</a:t>
            </a:r>
            <a:r>
              <a:rPr lang="en-US" altLang="zh-CN" sz="2000" smtClean="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把</a:t>
            </a:r>
            <a:r>
              <a:rPr lang="en-US" altLang="zh-CN" sz="1800" smtClean="0"/>
              <a:t>lison</a:t>
            </a:r>
            <a:r>
              <a:rPr lang="zh-CN" altLang="en-US" sz="1800" smtClean="0"/>
              <a:t>的年龄修改为</a:t>
            </a:r>
            <a:r>
              <a:rPr lang="en-US" altLang="zh-CN" sz="1800" smtClean="0"/>
              <a:t>6</a:t>
            </a:r>
            <a:r>
              <a:rPr lang="zh-CN" altLang="en-US" sz="1800" smtClean="0"/>
              <a:t>岁</a:t>
            </a:r>
            <a:endParaRPr lang="en-US" altLang="zh-CN" sz="1800" smtClean="0"/>
          </a:p>
          <a:p>
            <a:pPr marL="457200" lvl="1" indent="0">
              <a:lnSpc>
                <a:spcPct val="150000"/>
              </a:lnSpc>
              <a:spcBef>
                <a:spcPct val="0"/>
              </a:spcBef>
              <a:buClr>
                <a:srgbClr val="92D050"/>
              </a:buClr>
              <a:buNone/>
              <a:defRPr/>
            </a:pPr>
            <a:r>
              <a:rPr lang="en-US" altLang="zh-CN" sz="1800" smtClean="0"/>
              <a:t>     update  </a:t>
            </a:r>
            <a:r>
              <a:rPr lang="en-US" altLang="zh-CN" sz="1800"/>
              <a:t>users  set age=6 where username = lison' </a:t>
            </a:r>
            <a:endParaRPr lang="en-US" altLang="zh-CN" sz="1800" smtClean="0"/>
          </a:p>
          <a:p>
            <a:pPr marL="457200" lvl="1" indent="0">
              <a:lnSpc>
                <a:spcPct val="150000"/>
              </a:lnSpc>
              <a:spcBef>
                <a:spcPct val="0"/>
              </a:spcBef>
              <a:buClr>
                <a:srgbClr val="92D050"/>
              </a:buClr>
              <a:buNone/>
              <a:defRPr/>
            </a:pPr>
            <a:r>
              <a:rPr lang="en-US" altLang="zh-CN" sz="1800" smtClean="0">
                <a:solidFill>
                  <a:srgbClr val="FF0000"/>
                </a:solidFill>
              </a:rPr>
              <a:t>     db.users.updateMany</a:t>
            </a:r>
            <a:r>
              <a:rPr lang="en-US" altLang="zh-CN" sz="1800">
                <a:solidFill>
                  <a:srgbClr val="FF0000"/>
                </a:solidFill>
              </a:rPr>
              <a:t>({ </a:t>
            </a:r>
            <a:r>
              <a:rPr lang="en-US" altLang="zh-CN" sz="1800" smtClean="0">
                <a:solidFill>
                  <a:srgbClr val="FF0000"/>
                </a:solidFill>
              </a:rPr>
              <a:t>"username" </a:t>
            </a:r>
            <a:r>
              <a:rPr lang="en-US" altLang="zh-CN" sz="1800">
                <a:solidFill>
                  <a:srgbClr val="FF0000"/>
                </a:solidFill>
              </a:rPr>
              <a:t>: </a:t>
            </a:r>
            <a:r>
              <a:rPr lang="en-US" altLang="zh-CN" sz="1800" smtClean="0">
                <a:solidFill>
                  <a:srgbClr val="FF0000"/>
                </a:solidFill>
              </a:rPr>
              <a:t>"lison"},{ "$set" </a:t>
            </a:r>
            <a:r>
              <a:rPr lang="en-US" altLang="zh-CN" sz="1800">
                <a:solidFill>
                  <a:srgbClr val="FF0000"/>
                </a:solidFill>
              </a:rPr>
              <a:t>: { </a:t>
            </a:r>
            <a:r>
              <a:rPr lang="en-US" altLang="zh-CN" sz="1800" smtClean="0">
                <a:solidFill>
                  <a:srgbClr val="FF0000"/>
                </a:solidFill>
              </a:rPr>
              <a:t>"age" </a:t>
            </a:r>
            <a:r>
              <a:rPr lang="en-US" altLang="zh-CN" sz="1800">
                <a:solidFill>
                  <a:srgbClr val="FF0000"/>
                </a:solidFill>
              </a:rPr>
              <a:t>: 6}}</a:t>
            </a:r>
            <a:r>
              <a:rPr lang="en-US" altLang="zh-CN" sz="1800" smtClean="0">
                <a:solidFill>
                  <a:srgbClr val="FF0000"/>
                </a:solidFill>
              </a:rPr>
              <a:t>)</a:t>
            </a:r>
            <a:endParaRPr lang="en-US" altLang="zh-CN" sz="1800" smtClean="0">
              <a:solidFill>
                <a:srgbClr val="FF0000"/>
              </a:solidFill>
            </a:endParaRPr>
          </a:p>
          <a:p>
            <a:pPr marL="457200" lvl="1" indent="0">
              <a:lnSpc>
                <a:spcPct val="150000"/>
              </a:lnSpc>
              <a:spcBef>
                <a:spcPct val="0"/>
              </a:spcBef>
              <a:buClr>
                <a:srgbClr val="92D050"/>
              </a:buClr>
              <a:buNone/>
              <a:defRPr/>
            </a:pPr>
            <a:endParaRPr lang="en-US" altLang="zh-CN" sz="1800" smtClean="0"/>
          </a:p>
          <a:p>
            <a:pPr lvl="1">
              <a:lnSpc>
                <a:spcPct val="150000"/>
              </a:lnSpc>
              <a:spcBef>
                <a:spcPct val="0"/>
              </a:spcBef>
              <a:buClr>
                <a:srgbClr val="92D050"/>
              </a:buClr>
              <a:buFont typeface="Wingdings" panose="05000000000000000000" pitchFamily="2" charset="2"/>
              <a:buChar char="ü"/>
              <a:defRPr/>
            </a:pPr>
            <a:r>
              <a:rPr lang="zh-CN" altLang="en-US" sz="1800" smtClean="0"/>
              <a:t>喜欢的城市包含东莞的人，给他喜欢的电影加入</a:t>
            </a:r>
            <a:r>
              <a:rPr lang="en-US" altLang="zh-CN" sz="1800" smtClean="0"/>
              <a:t>"</a:t>
            </a:r>
            <a:r>
              <a:rPr lang="zh-CN" altLang="en-US" sz="1800" smtClean="0"/>
              <a:t>小电影</a:t>
            </a:r>
            <a:r>
              <a:rPr lang="en-US" altLang="zh-CN" sz="1800" smtClean="0"/>
              <a:t>2""</a:t>
            </a:r>
            <a:r>
              <a:rPr lang="zh-CN" altLang="en-US" sz="1800" smtClean="0"/>
              <a:t>小电影</a:t>
            </a:r>
            <a:r>
              <a:rPr lang="en-US" altLang="zh-CN" sz="1800" smtClean="0"/>
              <a:t>3"</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update </a:t>
            </a:r>
            <a:r>
              <a:rPr lang="en-US" altLang="zh-CN" sz="1800"/>
              <a:t>users  set favorites.movies add </a:t>
            </a:r>
            <a:r>
              <a:rPr lang="en-US" altLang="zh-CN" sz="1800" smtClean="0"/>
              <a:t>"</a:t>
            </a:r>
            <a:r>
              <a:rPr lang="zh-CN" altLang="en-US" sz="1800" smtClean="0"/>
              <a:t>小</a:t>
            </a:r>
            <a:r>
              <a:rPr lang="zh-CN" altLang="en-US" sz="1800"/>
              <a:t>电影</a:t>
            </a:r>
            <a:r>
              <a:rPr lang="en-US" altLang="zh-CN" sz="1800"/>
              <a:t>2 </a:t>
            </a:r>
            <a:r>
              <a:rPr lang="en-US" altLang="zh-CN" sz="1800" smtClean="0"/>
              <a:t>", "</a:t>
            </a:r>
            <a:r>
              <a:rPr lang="zh-CN" altLang="en-US" sz="1800" smtClean="0"/>
              <a:t>小</a:t>
            </a:r>
            <a:r>
              <a:rPr lang="zh-CN" altLang="en-US" sz="1800"/>
              <a:t>电影</a:t>
            </a:r>
            <a:r>
              <a:rPr lang="en-US" altLang="zh-CN" sz="1800" smtClean="0"/>
              <a:t>3" </a:t>
            </a:r>
            <a:r>
              <a:rPr lang="en-US" altLang="zh-CN" sz="1800"/>
              <a:t>where favorites.cites  has </a:t>
            </a:r>
            <a:r>
              <a:rPr lang="en-US" altLang="zh-CN" sz="1800" smtClean="0"/>
              <a:t>"</a:t>
            </a:r>
            <a:r>
              <a:rPr lang="zh-CN" altLang="en-US" sz="1800" smtClean="0"/>
              <a:t>东莞</a:t>
            </a:r>
            <a:r>
              <a:rPr lang="en-US" altLang="zh-CN" sz="1800" smtClean="0"/>
              <a:t>"</a:t>
            </a:r>
            <a:endParaRPr lang="en-US" altLang="zh-CN" sz="1800" smtClean="0"/>
          </a:p>
          <a:p>
            <a:pPr marL="457200" lvl="1" indent="0">
              <a:lnSpc>
                <a:spcPct val="150000"/>
              </a:lnSpc>
              <a:spcBef>
                <a:spcPct val="0"/>
              </a:spcBef>
              <a:buClr>
                <a:srgbClr val="92D050"/>
              </a:buClr>
              <a:buNone/>
              <a:defRPr/>
            </a:pPr>
            <a:r>
              <a:rPr lang="en-US" altLang="zh-CN" sz="1800" smtClean="0">
                <a:solidFill>
                  <a:srgbClr val="FF0000"/>
                </a:solidFill>
              </a:rPr>
              <a:t>    db.users.updateMany</a:t>
            </a:r>
            <a:r>
              <a:rPr lang="en-US" altLang="zh-CN" sz="1800">
                <a:solidFill>
                  <a:srgbClr val="FF0000"/>
                </a:solidFill>
              </a:rPr>
              <a:t>({ </a:t>
            </a:r>
            <a:r>
              <a:rPr lang="en-US" altLang="zh-CN" sz="1800" smtClean="0">
                <a:solidFill>
                  <a:srgbClr val="FF0000"/>
                </a:solidFill>
              </a:rPr>
              <a:t>"favorites.cites" </a:t>
            </a:r>
            <a:r>
              <a:rPr lang="en-US" altLang="zh-CN" sz="1800">
                <a:solidFill>
                  <a:srgbClr val="FF0000"/>
                </a:solidFill>
              </a:rPr>
              <a:t>: </a:t>
            </a:r>
            <a:r>
              <a:rPr lang="en-US" altLang="zh-CN" sz="1800" smtClean="0">
                <a:solidFill>
                  <a:srgbClr val="FF0000"/>
                </a:solidFill>
              </a:rPr>
              <a:t>"</a:t>
            </a:r>
            <a:r>
              <a:rPr lang="zh-CN" altLang="en-US" sz="1800" smtClean="0">
                <a:solidFill>
                  <a:srgbClr val="FF0000"/>
                </a:solidFill>
              </a:rPr>
              <a:t>东莞</a:t>
            </a:r>
            <a:r>
              <a:rPr lang="en-US" altLang="zh-CN" sz="1800" smtClean="0">
                <a:solidFill>
                  <a:srgbClr val="FF0000"/>
                </a:solidFill>
              </a:rPr>
              <a:t>"}, </a:t>
            </a:r>
            <a:r>
              <a:rPr lang="en-US" altLang="zh-CN" sz="1800">
                <a:solidFill>
                  <a:srgbClr val="FF0000"/>
                </a:solidFill>
              </a:rPr>
              <a:t>{ </a:t>
            </a:r>
            <a:r>
              <a:rPr lang="en-US" altLang="zh-CN" sz="1800" smtClean="0">
                <a:solidFill>
                  <a:srgbClr val="FF0000"/>
                </a:solidFill>
              </a:rPr>
              <a:t>"$addToSet" </a:t>
            </a:r>
            <a:r>
              <a:rPr lang="en-US" altLang="zh-CN" sz="1800">
                <a:solidFill>
                  <a:srgbClr val="FF0000"/>
                </a:solidFill>
              </a:rPr>
              <a:t>: { </a:t>
            </a:r>
            <a:r>
              <a:rPr lang="en-US" altLang="zh-CN" sz="1800" smtClean="0">
                <a:solidFill>
                  <a:srgbClr val="FF0000"/>
                </a:solidFill>
              </a:rPr>
              <a:t>"favorites.movies" </a:t>
            </a:r>
            <a:r>
              <a:rPr lang="en-US" altLang="zh-CN" sz="1800">
                <a:solidFill>
                  <a:srgbClr val="FF0000"/>
                </a:solidFill>
              </a:rPr>
              <a:t>: { </a:t>
            </a:r>
            <a:r>
              <a:rPr lang="en-US" altLang="zh-CN" sz="1800" smtClean="0">
                <a:solidFill>
                  <a:srgbClr val="FF0000"/>
                </a:solidFill>
              </a:rPr>
              <a:t>"$each" </a:t>
            </a:r>
            <a:r>
              <a:rPr lang="en-US" altLang="zh-CN" sz="1800">
                <a:solidFill>
                  <a:srgbClr val="FF0000"/>
                </a:solidFill>
              </a:rPr>
              <a:t>: [ </a:t>
            </a:r>
            <a:r>
              <a:rPr lang="en-US" altLang="zh-CN" sz="1800" smtClean="0">
                <a:solidFill>
                  <a:srgbClr val="FF0000"/>
                </a:solidFill>
              </a:rPr>
              <a:t>"</a:t>
            </a:r>
            <a:r>
              <a:rPr lang="zh-CN" altLang="en-US" sz="1800" smtClean="0">
                <a:solidFill>
                  <a:srgbClr val="FF0000"/>
                </a:solidFill>
              </a:rPr>
              <a:t>小</a:t>
            </a:r>
            <a:r>
              <a:rPr lang="zh-CN" altLang="en-US" sz="1800">
                <a:solidFill>
                  <a:srgbClr val="FF0000"/>
                </a:solidFill>
              </a:rPr>
              <a:t>电影</a:t>
            </a:r>
            <a:r>
              <a:rPr lang="en-US" altLang="zh-CN" sz="1800">
                <a:solidFill>
                  <a:srgbClr val="FF0000"/>
                </a:solidFill>
              </a:rPr>
              <a:t>2 </a:t>
            </a:r>
            <a:r>
              <a:rPr lang="en-US" altLang="zh-CN" sz="1800" smtClean="0">
                <a:solidFill>
                  <a:srgbClr val="FF0000"/>
                </a:solidFill>
              </a:rPr>
              <a:t>" </a:t>
            </a:r>
            <a:r>
              <a:rPr lang="en-US" altLang="zh-CN" sz="1800">
                <a:solidFill>
                  <a:srgbClr val="FF0000"/>
                </a:solidFill>
              </a:rPr>
              <a:t>, </a:t>
            </a:r>
            <a:r>
              <a:rPr lang="en-US" altLang="zh-CN" sz="1800" smtClean="0">
                <a:solidFill>
                  <a:srgbClr val="FF0000"/>
                </a:solidFill>
              </a:rPr>
              <a:t>"</a:t>
            </a:r>
            <a:r>
              <a:rPr lang="zh-CN" altLang="en-US" sz="1800" smtClean="0">
                <a:solidFill>
                  <a:srgbClr val="FF0000"/>
                </a:solidFill>
              </a:rPr>
              <a:t>小</a:t>
            </a:r>
            <a:r>
              <a:rPr lang="zh-CN" altLang="en-US" sz="1800">
                <a:solidFill>
                  <a:srgbClr val="FF0000"/>
                </a:solidFill>
              </a:rPr>
              <a:t>电影</a:t>
            </a:r>
            <a:r>
              <a:rPr lang="en-US" altLang="zh-CN" sz="1800" smtClean="0">
                <a:solidFill>
                  <a:srgbClr val="FF0000"/>
                </a:solidFill>
              </a:rPr>
              <a:t>3"]}}}</a:t>
            </a:r>
            <a:r>
              <a:rPr lang="en-US" altLang="zh-CN" sz="1800">
                <a:solidFill>
                  <a:srgbClr val="FF0000"/>
                </a:solidFill>
              </a:rPr>
              <a:t>)</a:t>
            </a:r>
            <a:endParaRPr lang="en-US" altLang="zh-CN" sz="1800">
              <a:solidFill>
                <a:srgbClr val="FF0000"/>
              </a:solidFill>
            </a:endParaRPr>
          </a:p>
          <a:p>
            <a:pPr marL="457200" lvl="1" indent="0">
              <a:lnSpc>
                <a:spcPct val="150000"/>
              </a:lnSpc>
              <a:spcBef>
                <a:spcPct val="0"/>
              </a:spcBef>
              <a:buClr>
                <a:srgbClr val="92D050"/>
              </a:buClr>
              <a:buNone/>
              <a:defRPr/>
            </a:pPr>
            <a:endParaRPr lang="en-US" altLang="zh-CN"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脚本实现</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480485" y="987425"/>
            <a:ext cx="11358033"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删除</a:t>
            </a:r>
            <a:endParaRPr lang="en-US" altLang="zh-CN" sz="2000" b="1" smtClean="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a:t>删除名字为</a:t>
            </a:r>
            <a:r>
              <a:rPr lang="en-US" altLang="zh-CN" sz="1800"/>
              <a:t>lison</a:t>
            </a:r>
            <a:r>
              <a:rPr lang="zh-CN" altLang="en-US" sz="1800"/>
              <a:t>的</a:t>
            </a:r>
            <a:r>
              <a:rPr lang="en-US" altLang="zh-CN" sz="1800" smtClean="0"/>
              <a:t>user</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a:t>
            </a:r>
            <a:r>
              <a:rPr lang="zh-CN" altLang="en-US" sz="1800" smtClean="0"/>
              <a:t> </a:t>
            </a:r>
            <a:r>
              <a:rPr lang="en-US" altLang="zh-CN" sz="1800" smtClean="0"/>
              <a:t>delete from users where </a:t>
            </a:r>
            <a:r>
              <a:rPr lang="en-US" altLang="zh-CN" sz="1800" u="sng" smtClean="0"/>
              <a:t>username = ‘lison’</a:t>
            </a:r>
            <a:endParaRPr lang="en-US" altLang="zh-CN" sz="1800" u="sng" smtClean="0"/>
          </a:p>
          <a:p>
            <a:pPr marL="457200" lvl="1" indent="0">
              <a:lnSpc>
                <a:spcPct val="150000"/>
              </a:lnSpc>
              <a:spcBef>
                <a:spcPct val="0"/>
              </a:spcBef>
              <a:buClr>
                <a:srgbClr val="92D050"/>
              </a:buClr>
              <a:buNone/>
              <a:defRPr/>
            </a:pPr>
            <a:r>
              <a:rPr lang="en-US" altLang="zh-CN" sz="1800" smtClean="0">
                <a:solidFill>
                  <a:srgbClr val="FF0000"/>
                </a:solidFill>
              </a:rPr>
              <a:t>   db.users.deleteMany</a:t>
            </a:r>
            <a:r>
              <a:rPr lang="en-US" altLang="zh-CN" sz="1800">
                <a:solidFill>
                  <a:srgbClr val="FF0000"/>
                </a:solidFill>
              </a:rPr>
              <a:t>({ </a:t>
            </a:r>
            <a:r>
              <a:rPr lang="en-US" altLang="zh-CN" sz="1800" smtClean="0">
                <a:solidFill>
                  <a:srgbClr val="FF0000"/>
                </a:solidFill>
              </a:rPr>
              <a:t>"username" </a:t>
            </a:r>
            <a:r>
              <a:rPr lang="en-US" altLang="zh-CN" sz="1800">
                <a:solidFill>
                  <a:srgbClr val="FF0000"/>
                </a:solidFill>
              </a:rPr>
              <a:t>: </a:t>
            </a:r>
            <a:r>
              <a:rPr lang="en-US" altLang="zh-CN" sz="1800" smtClean="0">
                <a:solidFill>
                  <a:srgbClr val="FF0000"/>
                </a:solidFill>
              </a:rPr>
              <a:t>"lison"} </a:t>
            </a:r>
            <a:r>
              <a:rPr lang="en-US" altLang="zh-CN" sz="1800">
                <a:solidFill>
                  <a:srgbClr val="FF0000"/>
                </a:solidFill>
              </a:rPr>
              <a:t>)</a:t>
            </a:r>
            <a:endParaRPr lang="en-US" altLang="zh-CN" sz="1800">
              <a:solidFill>
                <a:srgbClr val="FF0000"/>
              </a:solidFill>
            </a:endParaRPr>
          </a:p>
          <a:p>
            <a:pPr marL="457200" lvl="1" indent="0">
              <a:lnSpc>
                <a:spcPct val="150000"/>
              </a:lnSpc>
              <a:spcBef>
                <a:spcPct val="0"/>
              </a:spcBef>
              <a:buClr>
                <a:srgbClr val="92D050"/>
              </a:buClr>
              <a:buNone/>
              <a:defRPr/>
            </a:pPr>
            <a:endParaRPr lang="en-US" altLang="zh-CN" sz="1800" u="sng" smtClean="0"/>
          </a:p>
          <a:p>
            <a:pPr lvl="1">
              <a:lnSpc>
                <a:spcPct val="150000"/>
              </a:lnSpc>
              <a:spcBef>
                <a:spcPct val="0"/>
              </a:spcBef>
              <a:buClr>
                <a:srgbClr val="92D050"/>
              </a:buClr>
              <a:buFont typeface="Wingdings" panose="05000000000000000000" pitchFamily="2" charset="2"/>
              <a:buChar char="ü"/>
              <a:defRPr/>
            </a:pPr>
            <a:r>
              <a:rPr lang="zh-CN" altLang="en-US" sz="1800" smtClean="0"/>
              <a:t>删除年龄大于</a:t>
            </a:r>
            <a:r>
              <a:rPr lang="en-US" altLang="zh-CN" sz="1800" smtClean="0"/>
              <a:t>8</a:t>
            </a:r>
            <a:r>
              <a:rPr lang="zh-CN" altLang="en-US" sz="1800" smtClean="0"/>
              <a:t>小于</a:t>
            </a:r>
            <a:r>
              <a:rPr lang="en-US" altLang="zh-CN" sz="1800" smtClean="0"/>
              <a:t>25</a:t>
            </a:r>
            <a:r>
              <a:rPr lang="zh-CN" altLang="en-US" sz="1800" smtClean="0"/>
              <a:t>的</a:t>
            </a:r>
            <a:r>
              <a:rPr lang="en-US" altLang="zh-CN" sz="1800" smtClean="0"/>
              <a:t>user</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delete from users where age &gt;8 and age &lt;25</a:t>
            </a:r>
            <a:endParaRPr lang="en-US" altLang="zh-CN" sz="1800" smtClean="0"/>
          </a:p>
          <a:p>
            <a:pPr marL="457200" lvl="1" indent="0">
              <a:lnSpc>
                <a:spcPct val="150000"/>
              </a:lnSpc>
              <a:spcBef>
                <a:spcPct val="0"/>
              </a:spcBef>
              <a:buClr>
                <a:srgbClr val="92D050"/>
              </a:buClr>
              <a:buNone/>
              <a:defRPr/>
            </a:pPr>
            <a:r>
              <a:rPr lang="en-US" altLang="zh-CN" sz="1800" smtClean="0">
                <a:solidFill>
                  <a:srgbClr val="FF0000"/>
                </a:solidFill>
              </a:rPr>
              <a:t>    db.users.deleteMany({"$and" </a:t>
            </a:r>
            <a:r>
              <a:rPr lang="en-US" altLang="zh-CN" sz="1800">
                <a:solidFill>
                  <a:srgbClr val="FF0000"/>
                </a:solidFill>
              </a:rPr>
              <a:t>: [ </a:t>
            </a:r>
            <a:r>
              <a:rPr lang="en-US" altLang="zh-CN" sz="1800" smtClean="0">
                <a:solidFill>
                  <a:srgbClr val="FF0000"/>
                </a:solidFill>
              </a:rPr>
              <a:t>{"age" </a:t>
            </a:r>
            <a:r>
              <a:rPr lang="en-US" altLang="zh-CN" sz="1800">
                <a:solidFill>
                  <a:srgbClr val="FF0000"/>
                </a:solidFill>
              </a:rPr>
              <a:t>: </a:t>
            </a:r>
            <a:r>
              <a:rPr lang="en-US" altLang="zh-CN" sz="1800" smtClean="0">
                <a:solidFill>
                  <a:srgbClr val="FF0000"/>
                </a:solidFill>
              </a:rPr>
              <a:t>{"$gt": </a:t>
            </a:r>
            <a:r>
              <a:rPr lang="en-US" altLang="zh-CN" sz="1800">
                <a:solidFill>
                  <a:srgbClr val="FF0000"/>
                </a:solidFill>
              </a:rPr>
              <a:t>8}} , </a:t>
            </a:r>
            <a:r>
              <a:rPr lang="en-US" altLang="zh-CN" sz="1800" smtClean="0">
                <a:solidFill>
                  <a:srgbClr val="FF0000"/>
                </a:solidFill>
              </a:rPr>
              <a:t>{"age" </a:t>
            </a:r>
            <a:r>
              <a:rPr lang="en-US" altLang="zh-CN" sz="1800">
                <a:solidFill>
                  <a:srgbClr val="FF0000"/>
                </a:solidFill>
              </a:rPr>
              <a:t>: </a:t>
            </a:r>
            <a:r>
              <a:rPr lang="en-US" altLang="zh-CN" sz="1800" smtClean="0">
                <a:solidFill>
                  <a:srgbClr val="FF0000"/>
                </a:solidFill>
              </a:rPr>
              <a:t>{"$lt" </a:t>
            </a:r>
            <a:r>
              <a:rPr lang="en-US" altLang="zh-CN" sz="1800">
                <a:solidFill>
                  <a:srgbClr val="FF0000"/>
                </a:solidFill>
              </a:rPr>
              <a:t>: 25}}]})</a:t>
            </a:r>
            <a:endParaRPr lang="en-US" altLang="zh-CN" sz="1800">
              <a:solidFill>
                <a:srgbClr val="FF0000"/>
              </a:solidFill>
            </a:endParaRPr>
          </a:p>
          <a:p>
            <a:pPr marL="457200" lvl="1" indent="0">
              <a:lnSpc>
                <a:spcPct val="150000"/>
              </a:lnSpc>
              <a:spcBef>
                <a:spcPct val="0"/>
              </a:spcBef>
              <a:buClr>
                <a:srgbClr val="92D050"/>
              </a:buClr>
              <a:buNone/>
              <a:defRPr/>
            </a:pPr>
            <a:endParaRPr lang="en-US" altLang="zh-CN" sz="1800"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脚本实现</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480485" y="859790"/>
            <a:ext cx="11358033" cy="595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事务</a:t>
            </a:r>
            <a:endParaRPr lang="en-US" altLang="zh-CN" sz="2000" b="1" smtClean="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sz="1800">
                <a:sym typeface="+mn-ea"/>
              </a:rPr>
              <a:t>Lison和james要完成一次事务操作，james转账1给lison</a:t>
            </a:r>
            <a:endParaRPr sz="1800">
              <a:sym typeface="+mn-ea"/>
            </a:endParaRPr>
          </a:p>
          <a:p>
            <a:pPr lvl="1" indent="0">
              <a:lnSpc>
                <a:spcPct val="150000"/>
              </a:lnSpc>
              <a:spcBef>
                <a:spcPct val="0"/>
              </a:spcBef>
              <a:buClr>
                <a:srgbClr val="92D050"/>
              </a:buClr>
              <a:buNone/>
              <a:defRPr/>
            </a:pPr>
            <a:r>
              <a:rPr sz="1800">
                <a:sym typeface="+mn-ea"/>
              </a:rPr>
              <a:t>begin</a:t>
            </a:r>
            <a:endParaRPr sz="1800">
              <a:sym typeface="+mn-ea"/>
            </a:endParaRPr>
          </a:p>
          <a:p>
            <a:pPr lvl="1" indent="0">
              <a:lnSpc>
                <a:spcPct val="150000"/>
              </a:lnSpc>
              <a:spcBef>
                <a:spcPct val="0"/>
              </a:spcBef>
              <a:buClr>
                <a:srgbClr val="92D050"/>
              </a:buClr>
              <a:buNone/>
              <a:defRPr/>
            </a:pPr>
            <a:r>
              <a:rPr sz="1800">
                <a:sym typeface="+mn-ea"/>
              </a:rPr>
              <a:t> update  users  set lenght= lenght-1  where username = ‘james’</a:t>
            </a:r>
            <a:endParaRPr sz="1800">
              <a:sym typeface="+mn-ea"/>
            </a:endParaRPr>
          </a:p>
          <a:p>
            <a:pPr lvl="1" indent="0">
              <a:lnSpc>
                <a:spcPct val="150000"/>
              </a:lnSpc>
              <a:spcBef>
                <a:spcPct val="0"/>
              </a:spcBef>
              <a:buClr>
                <a:srgbClr val="92D050"/>
              </a:buClr>
              <a:buNone/>
              <a:defRPr/>
            </a:pPr>
            <a:r>
              <a:rPr sz="1800">
                <a:sym typeface="+mn-ea"/>
              </a:rPr>
              <a:t> update  users  set lenght= lenght+1  where username = ‘lison’</a:t>
            </a:r>
            <a:endParaRPr sz="1800">
              <a:sym typeface="+mn-ea"/>
            </a:endParaRPr>
          </a:p>
          <a:p>
            <a:pPr lvl="1" indent="0">
              <a:lnSpc>
                <a:spcPct val="150000"/>
              </a:lnSpc>
              <a:spcBef>
                <a:spcPct val="0"/>
              </a:spcBef>
              <a:buClr>
                <a:srgbClr val="92D050"/>
              </a:buClr>
              <a:buNone/>
              <a:defRPr/>
            </a:pPr>
            <a:r>
              <a:rPr sz="1800">
                <a:sym typeface="+mn-ea"/>
              </a:rPr>
              <a:t>commit</a:t>
            </a:r>
            <a:endParaRPr sz="1800">
              <a:sym typeface="+mn-ea"/>
            </a:endParaRPr>
          </a:p>
          <a:p>
            <a:pPr lvl="1" indent="0">
              <a:lnSpc>
                <a:spcPct val="150000"/>
              </a:lnSpc>
              <a:spcBef>
                <a:spcPct val="0"/>
              </a:spcBef>
              <a:buClr>
                <a:srgbClr val="92D050"/>
              </a:buClr>
              <a:buNone/>
              <a:defRPr/>
            </a:pPr>
            <a:r>
              <a:rPr lang="zh-CN" sz="1800" b="1">
                <a:ln/>
                <a:solidFill>
                  <a:schemeClr val="accent1"/>
                </a:solidFill>
                <a:effectLst>
                  <a:outerShdw blurRad="38100" dist="25400" dir="5400000" algn="ctr" rotWithShape="0">
                    <a:srgbClr val="6E747A">
                      <a:alpha val="43000"/>
                    </a:srgbClr>
                  </a:outerShdw>
                </a:effectLst>
                <a:sym typeface="+mn-ea"/>
              </a:rPr>
              <a:t>思考：以下代码是否能工作？</a:t>
            </a:r>
            <a:endParaRPr sz="1800" b="1">
              <a:ln/>
              <a:solidFill>
                <a:schemeClr val="accent1"/>
              </a:solidFill>
              <a:effectLst>
                <a:outerShdw blurRad="38100" dist="25400" dir="5400000" algn="ctr" rotWithShape="0">
                  <a:srgbClr val="6E747A">
                    <a:alpha val="43000"/>
                  </a:srgbClr>
                </a:outerShdw>
              </a:effectLst>
              <a:sym typeface="+mn-ea"/>
            </a:endParaRPr>
          </a:p>
          <a:p>
            <a:pPr lvl="1" indent="0">
              <a:lnSpc>
                <a:spcPct val="150000"/>
              </a:lnSpc>
              <a:spcBef>
                <a:spcPct val="0"/>
              </a:spcBef>
              <a:buClr>
                <a:srgbClr val="92D050"/>
              </a:buClr>
              <a:buNone/>
              <a:defRPr/>
            </a:pPr>
            <a:r>
              <a:rPr sz="1800">
                <a:solidFill>
                  <a:srgbClr val="FF0000"/>
                </a:solidFill>
                <a:sym typeface="+mn-ea"/>
              </a:rPr>
              <a:t>s = db.getMongo().startSession()</a:t>
            </a:r>
            <a:endParaRPr sz="1800">
              <a:solidFill>
                <a:srgbClr val="FF0000"/>
              </a:solidFill>
              <a:sym typeface="+mn-ea"/>
            </a:endParaRPr>
          </a:p>
          <a:p>
            <a:pPr lvl="1" indent="0">
              <a:lnSpc>
                <a:spcPct val="150000"/>
              </a:lnSpc>
              <a:spcBef>
                <a:spcPct val="0"/>
              </a:spcBef>
              <a:buClr>
                <a:srgbClr val="92D050"/>
              </a:buClr>
              <a:buNone/>
              <a:defRPr/>
            </a:pPr>
            <a:r>
              <a:rPr sz="1800">
                <a:solidFill>
                  <a:srgbClr val="FF0000"/>
                </a:solidFill>
                <a:sym typeface="+mn-ea"/>
              </a:rPr>
              <a:t>s.startTransaction()</a:t>
            </a:r>
            <a:endParaRPr sz="1800">
              <a:solidFill>
                <a:srgbClr val="FF0000"/>
              </a:solidFill>
              <a:sym typeface="+mn-ea"/>
            </a:endParaRPr>
          </a:p>
          <a:p>
            <a:pPr lvl="1" indent="0">
              <a:lnSpc>
                <a:spcPct val="150000"/>
              </a:lnSpc>
              <a:spcBef>
                <a:spcPct val="0"/>
              </a:spcBef>
              <a:buClr>
                <a:srgbClr val="92D050"/>
              </a:buClr>
              <a:buNone/>
              <a:defRPr/>
            </a:pPr>
            <a:r>
              <a:rPr sz="1800">
                <a:sym typeface="+mn-ea"/>
              </a:rPr>
              <a:t> db.users.update({"username" : "james"},{"$inc":{"lenght":-1}})</a:t>
            </a:r>
            <a:endParaRPr sz="1800">
              <a:sym typeface="+mn-ea"/>
            </a:endParaRPr>
          </a:p>
          <a:p>
            <a:pPr lvl="1" indent="0">
              <a:lnSpc>
                <a:spcPct val="150000"/>
              </a:lnSpc>
              <a:spcBef>
                <a:spcPct val="0"/>
              </a:spcBef>
              <a:buClr>
                <a:srgbClr val="92D050"/>
              </a:buClr>
              <a:buNone/>
              <a:defRPr/>
            </a:pPr>
            <a:r>
              <a:rPr sz="1800">
                <a:sym typeface="+mn-ea"/>
              </a:rPr>
              <a:t> db.users.update({"username" : "lison"},{"$inc":{"lenght":1}})</a:t>
            </a:r>
            <a:endParaRPr sz="1800">
              <a:sym typeface="+mn-ea"/>
            </a:endParaRPr>
          </a:p>
          <a:p>
            <a:pPr lvl="1" indent="0">
              <a:lnSpc>
                <a:spcPct val="150000"/>
              </a:lnSpc>
              <a:spcBef>
                <a:spcPct val="0"/>
              </a:spcBef>
              <a:buClr>
                <a:srgbClr val="92D050"/>
              </a:buClr>
              <a:buNone/>
              <a:defRPr/>
            </a:pPr>
            <a:r>
              <a:rPr sz="1800">
                <a:solidFill>
                  <a:srgbClr val="FF0000"/>
                </a:solidFill>
                <a:sym typeface="+mn-ea"/>
              </a:rPr>
              <a:t>s.commitTransaction()</a:t>
            </a:r>
            <a:endParaRPr sz="1800">
              <a:solidFill>
                <a:srgbClr val="FF0000"/>
              </a:solidFill>
              <a:sym typeface="+mn-ea"/>
            </a:endParaRPr>
          </a:p>
          <a:p>
            <a:pPr lvl="1" indent="0">
              <a:lnSpc>
                <a:spcPct val="150000"/>
              </a:lnSpc>
              <a:spcBef>
                <a:spcPct val="0"/>
              </a:spcBef>
              <a:buClr>
                <a:srgbClr val="92D050"/>
              </a:buClr>
              <a:buNone/>
              <a:defRPr/>
            </a:pPr>
            <a:r>
              <a:rPr sz="1800">
                <a:solidFill>
                  <a:srgbClr val="FF0000"/>
                </a:solidFill>
                <a:sym typeface="+mn-ea"/>
              </a:rPr>
              <a:t>s.abortTransaction()</a:t>
            </a:r>
            <a:endParaRPr sz="1800">
              <a:sym typeface="+mn-ea"/>
            </a:endParaRPr>
          </a:p>
          <a:p>
            <a:pPr marL="457200" lvl="1" indent="0">
              <a:lnSpc>
                <a:spcPct val="150000"/>
              </a:lnSpc>
              <a:spcBef>
                <a:spcPct val="0"/>
              </a:spcBef>
              <a:buClr>
                <a:srgbClr val="92D050"/>
              </a:buClr>
              <a:buNone/>
              <a:defRPr/>
            </a:pPr>
            <a:endParaRPr lang="en-US" altLang="zh-CN" sz="1800"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矩形 4"/>
          <p:cNvSpPr>
            <a:spLocks noChangeArrowheads="1"/>
          </p:cNvSpPr>
          <p:nvPr/>
        </p:nvSpPr>
        <p:spPr bwMode="auto">
          <a:xfrm>
            <a:off x="254001"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原生</a:t>
            </a:r>
            <a:r>
              <a:rPr lang="en-US" altLang="zh-CN" sz="2665">
                <a:solidFill>
                  <a:srgbClr val="1D69A3"/>
                </a:solidFill>
                <a:latin typeface="微软雅黑" panose="020B0503020204020204" pitchFamily="34" charset="-122"/>
                <a:ea typeface="微软雅黑" panose="020B0503020204020204" pitchFamily="34" charset="-122"/>
              </a:rPr>
              <a:t>java</a:t>
            </a:r>
            <a:r>
              <a:rPr lang="zh-CN" altLang="en-US" sz="2665">
                <a:solidFill>
                  <a:srgbClr val="1D69A3"/>
                </a:solidFill>
                <a:latin typeface="微软雅黑" panose="020B0503020204020204" pitchFamily="34" charset="-122"/>
                <a:ea typeface="微软雅黑" panose="020B0503020204020204" pitchFamily="34" charset="-122"/>
              </a:rPr>
              <a:t>客户端</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4" name="矩形 3"/>
          <p:cNvSpPr/>
          <p:nvPr/>
        </p:nvSpPr>
        <p:spPr>
          <a:xfrm>
            <a:off x="956734" y="1419226"/>
            <a:ext cx="9948333" cy="1476375"/>
          </a:xfrm>
          <a:prstGeom prst="rect">
            <a:avLst/>
          </a:prstGeom>
          <a:ln>
            <a:solidFill>
              <a:schemeClr val="tx2">
                <a:lumMod val="50000"/>
                <a:lumOff val="50000"/>
              </a:schemeClr>
            </a:solidFill>
          </a:ln>
        </p:spPr>
        <p:txBody>
          <a:bodyPr>
            <a:spAutoFit/>
          </a:bodyPr>
          <a:lstStyle/>
          <a:p>
            <a:pPr>
              <a:defRPr/>
            </a:pPr>
            <a:r>
              <a:rPr lang="en-US" altLang="zh-CN">
                <a:solidFill>
                  <a:srgbClr val="008080"/>
                </a:solidFill>
                <a:latin typeface="Consolas" panose="020B0609020204030204"/>
              </a:rPr>
              <a:t>&lt;</a:t>
            </a:r>
            <a:r>
              <a:rPr lang="en-US" altLang="zh-CN">
                <a:solidFill>
                  <a:srgbClr val="3F7F7F"/>
                </a:solidFill>
                <a:latin typeface="Consolas" panose="020B0609020204030204"/>
              </a:rPr>
              <a:t>dependency</a:t>
            </a:r>
            <a:r>
              <a:rPr lang="en-US" altLang="zh-CN">
                <a:solidFill>
                  <a:srgbClr val="008080"/>
                </a:solidFill>
                <a:latin typeface="Consolas" panose="020B0609020204030204"/>
              </a:rPr>
              <a:t>&gt;</a:t>
            </a:r>
            <a:endParaRPr lang="en-US" altLang="zh-CN">
              <a:solidFill>
                <a:srgbClr val="008080"/>
              </a:solidFill>
              <a:latin typeface="Consolas" panose="020B0609020204030204"/>
            </a:endParaRPr>
          </a:p>
          <a:p>
            <a:pPr>
              <a:defRPr/>
            </a:pPr>
            <a:r>
              <a:rPr lang="en-US" altLang="zh-CN">
                <a:solidFill>
                  <a:srgbClr val="008080"/>
                </a:solidFill>
                <a:latin typeface="Consolas" panose="020B0609020204030204"/>
              </a:rPr>
              <a:t>    &lt;</a:t>
            </a:r>
            <a:r>
              <a:rPr lang="en-US" altLang="zh-CN">
                <a:solidFill>
                  <a:srgbClr val="3F7F7F"/>
                </a:solidFill>
                <a:latin typeface="Consolas" panose="020B0609020204030204"/>
              </a:rPr>
              <a:t>groupId</a:t>
            </a:r>
            <a:r>
              <a:rPr lang="en-US" altLang="zh-CN">
                <a:solidFill>
                  <a:srgbClr val="008080"/>
                </a:solidFill>
                <a:latin typeface="Consolas" panose="020B0609020204030204"/>
              </a:rPr>
              <a:t>&gt;</a:t>
            </a:r>
            <a:r>
              <a:rPr lang="en-US" altLang="zh-CN">
                <a:solidFill>
                  <a:srgbClr val="000000"/>
                </a:solidFill>
                <a:latin typeface="Consolas" panose="020B0609020204030204"/>
              </a:rPr>
              <a:t>org.mongodb</a:t>
            </a:r>
            <a:r>
              <a:rPr lang="en-US" altLang="zh-CN">
                <a:solidFill>
                  <a:srgbClr val="008080"/>
                </a:solidFill>
                <a:latin typeface="Consolas" panose="020B0609020204030204"/>
              </a:rPr>
              <a:t>&lt;/</a:t>
            </a:r>
            <a:r>
              <a:rPr lang="en-US" altLang="zh-CN">
                <a:solidFill>
                  <a:srgbClr val="3F7F7F"/>
                </a:solidFill>
                <a:latin typeface="Consolas" panose="020B0609020204030204"/>
              </a:rPr>
              <a:t>groupId</a:t>
            </a:r>
            <a:r>
              <a:rPr lang="en-US" altLang="zh-CN">
                <a:solidFill>
                  <a:srgbClr val="008080"/>
                </a:solidFill>
                <a:latin typeface="Consolas" panose="020B0609020204030204"/>
              </a:rPr>
              <a:t>&gt;</a:t>
            </a:r>
            <a:endParaRPr lang="en-US" altLang="zh-CN">
              <a:solidFill>
                <a:srgbClr val="008080"/>
              </a:solidFill>
              <a:latin typeface="Consolas" panose="020B0609020204030204"/>
            </a:endParaRPr>
          </a:p>
          <a:p>
            <a:pPr>
              <a:defRPr/>
            </a:pPr>
            <a:r>
              <a:rPr lang="en-US" altLang="zh-CN">
                <a:solidFill>
                  <a:srgbClr val="008080"/>
                </a:solidFill>
                <a:latin typeface="Consolas" panose="020B0609020204030204"/>
              </a:rPr>
              <a:t>    &lt;</a:t>
            </a:r>
            <a:r>
              <a:rPr lang="en-US" altLang="zh-CN">
                <a:solidFill>
                  <a:srgbClr val="3F7F7F"/>
                </a:solidFill>
                <a:latin typeface="Consolas" panose="020B0609020204030204"/>
              </a:rPr>
              <a:t>artifactId</a:t>
            </a:r>
            <a:r>
              <a:rPr lang="en-US" altLang="zh-CN">
                <a:solidFill>
                  <a:srgbClr val="008080"/>
                </a:solidFill>
                <a:latin typeface="Consolas" panose="020B0609020204030204"/>
              </a:rPr>
              <a:t>&gt;</a:t>
            </a:r>
            <a:r>
              <a:rPr lang="en-US" altLang="zh-CN" u="sng">
                <a:solidFill>
                  <a:srgbClr val="000000"/>
                </a:solidFill>
                <a:latin typeface="Consolas" panose="020B0609020204030204"/>
              </a:rPr>
              <a:t>mongo-java-driver</a:t>
            </a:r>
            <a:r>
              <a:rPr lang="en-US" altLang="zh-CN" u="sng">
                <a:solidFill>
                  <a:srgbClr val="008080"/>
                </a:solidFill>
                <a:latin typeface="Consolas" panose="020B0609020204030204"/>
              </a:rPr>
              <a:t>&lt;/</a:t>
            </a:r>
            <a:r>
              <a:rPr lang="en-US" altLang="zh-CN" u="sng">
                <a:solidFill>
                  <a:srgbClr val="3F7F7F"/>
                </a:solidFill>
                <a:latin typeface="Consolas" panose="020B0609020204030204"/>
              </a:rPr>
              <a:t>artifactId</a:t>
            </a:r>
            <a:r>
              <a:rPr lang="en-US" altLang="zh-CN" u="sng">
                <a:solidFill>
                  <a:srgbClr val="008080"/>
                </a:solidFill>
                <a:latin typeface="Consolas" panose="020B0609020204030204"/>
              </a:rPr>
              <a:t>&gt;</a:t>
            </a:r>
            <a:endParaRPr lang="en-US" altLang="zh-CN" u="sng">
              <a:solidFill>
                <a:srgbClr val="008080"/>
              </a:solidFill>
              <a:latin typeface="Consolas" panose="020B0609020204030204"/>
            </a:endParaRPr>
          </a:p>
          <a:p>
            <a:pPr>
              <a:defRPr/>
            </a:pPr>
            <a:r>
              <a:rPr lang="en-US" altLang="zh-CN">
                <a:solidFill>
                  <a:srgbClr val="008080"/>
                </a:solidFill>
                <a:latin typeface="Consolas" panose="020B0609020204030204"/>
              </a:rPr>
              <a:t>    &lt;</a:t>
            </a:r>
            <a:r>
              <a:rPr lang="en-US" altLang="zh-CN" smtClean="0">
                <a:solidFill>
                  <a:srgbClr val="3F7F7F"/>
                </a:solidFill>
                <a:latin typeface="Consolas" panose="020B0609020204030204"/>
              </a:rPr>
              <a:t>version</a:t>
            </a:r>
            <a:r>
              <a:rPr lang="en-US" altLang="zh-CN" smtClean="0">
                <a:solidFill>
                  <a:srgbClr val="008080"/>
                </a:solidFill>
                <a:latin typeface="Consolas" panose="020B0609020204030204"/>
              </a:rPr>
              <a:t>&gt;</a:t>
            </a:r>
            <a:r>
              <a:rPr lang="en-US" altLang="zh-CN" smtClean="0">
                <a:solidFill>
                  <a:srgbClr val="000000"/>
                </a:solidFill>
                <a:latin typeface="Consolas" panose="020B0609020204030204"/>
              </a:rPr>
              <a:t>3.11.2</a:t>
            </a:r>
            <a:r>
              <a:rPr lang="en-US" altLang="zh-CN">
                <a:solidFill>
                  <a:srgbClr val="008080"/>
                </a:solidFill>
                <a:latin typeface="Consolas" panose="020B0609020204030204"/>
              </a:rPr>
              <a:t>&lt;/</a:t>
            </a:r>
            <a:r>
              <a:rPr lang="en-US" altLang="zh-CN">
                <a:solidFill>
                  <a:srgbClr val="3F7F7F"/>
                </a:solidFill>
                <a:latin typeface="Consolas" panose="020B0609020204030204"/>
              </a:rPr>
              <a:t>version</a:t>
            </a:r>
            <a:r>
              <a:rPr lang="en-US" altLang="zh-CN">
                <a:solidFill>
                  <a:srgbClr val="008080"/>
                </a:solidFill>
                <a:latin typeface="Consolas" panose="020B0609020204030204"/>
              </a:rPr>
              <a:t>&gt;</a:t>
            </a:r>
            <a:endParaRPr lang="en-US" altLang="zh-CN">
              <a:solidFill>
                <a:srgbClr val="008080"/>
              </a:solidFill>
              <a:latin typeface="Consolas" panose="020B0609020204030204"/>
            </a:endParaRPr>
          </a:p>
          <a:p>
            <a:pPr>
              <a:defRPr/>
            </a:pPr>
            <a:r>
              <a:rPr lang="en-US" altLang="zh-CN">
                <a:solidFill>
                  <a:srgbClr val="008080"/>
                </a:solidFill>
                <a:latin typeface="Consolas" panose="020B0609020204030204"/>
              </a:rPr>
              <a:t>&lt;/</a:t>
            </a:r>
            <a:r>
              <a:rPr lang="en-US" altLang="zh-CN">
                <a:solidFill>
                  <a:srgbClr val="3F7F7F"/>
                </a:solidFill>
                <a:latin typeface="Consolas" panose="020B0609020204030204"/>
              </a:rPr>
              <a:t>dependency</a:t>
            </a:r>
            <a:r>
              <a:rPr lang="en-US" altLang="zh-CN">
                <a:solidFill>
                  <a:srgbClr val="008080"/>
                </a:solidFill>
                <a:latin typeface="Consolas" panose="020B0609020204030204"/>
              </a:rPr>
              <a:t>&gt;</a:t>
            </a:r>
            <a:endParaRPr lang="zh-CN" altLang="en-US"/>
          </a:p>
        </p:txBody>
      </p:sp>
      <p:sp>
        <p:nvSpPr>
          <p:cNvPr id="11271" name="矩形 10"/>
          <p:cNvSpPr>
            <a:spLocks noChangeArrowheads="1"/>
          </p:cNvSpPr>
          <p:nvPr/>
        </p:nvSpPr>
        <p:spPr bwMode="auto">
          <a:xfrm>
            <a:off x="7239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rPr>
              <a:t>pom</a:t>
            </a:r>
            <a:r>
              <a:rPr lang="zh-CN" altLang="en-US" sz="2000" b="1">
                <a:latin typeface="微软雅黑" panose="020B0503020204020204" pitchFamily="34" charset="-122"/>
                <a:ea typeface="微软雅黑" panose="020B0503020204020204" pitchFamily="34" charset="-122"/>
              </a:rPr>
              <a:t>文件</a:t>
            </a:r>
            <a:endParaRPr lang="zh-CN" altLang="en-US" sz="2000" b="1">
              <a:latin typeface="微软雅黑" panose="020B0503020204020204" pitchFamily="34" charset="-122"/>
              <a:ea typeface="微软雅黑" panose="020B0503020204020204" pitchFamily="34" charset="-122"/>
            </a:endParaRPr>
          </a:p>
        </p:txBody>
      </p:sp>
      <p:sp>
        <p:nvSpPr>
          <p:cNvPr id="8" name="TextBox 7"/>
          <p:cNvSpPr txBox="1"/>
          <p:nvPr/>
        </p:nvSpPr>
        <p:spPr>
          <a:xfrm>
            <a:off x="956734" y="3330575"/>
            <a:ext cx="11802533" cy="1754188"/>
          </a:xfrm>
          <a:prstGeom prst="rect">
            <a:avLst/>
          </a:prstGeom>
          <a:noFill/>
        </p:spPr>
        <p:txBody>
          <a:bodyPr>
            <a:spAutoFit/>
          </a:bodyPr>
          <a:lstStyle/>
          <a:p>
            <a:pPr>
              <a:defRPr/>
            </a:pPr>
            <a:r>
              <a:rPr lang="en-US" altLang="zh-CN" b="1">
                <a:solidFill>
                  <a:srgbClr val="FF0000"/>
                </a:solidFill>
              </a:rPr>
              <a:t>Tips:</a:t>
            </a:r>
            <a:endParaRPr lang="en-US" altLang="zh-CN" b="1">
              <a:solidFill>
                <a:srgbClr val="FF0000"/>
              </a:solidFill>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3.5.0</a:t>
            </a:r>
            <a:r>
              <a:rPr lang="zh-CN" altLang="en-US" sz="1600">
                <a:latin typeface="微软雅黑" panose="020B0503020204020204" pitchFamily="34" charset="-122"/>
                <a:ea typeface="微软雅黑" panose="020B0503020204020204" pitchFamily="34" charset="-122"/>
              </a:rPr>
              <a:t>最新版本加入了对</a:t>
            </a:r>
            <a:r>
              <a:rPr lang="en-US" altLang="zh-CN" sz="1600">
                <a:latin typeface="微软雅黑" panose="020B0503020204020204" pitchFamily="34" charset="-122"/>
                <a:ea typeface="微软雅黑" panose="020B0503020204020204" pitchFamily="34" charset="-122"/>
              </a:rPr>
              <a:t>pojo</a:t>
            </a:r>
            <a:r>
              <a:rPr lang="zh-CN" altLang="en-US" sz="1600">
                <a:latin typeface="微软雅黑" panose="020B0503020204020204" pitchFamily="34" charset="-122"/>
                <a:ea typeface="微软雅黑" panose="020B0503020204020204" pitchFamily="34" charset="-122"/>
              </a:rPr>
              <a:t>的支持；</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3.5.0</a:t>
            </a:r>
            <a:r>
              <a:rPr lang="zh-CN" altLang="en-US" sz="1600">
                <a:latin typeface="微软雅黑" panose="020B0503020204020204" pitchFamily="34" charset="-122"/>
                <a:ea typeface="微软雅黑" panose="020B0503020204020204" pitchFamily="34" charset="-122"/>
              </a:rPr>
              <a:t>最新版本增强对</a:t>
            </a:r>
            <a:r>
              <a:rPr lang="en-US" altLang="zh-CN" sz="1600">
                <a:latin typeface="微软雅黑" panose="020B0503020204020204" pitchFamily="34" charset="-122"/>
                <a:ea typeface="微软雅黑" panose="020B0503020204020204" pitchFamily="34" charset="-122"/>
              </a:rPr>
              <a:t>json</a:t>
            </a:r>
            <a:r>
              <a:rPr lang="zh-CN" altLang="en-US" sz="1600">
                <a:latin typeface="微软雅黑" panose="020B0503020204020204" pitchFamily="34" charset="-122"/>
                <a:ea typeface="微软雅黑" panose="020B0503020204020204" pitchFamily="34" charset="-122"/>
              </a:rPr>
              <a:t>的支持；</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原生客户端支持两种</a:t>
            </a:r>
            <a:r>
              <a:rPr lang="en-US" altLang="zh-CN" sz="1600">
                <a:latin typeface="微软雅黑" panose="020B0503020204020204" pitchFamily="34" charset="-122"/>
                <a:ea typeface="微软雅黑" panose="020B0503020204020204" pitchFamily="34" charset="-122"/>
              </a:rPr>
              <a:t>document</a:t>
            </a:r>
            <a:r>
              <a:rPr lang="zh-CN" altLang="en-US" sz="1600">
                <a:latin typeface="微软雅黑" panose="020B0503020204020204" pitchFamily="34" charset="-122"/>
                <a:ea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rPr>
              <a:t>pojo</a:t>
            </a:r>
            <a:r>
              <a:rPr lang="zh-CN" altLang="en-US" sz="1600">
                <a:latin typeface="微软雅黑" panose="020B0503020204020204" pitchFamily="34" charset="-122"/>
                <a:ea typeface="微软雅黑" panose="020B0503020204020204" pitchFamily="34" charset="-122"/>
              </a:rPr>
              <a:t>模式的开发；</a:t>
            </a:r>
            <a:endParaRPr lang="en-US" altLang="zh-CN" sz="1600">
              <a:latin typeface="微软雅黑" panose="020B0503020204020204" pitchFamily="34" charset="-122"/>
              <a:ea typeface="微软雅黑" panose="020B0503020204020204" pitchFamily="34" charset="-122"/>
            </a:endParaRPr>
          </a:p>
          <a:p>
            <a:pPr>
              <a:defRPr/>
            </a:pPr>
            <a:endParaRPr lang="zh-CN" altLang="en-US" b="1">
              <a:solidFill>
                <a:srgbClr val="FF0000"/>
              </a:solidFill>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矩形 4"/>
          <p:cNvSpPr>
            <a:spLocks noChangeArrowheads="1"/>
          </p:cNvSpPr>
          <p:nvPr/>
        </p:nvSpPr>
        <p:spPr bwMode="auto">
          <a:xfrm>
            <a:off x="111126" y="17407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Spring-data-mongodb</a:t>
            </a:r>
            <a:r>
              <a:rPr lang="zh-CN" altLang="en-US" sz="2665">
                <a:solidFill>
                  <a:srgbClr val="1D69A3"/>
                </a:solidFill>
                <a:latin typeface="微软雅黑" panose="020B0503020204020204" pitchFamily="34" charset="-122"/>
                <a:ea typeface="微软雅黑" panose="020B0503020204020204" pitchFamily="34" charset="-122"/>
              </a:rPr>
              <a:t>客户端</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4" name="矩形 3"/>
          <p:cNvSpPr/>
          <p:nvPr/>
        </p:nvSpPr>
        <p:spPr>
          <a:xfrm>
            <a:off x="956734" y="1419226"/>
            <a:ext cx="9948333" cy="1477963"/>
          </a:xfrm>
          <a:prstGeom prst="rect">
            <a:avLst/>
          </a:prstGeom>
          <a:ln>
            <a:solidFill>
              <a:schemeClr val="tx2">
                <a:lumMod val="50000"/>
                <a:lumOff val="50000"/>
              </a:schemeClr>
            </a:solidFill>
          </a:ln>
        </p:spPr>
        <p:txBody>
          <a:bodyPr>
            <a:spAutoFit/>
          </a:bodyPr>
          <a:lstStyle/>
          <a:p>
            <a:pPr>
              <a:defRPr/>
            </a:pPr>
            <a:r>
              <a:rPr lang="en-US" altLang="zh-CN">
                <a:solidFill>
                  <a:srgbClr val="008080"/>
                </a:solidFill>
                <a:latin typeface="Consolas" panose="020B0609020204030204"/>
              </a:rPr>
              <a:t>&lt;</a:t>
            </a:r>
            <a:r>
              <a:rPr lang="en-US" altLang="zh-CN">
                <a:solidFill>
                  <a:srgbClr val="3F7F7F"/>
                </a:solidFill>
                <a:latin typeface="Consolas" panose="020B0609020204030204"/>
              </a:rPr>
              <a:t>dependency</a:t>
            </a:r>
            <a:r>
              <a:rPr lang="en-US" altLang="zh-CN">
                <a:solidFill>
                  <a:srgbClr val="008080"/>
                </a:solidFill>
                <a:latin typeface="Consolas" panose="020B0609020204030204"/>
              </a:rPr>
              <a:t>&gt;</a:t>
            </a:r>
            <a:endParaRPr lang="en-US" altLang="zh-CN">
              <a:solidFill>
                <a:srgbClr val="008080"/>
              </a:solidFill>
              <a:latin typeface="Consolas" panose="020B0609020204030204"/>
            </a:endParaRPr>
          </a:p>
          <a:p>
            <a:pPr lvl="1">
              <a:defRPr/>
            </a:pPr>
            <a:r>
              <a:rPr lang="en-US" altLang="zh-CN">
                <a:solidFill>
                  <a:srgbClr val="008080"/>
                </a:solidFill>
                <a:latin typeface="Consolas" panose="020B0609020204030204"/>
              </a:rPr>
              <a:t>&lt;</a:t>
            </a:r>
            <a:r>
              <a:rPr lang="en-US" altLang="zh-CN">
                <a:solidFill>
                  <a:srgbClr val="3F7F7F"/>
                </a:solidFill>
                <a:latin typeface="Consolas" panose="020B0609020204030204"/>
              </a:rPr>
              <a:t>groupId</a:t>
            </a:r>
            <a:r>
              <a:rPr lang="en-US" altLang="zh-CN">
                <a:solidFill>
                  <a:srgbClr val="008080"/>
                </a:solidFill>
                <a:latin typeface="Consolas" panose="020B0609020204030204"/>
              </a:rPr>
              <a:t>&gt;</a:t>
            </a:r>
            <a:r>
              <a:rPr lang="en-US" altLang="zh-CN">
                <a:solidFill>
                  <a:srgbClr val="000000"/>
                </a:solidFill>
                <a:latin typeface="Consolas" panose="020B0609020204030204"/>
              </a:rPr>
              <a:t>org.springframework.data</a:t>
            </a:r>
            <a:r>
              <a:rPr lang="en-US" altLang="zh-CN">
                <a:solidFill>
                  <a:srgbClr val="008080"/>
                </a:solidFill>
                <a:latin typeface="Consolas" panose="020B0609020204030204"/>
              </a:rPr>
              <a:t>&lt;/</a:t>
            </a:r>
            <a:r>
              <a:rPr lang="en-US" altLang="zh-CN">
                <a:solidFill>
                  <a:srgbClr val="3F7F7F"/>
                </a:solidFill>
                <a:latin typeface="Consolas" panose="020B0609020204030204"/>
              </a:rPr>
              <a:t>groupId</a:t>
            </a:r>
            <a:r>
              <a:rPr lang="en-US" altLang="zh-CN">
                <a:solidFill>
                  <a:srgbClr val="008080"/>
                </a:solidFill>
                <a:latin typeface="Consolas" panose="020B0609020204030204"/>
              </a:rPr>
              <a:t>&gt;</a:t>
            </a:r>
            <a:endParaRPr lang="en-US" altLang="zh-CN">
              <a:solidFill>
                <a:srgbClr val="008080"/>
              </a:solidFill>
              <a:latin typeface="Consolas" panose="020B0609020204030204"/>
            </a:endParaRPr>
          </a:p>
          <a:p>
            <a:pPr lvl="1">
              <a:defRPr/>
            </a:pPr>
            <a:r>
              <a:rPr lang="en-US" altLang="zh-CN">
                <a:solidFill>
                  <a:srgbClr val="008080"/>
                </a:solidFill>
                <a:latin typeface="Consolas" panose="020B0609020204030204"/>
              </a:rPr>
              <a:t>&lt;</a:t>
            </a:r>
            <a:r>
              <a:rPr lang="en-US" altLang="zh-CN">
                <a:solidFill>
                  <a:srgbClr val="3F7F7F"/>
                </a:solidFill>
                <a:latin typeface="Consolas" panose="020B0609020204030204"/>
              </a:rPr>
              <a:t>artifactId</a:t>
            </a:r>
            <a:r>
              <a:rPr lang="en-US" altLang="zh-CN">
                <a:solidFill>
                  <a:srgbClr val="008080"/>
                </a:solidFill>
                <a:latin typeface="Consolas" panose="020B0609020204030204"/>
              </a:rPr>
              <a:t>&gt;</a:t>
            </a:r>
            <a:r>
              <a:rPr lang="en-US" altLang="zh-CN">
                <a:solidFill>
                  <a:srgbClr val="000000"/>
                </a:solidFill>
                <a:latin typeface="Consolas" panose="020B0609020204030204"/>
              </a:rPr>
              <a:t>spring-data-</a:t>
            </a:r>
            <a:r>
              <a:rPr lang="en-US" altLang="zh-CN" u="sng">
                <a:solidFill>
                  <a:srgbClr val="000000"/>
                </a:solidFill>
                <a:latin typeface="Consolas" panose="020B0609020204030204"/>
              </a:rPr>
              <a:t>mongodb</a:t>
            </a:r>
            <a:r>
              <a:rPr lang="en-US" altLang="zh-CN" u="sng">
                <a:solidFill>
                  <a:srgbClr val="008080"/>
                </a:solidFill>
                <a:latin typeface="Consolas" panose="020B0609020204030204"/>
              </a:rPr>
              <a:t>&lt;/</a:t>
            </a:r>
            <a:r>
              <a:rPr lang="en-US" altLang="zh-CN" u="sng">
                <a:solidFill>
                  <a:srgbClr val="3F7F7F"/>
                </a:solidFill>
                <a:latin typeface="Consolas" panose="020B0609020204030204"/>
              </a:rPr>
              <a:t>artifactId</a:t>
            </a:r>
            <a:r>
              <a:rPr lang="en-US" altLang="zh-CN" u="sng">
                <a:solidFill>
                  <a:srgbClr val="008080"/>
                </a:solidFill>
                <a:latin typeface="Consolas" panose="020B0609020204030204"/>
              </a:rPr>
              <a:t>&gt;</a:t>
            </a:r>
            <a:endParaRPr lang="en-US" altLang="zh-CN" u="sng">
              <a:solidFill>
                <a:srgbClr val="008080"/>
              </a:solidFill>
              <a:latin typeface="Consolas" panose="020B0609020204030204"/>
            </a:endParaRPr>
          </a:p>
          <a:p>
            <a:pPr lvl="1">
              <a:defRPr/>
            </a:pPr>
            <a:r>
              <a:rPr lang="en-US" altLang="zh-CN">
                <a:solidFill>
                  <a:srgbClr val="008080"/>
                </a:solidFill>
                <a:latin typeface="Consolas" panose="020B0609020204030204"/>
              </a:rPr>
              <a:t>&lt;</a:t>
            </a:r>
            <a:r>
              <a:rPr lang="en-US" altLang="zh-CN" smtClean="0">
                <a:solidFill>
                  <a:srgbClr val="3F7F7F"/>
                </a:solidFill>
                <a:latin typeface="Consolas" panose="020B0609020204030204"/>
              </a:rPr>
              <a:t>version</a:t>
            </a:r>
            <a:r>
              <a:rPr lang="en-US" altLang="zh-CN" smtClean="0">
                <a:solidFill>
                  <a:srgbClr val="008080"/>
                </a:solidFill>
                <a:latin typeface="Consolas" panose="020B0609020204030204"/>
              </a:rPr>
              <a:t>&gt;</a:t>
            </a:r>
            <a:r>
              <a:rPr lang="en-US" altLang="zh-CN" smtClean="0">
                <a:solidFill>
                  <a:srgbClr val="000000"/>
                </a:solidFill>
                <a:latin typeface="Consolas" panose="020B0609020204030204"/>
              </a:rPr>
              <a:t>1.10.18.RELEASE</a:t>
            </a:r>
            <a:r>
              <a:rPr lang="en-US" altLang="zh-CN">
                <a:solidFill>
                  <a:srgbClr val="008080"/>
                </a:solidFill>
                <a:latin typeface="Consolas" panose="020B0609020204030204"/>
              </a:rPr>
              <a:t>&lt;/</a:t>
            </a:r>
            <a:r>
              <a:rPr lang="en-US" altLang="zh-CN">
                <a:solidFill>
                  <a:srgbClr val="3F7F7F"/>
                </a:solidFill>
                <a:latin typeface="Consolas" panose="020B0609020204030204"/>
              </a:rPr>
              <a:t>version</a:t>
            </a:r>
            <a:r>
              <a:rPr lang="en-US" altLang="zh-CN">
                <a:solidFill>
                  <a:srgbClr val="008080"/>
                </a:solidFill>
                <a:latin typeface="Consolas" panose="020B0609020204030204"/>
              </a:rPr>
              <a:t>&gt;</a:t>
            </a:r>
            <a:endParaRPr lang="en-US" altLang="zh-CN">
              <a:solidFill>
                <a:srgbClr val="008080"/>
              </a:solidFill>
              <a:latin typeface="Consolas" panose="020B0609020204030204"/>
            </a:endParaRPr>
          </a:p>
          <a:p>
            <a:pPr>
              <a:defRPr/>
            </a:pPr>
            <a:r>
              <a:rPr lang="en-US" altLang="zh-CN">
                <a:solidFill>
                  <a:srgbClr val="008080"/>
                </a:solidFill>
                <a:latin typeface="Consolas" panose="020B0609020204030204"/>
              </a:rPr>
              <a:t>&lt;/</a:t>
            </a:r>
            <a:r>
              <a:rPr lang="en-US" altLang="zh-CN">
                <a:solidFill>
                  <a:srgbClr val="3F7F7F"/>
                </a:solidFill>
                <a:latin typeface="Consolas" panose="020B0609020204030204"/>
              </a:rPr>
              <a:t>dependency</a:t>
            </a:r>
            <a:r>
              <a:rPr lang="en-US" altLang="zh-CN">
                <a:solidFill>
                  <a:srgbClr val="008080"/>
                </a:solidFill>
                <a:latin typeface="Consolas" panose="020B0609020204030204"/>
              </a:rPr>
              <a:t>&gt;</a:t>
            </a:r>
            <a:endParaRPr lang="zh-CN" altLang="en-US"/>
          </a:p>
        </p:txBody>
      </p:sp>
      <p:sp>
        <p:nvSpPr>
          <p:cNvPr id="12295" name="矩形 10"/>
          <p:cNvSpPr>
            <a:spLocks noChangeArrowheads="1"/>
          </p:cNvSpPr>
          <p:nvPr/>
        </p:nvSpPr>
        <p:spPr bwMode="auto">
          <a:xfrm>
            <a:off x="7239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rPr>
              <a:t>pom</a:t>
            </a:r>
            <a:r>
              <a:rPr lang="zh-CN" altLang="en-US" sz="2000" b="1">
                <a:latin typeface="微软雅黑" panose="020B0503020204020204" pitchFamily="34" charset="-122"/>
                <a:ea typeface="微软雅黑" panose="020B0503020204020204" pitchFamily="34" charset="-122"/>
              </a:rPr>
              <a:t>文件</a:t>
            </a:r>
            <a:endParaRPr lang="zh-CN" altLang="en-US" sz="2000" b="1">
              <a:latin typeface="微软雅黑" panose="020B0503020204020204" pitchFamily="34" charset="-122"/>
              <a:ea typeface="微软雅黑" panose="020B0503020204020204" pitchFamily="34" charset="-122"/>
            </a:endParaRPr>
          </a:p>
        </p:txBody>
      </p:sp>
      <p:sp>
        <p:nvSpPr>
          <p:cNvPr id="5" name="TextBox 4"/>
          <p:cNvSpPr txBox="1"/>
          <p:nvPr/>
        </p:nvSpPr>
        <p:spPr>
          <a:xfrm>
            <a:off x="389467" y="3446464"/>
            <a:ext cx="11802533" cy="2123658"/>
          </a:xfrm>
          <a:prstGeom prst="rect">
            <a:avLst/>
          </a:prstGeom>
          <a:noFill/>
        </p:spPr>
        <p:txBody>
          <a:bodyPr>
            <a:spAutoFit/>
          </a:bodyPr>
          <a:lstStyle/>
          <a:p>
            <a:pPr>
              <a:defRPr/>
            </a:pPr>
            <a:r>
              <a:rPr lang="en-US" altLang="zh-CN" b="1">
                <a:solidFill>
                  <a:srgbClr val="FF0000"/>
                </a:solidFill>
              </a:rPr>
              <a:t>Tips:</a:t>
            </a:r>
            <a:endParaRPr lang="en-US" altLang="zh-CN" b="1">
              <a:solidFill>
                <a:srgbClr val="FF0000"/>
              </a:solidFill>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spring-data-mongodb</a:t>
            </a:r>
            <a:r>
              <a:rPr lang="zh-CN" altLang="en-US" sz="1600">
                <a:latin typeface="微软雅黑" panose="020B0503020204020204" pitchFamily="34" charset="-122"/>
                <a:ea typeface="微软雅黑" panose="020B0503020204020204" pitchFamily="34" charset="-122"/>
              </a:rPr>
              <a:t>的最新版本是</a:t>
            </a:r>
            <a:r>
              <a:rPr lang="en-US" altLang="zh-CN" sz="1600">
                <a:latin typeface="微软雅黑" panose="020B0503020204020204" pitchFamily="34" charset="-122"/>
                <a:ea typeface="微软雅黑" panose="020B0503020204020204" pitchFamily="34" charset="-122"/>
              </a:rPr>
              <a:t>2.x.x</a:t>
            </a:r>
            <a:r>
              <a:rPr lang="zh-CN" altLang="en-US" sz="1600">
                <a:latin typeface="微软雅黑" panose="020B0503020204020204" pitchFamily="34" charset="-122"/>
                <a:ea typeface="微软雅黑" panose="020B0503020204020204" pitchFamily="34" charset="-122"/>
              </a:rPr>
              <a:t>，如果是</a:t>
            </a:r>
            <a:r>
              <a:rPr lang="en-US" altLang="zh-CN" sz="1600">
                <a:latin typeface="微软雅黑" panose="020B0503020204020204" pitchFamily="34" charset="-122"/>
                <a:ea typeface="微软雅黑" panose="020B0503020204020204" pitchFamily="34" charset="-122"/>
              </a:rPr>
              <a:t>spring</a:t>
            </a:r>
            <a:r>
              <a:rPr lang="zh-CN" altLang="en-US" sz="1600">
                <a:latin typeface="微软雅黑" panose="020B0503020204020204" pitchFamily="34" charset="-122"/>
                <a:ea typeface="微软雅黑" panose="020B0503020204020204" pitchFamily="34" charset="-122"/>
              </a:rPr>
              <a:t>为</a:t>
            </a:r>
            <a:r>
              <a:rPr lang="en-US" altLang="zh-CN" sz="1600">
                <a:latin typeface="微软雅黑" panose="020B0503020204020204" pitchFamily="34" charset="-122"/>
                <a:ea typeface="微软雅黑" panose="020B0503020204020204" pitchFamily="34" charset="-122"/>
              </a:rPr>
              <a:t>5.0</a:t>
            </a:r>
            <a:r>
              <a:rPr lang="zh-CN" altLang="en-US" sz="1600">
                <a:latin typeface="微软雅黑" panose="020B0503020204020204" pitchFamily="34" charset="-122"/>
                <a:ea typeface="微软雅黑" panose="020B0503020204020204" pitchFamily="34" charset="-122"/>
              </a:rPr>
              <a:t>版本以上的才推荐使用；</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spring-data-mongodb</a:t>
            </a:r>
            <a:r>
              <a:rPr lang="zh-CN" altLang="en-US" sz="1600" smtClean="0">
                <a:latin typeface="微软雅黑" panose="020B0503020204020204" pitchFamily="34" charset="-122"/>
                <a:ea typeface="微软雅黑" panose="020B0503020204020204" pitchFamily="34" charset="-122"/>
              </a:rPr>
              <a:t>的</a:t>
            </a:r>
            <a:r>
              <a:rPr lang="en-US" altLang="zh-CN" sz="1600" smtClean="0">
                <a:latin typeface="微软雅黑" panose="020B0503020204020204" pitchFamily="34" charset="-122"/>
                <a:ea typeface="微软雅黑" panose="020B0503020204020204" pitchFamily="34" charset="-122"/>
              </a:rPr>
              <a:t>1.10.18</a:t>
            </a:r>
            <a:r>
              <a:rPr lang="zh-CN" altLang="en-US" sz="1600" smtClean="0">
                <a:latin typeface="微软雅黑" panose="020B0503020204020204" pitchFamily="34" charset="-122"/>
                <a:ea typeface="微软雅黑" panose="020B0503020204020204" pitchFamily="34" charset="-122"/>
              </a:rPr>
              <a:t>版本</a:t>
            </a:r>
            <a:r>
              <a:rPr lang="zh-CN" altLang="en-US" sz="1600">
                <a:latin typeface="微软雅黑" panose="020B0503020204020204" pitchFamily="34" charset="-122"/>
                <a:ea typeface="微软雅黑" panose="020B0503020204020204" pitchFamily="34" charset="-122"/>
              </a:rPr>
              <a:t>基于</a:t>
            </a:r>
            <a:r>
              <a:rPr lang="en-US" altLang="zh-CN" sz="1600">
                <a:latin typeface="微软雅黑" panose="020B0503020204020204" pitchFamily="34" charset="-122"/>
                <a:ea typeface="微软雅黑" panose="020B0503020204020204" pitchFamily="34" charset="-122"/>
              </a:rPr>
              <a:t>spring4.3.x</a:t>
            </a:r>
            <a:r>
              <a:rPr lang="zh-CN" altLang="en-US" sz="1600">
                <a:latin typeface="微软雅黑" panose="020B0503020204020204" pitchFamily="34" charset="-122"/>
                <a:ea typeface="微软雅黑" panose="020B0503020204020204" pitchFamily="34" charset="-122"/>
              </a:rPr>
              <a:t>开发，但是默认依赖的</a:t>
            </a: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驱动为</a:t>
            </a:r>
            <a:r>
              <a:rPr lang="en-US" altLang="zh-CN" sz="1600">
                <a:latin typeface="微软雅黑" panose="020B0503020204020204" pitchFamily="34" charset="-122"/>
                <a:ea typeface="微软雅黑" panose="020B0503020204020204" pitchFamily="34" charset="-122"/>
              </a:rPr>
              <a:t>2.14.3</a:t>
            </a:r>
            <a:r>
              <a:rPr lang="zh-CN" altLang="en-US" sz="1600">
                <a:latin typeface="微软雅黑" panose="020B0503020204020204" pitchFamily="34" charset="-122"/>
                <a:ea typeface="微软雅黑" panose="020B0503020204020204" pitchFamily="34" charset="-122"/>
              </a:rPr>
              <a:t>，可以将</a:t>
            </a: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的驱动设置为</a:t>
            </a:r>
            <a:r>
              <a:rPr lang="en-US" altLang="zh-CN" sz="1600" smtClean="0">
                <a:latin typeface="微软雅黑" panose="020B0503020204020204" pitchFamily="34" charset="-122"/>
                <a:ea typeface="微软雅黑" panose="020B0503020204020204" pitchFamily="34" charset="-122"/>
              </a:rPr>
              <a:t>3.9.0</a:t>
            </a:r>
            <a:r>
              <a:rPr lang="zh-CN" altLang="en-US" sz="1600">
                <a:latin typeface="微软雅黑" panose="020B0503020204020204" pitchFamily="34" charset="-122"/>
                <a:ea typeface="微软雅黑" panose="020B0503020204020204" pitchFamily="34" charset="-122"/>
              </a:rPr>
              <a:t>的</a:t>
            </a:r>
            <a:r>
              <a:rPr lang="zh-CN" altLang="en-US" sz="1600" smtClean="0">
                <a:latin typeface="微软雅黑" panose="020B0503020204020204" pitchFamily="34" charset="-122"/>
                <a:ea typeface="微软雅黑" panose="020B0503020204020204" pitchFamily="34" charset="-122"/>
              </a:rPr>
              <a:t>版本；</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smtClean="0">
                <a:latin typeface="微软雅黑" panose="020B0503020204020204" pitchFamily="34" charset="-122"/>
                <a:ea typeface="微软雅黑" panose="020B0503020204020204" pitchFamily="34" charset="-122"/>
              </a:rPr>
              <a:t>spring-data-mongodb</a:t>
            </a:r>
            <a:r>
              <a:rPr lang="zh-CN" altLang="en-US" sz="1600">
                <a:latin typeface="微软雅黑" panose="020B0503020204020204" pitchFamily="34" charset="-122"/>
                <a:ea typeface="微软雅黑" panose="020B0503020204020204" pitchFamily="34" charset="-122"/>
              </a:rPr>
              <a:t>一般使用</a:t>
            </a:r>
            <a:r>
              <a:rPr lang="en-US" altLang="zh-CN" sz="1600">
                <a:latin typeface="微软雅黑" panose="020B0503020204020204" pitchFamily="34" charset="-122"/>
                <a:ea typeface="微软雅黑" panose="020B0503020204020204" pitchFamily="34" charset="-122"/>
              </a:rPr>
              <a:t>pojo</a:t>
            </a:r>
            <a:r>
              <a:rPr lang="zh-CN" altLang="en-US" sz="1600">
                <a:latin typeface="微软雅黑" panose="020B0503020204020204" pitchFamily="34" charset="-122"/>
                <a:ea typeface="微软雅黑" panose="020B0503020204020204" pitchFamily="34" charset="-122"/>
              </a:rPr>
              <a:t>的方式开发；</a:t>
            </a:r>
            <a:endParaRPr lang="en-US" altLang="zh-CN" sz="1600">
              <a:latin typeface="微软雅黑" panose="020B0503020204020204" pitchFamily="34" charset="-122"/>
              <a:ea typeface="微软雅黑" panose="020B0503020204020204" pitchFamily="34" charset="-122"/>
            </a:endParaRPr>
          </a:p>
          <a:p>
            <a:pPr>
              <a:defRPr/>
            </a:pPr>
            <a:endParaRPr lang="zh-CN" altLang="en-US" b="1">
              <a:solidFill>
                <a:srgbClr val="FF0000"/>
              </a:solidFill>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矩形 4"/>
          <p:cNvSpPr>
            <a:spLocks noChangeArrowheads="1"/>
          </p:cNvSpPr>
          <p:nvPr/>
        </p:nvSpPr>
        <p:spPr bwMode="auto">
          <a:xfrm>
            <a:off x="74083" y="18494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开发框架版本选择 </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5367" name="矩形 10"/>
          <p:cNvSpPr>
            <a:spLocks noChangeArrowheads="1"/>
          </p:cNvSpPr>
          <p:nvPr/>
        </p:nvSpPr>
        <p:spPr bwMode="auto">
          <a:xfrm>
            <a:off x="162985" y="855664"/>
            <a:ext cx="66061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hlinkClick r:id="rId1" action="ppaction://hlinkfile"/>
              </a:rPr>
              <a:t>java</a:t>
            </a:r>
            <a:r>
              <a:rPr lang="zh-CN" altLang="en-US" sz="2000" b="1">
                <a:latin typeface="微软雅黑" panose="020B0503020204020204" pitchFamily="34" charset="-122"/>
                <a:ea typeface="微软雅黑" panose="020B0503020204020204" pitchFamily="34" charset="-122"/>
                <a:hlinkClick r:id="rId1" action="ppaction://hlinkfile"/>
              </a:rPr>
              <a:t> 驱动与</a:t>
            </a:r>
            <a:r>
              <a:rPr lang="en-US" altLang="zh-CN" sz="2000" b="1">
                <a:latin typeface="微软雅黑" panose="020B0503020204020204" pitchFamily="34" charset="-122"/>
                <a:ea typeface="微软雅黑" panose="020B0503020204020204" pitchFamily="34" charset="-122"/>
                <a:hlinkClick r:id="rId1" action="ppaction://hlinkfile"/>
              </a:rPr>
              <a:t>mongoDB</a:t>
            </a:r>
            <a:r>
              <a:rPr lang="zh-CN" altLang="en-US" sz="2000" b="1">
                <a:latin typeface="微软雅黑" panose="020B0503020204020204" pitchFamily="34" charset="-122"/>
                <a:ea typeface="微软雅黑" panose="020B0503020204020204" pitchFamily="34" charset="-122"/>
                <a:hlinkClick r:id="rId1" action="ppaction://hlinkfile"/>
              </a:rPr>
              <a:t>兼容性</a:t>
            </a:r>
            <a:endParaRPr lang="zh-CN" altLang="en-US" sz="2000" b="1">
              <a:latin typeface="微软雅黑" panose="020B0503020204020204" pitchFamily="34" charset="-122"/>
              <a:ea typeface="微软雅黑" panose="020B0503020204020204" pitchFamily="34" charset="-122"/>
            </a:endParaRPr>
          </a:p>
        </p:txBody>
      </p:sp>
      <p:grpSp>
        <p:nvGrpSpPr>
          <p:cNvPr id="9" name="PA_组合 47"/>
          <p:cNvGrpSpPr/>
          <p:nvPr>
            <p:custDataLst>
              <p:tags r:id="rId2"/>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14" name="TextBox 13"/>
          <p:cNvSpPr txBox="1"/>
          <p:nvPr/>
        </p:nvSpPr>
        <p:spPr>
          <a:xfrm>
            <a:off x="956734" y="5554486"/>
            <a:ext cx="11802533" cy="368300"/>
          </a:xfrm>
          <a:prstGeom prst="rect">
            <a:avLst/>
          </a:prstGeom>
          <a:noFill/>
        </p:spPr>
        <p:txBody>
          <a:bodyPr>
            <a:spAutoFit/>
          </a:bodyPr>
          <a:lstStyle/>
          <a:p>
            <a:pPr>
              <a:defRPr/>
            </a:pPr>
            <a:r>
              <a:rPr lang="en-US" altLang="zh-CN" b="1">
                <a:solidFill>
                  <a:srgbClr val="FF0000"/>
                </a:solidFill>
              </a:rPr>
              <a:t>Tips</a:t>
            </a:r>
            <a:r>
              <a:rPr lang="en-US" altLang="zh-CN" b="1" smtClean="0">
                <a:solidFill>
                  <a:srgbClr val="FF0000"/>
                </a:solidFill>
              </a:rPr>
              <a:t>:  </a:t>
            </a:r>
            <a:r>
              <a:rPr lang="en-US" altLang="zh-CN" b="1" smtClean="0"/>
              <a:t>MongoDB</a:t>
            </a:r>
            <a:r>
              <a:rPr lang="zh-CN" altLang="en-US" b="1" smtClean="0"/>
              <a:t>客户端具备</a:t>
            </a:r>
            <a:r>
              <a:rPr lang="zh-CN" altLang="en-US" b="1" smtClean="0"/>
              <a:t>强大的向下兼容性</a:t>
            </a:r>
            <a:endParaRPr lang="zh-CN" altLang="en-US" b="1">
              <a:solidFill>
                <a:srgbClr val="FF0000"/>
              </a:solidFill>
            </a:endParaRPr>
          </a:p>
        </p:txBody>
      </p:sp>
      <p:pic>
        <p:nvPicPr>
          <p:cNvPr id="2" name="图片 1"/>
          <p:cNvPicPr>
            <a:picLocks noChangeAspect="1"/>
          </p:cNvPicPr>
          <p:nvPr/>
        </p:nvPicPr>
        <p:blipFill>
          <a:blip r:embed="rId3"/>
          <a:stretch>
            <a:fillRect/>
          </a:stretch>
        </p:blipFill>
        <p:spPr>
          <a:xfrm>
            <a:off x="582295" y="1449070"/>
            <a:ext cx="7296150" cy="4105275"/>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矩形 4"/>
          <p:cNvSpPr>
            <a:spLocks noChangeArrowheads="1"/>
          </p:cNvSpPr>
          <p:nvPr/>
        </p:nvSpPr>
        <p:spPr bwMode="auto">
          <a:xfrm>
            <a:off x="164041" y="9366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开发框架版本选择 </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6390" name="矩形 10"/>
          <p:cNvSpPr>
            <a:spLocks noChangeArrowheads="1"/>
          </p:cNvSpPr>
          <p:nvPr/>
        </p:nvSpPr>
        <p:spPr bwMode="auto">
          <a:xfrm>
            <a:off x="251885" y="1231900"/>
            <a:ext cx="6606116"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rPr>
              <a:t>java</a:t>
            </a:r>
            <a:r>
              <a:rPr lang="zh-CN" altLang="en-US" sz="2000" b="1">
                <a:latin typeface="微软雅黑" panose="020B0503020204020204" pitchFamily="34" charset="-122"/>
                <a:ea typeface="微软雅黑" panose="020B0503020204020204" pitchFamily="34" charset="-122"/>
              </a:rPr>
              <a:t> 驱动与</a:t>
            </a:r>
            <a:r>
              <a:rPr lang="en-US" altLang="zh-CN" sz="2000" b="1">
                <a:latin typeface="微软雅黑" panose="020B0503020204020204" pitchFamily="34" charset="-122"/>
                <a:ea typeface="微软雅黑" panose="020B0503020204020204" pitchFamily="34" charset="-122"/>
              </a:rPr>
              <a:t>jdk</a:t>
            </a:r>
            <a:r>
              <a:rPr lang="zh-CN" altLang="en-US" sz="2000" b="1">
                <a:latin typeface="微软雅黑" panose="020B0503020204020204" pitchFamily="34" charset="-122"/>
                <a:ea typeface="微软雅黑" panose="020B0503020204020204" pitchFamily="34" charset="-122"/>
              </a:rPr>
              <a:t>的兼容性</a:t>
            </a:r>
            <a:endParaRPr lang="zh-CN" altLang="en-US" sz="2000" b="1">
              <a:latin typeface="微软雅黑" panose="020B0503020204020204" pitchFamily="34" charset="-122"/>
              <a:ea typeface="微软雅黑" panose="020B0503020204020204" pitchFamily="34" charset="-122"/>
            </a:endParaRPr>
          </a:p>
        </p:txBody>
      </p:sp>
      <p:sp>
        <p:nvSpPr>
          <p:cNvPr id="16392" name="TextBox 8"/>
          <p:cNvSpPr txBox="1">
            <a:spLocks noChangeArrowheads="1"/>
          </p:cNvSpPr>
          <p:nvPr/>
        </p:nvSpPr>
        <p:spPr bwMode="auto">
          <a:xfrm>
            <a:off x="719667" y="5786439"/>
            <a:ext cx="1180253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0000"/>
                </a:solidFill>
              </a:rPr>
              <a:t>Tips</a:t>
            </a:r>
            <a:r>
              <a:rPr lang="zh-CN" altLang="en-US" sz="1800" b="1">
                <a:solidFill>
                  <a:srgbClr val="FF0000"/>
                </a:solidFill>
              </a:rPr>
              <a:t>：</a:t>
            </a:r>
            <a:r>
              <a:rPr lang="en-US" altLang="zh-CN" sz="1800" b="1">
                <a:solidFill>
                  <a:srgbClr val="FF0000"/>
                </a:solidFill>
              </a:rPr>
              <a:t>java</a:t>
            </a:r>
            <a:r>
              <a:rPr lang="zh-CN" altLang="en-US" sz="1800" b="1">
                <a:solidFill>
                  <a:srgbClr val="FF0000"/>
                </a:solidFill>
              </a:rPr>
              <a:t>驱动优先使用</a:t>
            </a:r>
            <a:r>
              <a:rPr lang="en-US" altLang="zh-CN" sz="1800" b="1" smtClean="0">
                <a:solidFill>
                  <a:srgbClr val="FF0000"/>
                </a:solidFill>
              </a:rPr>
              <a:t>3.9</a:t>
            </a:r>
            <a:r>
              <a:rPr lang="zh-CN" altLang="en-US" sz="1800" b="1" smtClean="0">
                <a:solidFill>
                  <a:srgbClr val="FF0000"/>
                </a:solidFill>
              </a:rPr>
              <a:t>以上</a:t>
            </a:r>
            <a:r>
              <a:rPr lang="zh-CN" altLang="en-US" sz="1800" b="1">
                <a:solidFill>
                  <a:srgbClr val="FF0000"/>
                </a:solidFill>
              </a:rPr>
              <a:t>版本</a:t>
            </a:r>
            <a:endParaRPr lang="zh-CN" altLang="en-US" sz="1800" b="1">
              <a:solidFill>
                <a:srgbClr val="FF0000"/>
              </a:solidFill>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2" name="图片 1"/>
          <p:cNvPicPr>
            <a:picLocks noChangeAspect="1"/>
          </p:cNvPicPr>
          <p:nvPr/>
        </p:nvPicPr>
        <p:blipFill>
          <a:blip r:embed="rId2"/>
          <a:stretch>
            <a:fillRect/>
          </a:stretch>
        </p:blipFill>
        <p:spPr>
          <a:xfrm>
            <a:off x="1377315" y="1786255"/>
            <a:ext cx="7520940" cy="375285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矩形 4"/>
          <p:cNvSpPr>
            <a:spLocks noChangeArrowheads="1"/>
          </p:cNvSpPr>
          <p:nvPr/>
        </p:nvSpPr>
        <p:spPr bwMode="auto">
          <a:xfrm>
            <a:off x="139701" y="103188"/>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开发框架版本选择 </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7414" name="矩形 10"/>
          <p:cNvSpPr>
            <a:spLocks noChangeArrowheads="1"/>
          </p:cNvSpPr>
          <p:nvPr/>
        </p:nvSpPr>
        <p:spPr bwMode="auto">
          <a:xfrm>
            <a:off x="251885" y="1231900"/>
            <a:ext cx="9120716"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rPr>
              <a:t>spring data mongo</a:t>
            </a:r>
            <a:r>
              <a:rPr lang="zh-CN" altLang="en-US" sz="2000" b="1">
                <a:latin typeface="微软雅黑" panose="020B0503020204020204" pitchFamily="34" charset="-122"/>
                <a:ea typeface="微软雅黑" panose="020B0503020204020204" pitchFamily="34" charset="-122"/>
              </a:rPr>
              <a:t> 与</a:t>
            </a:r>
            <a:r>
              <a:rPr lang="en-US" altLang="zh-CN" sz="2000" b="1">
                <a:latin typeface="微软雅黑" panose="020B0503020204020204" pitchFamily="34" charset="-122"/>
                <a:ea typeface="微软雅黑" panose="020B0503020204020204" pitchFamily="34" charset="-122"/>
              </a:rPr>
              <a:t>java mongo</a:t>
            </a:r>
            <a:r>
              <a:rPr lang="zh-CN" altLang="en-US" sz="2000" b="1">
                <a:latin typeface="微软雅黑" panose="020B0503020204020204" pitchFamily="34" charset="-122"/>
                <a:ea typeface="微软雅黑" panose="020B0503020204020204" pitchFamily="34" charset="-122"/>
              </a:rPr>
              <a:t>驱动兼容性</a:t>
            </a:r>
            <a:endParaRPr lang="zh-CN" altLang="en-US" sz="2000" b="1">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1884" y="2003426"/>
          <a:ext cx="11711516" cy="1711325"/>
        </p:xfrm>
        <a:graphic>
          <a:graphicData uri="http://schemas.openxmlformats.org/drawingml/2006/table">
            <a:tbl>
              <a:tblPr firstRow="1" bandRow="1">
                <a:tableStyleId>{5C22544A-7EE6-4342-B048-85BDC9FD1C3A}</a:tableStyleId>
              </a:tblPr>
              <a:tblGrid>
                <a:gridCol w="2643716"/>
                <a:gridCol w="2270759"/>
                <a:gridCol w="1478279"/>
                <a:gridCol w="3322319"/>
                <a:gridCol w="1996443"/>
              </a:tblGrid>
              <a:tr h="577017">
                <a:tc>
                  <a:txBody>
                    <a:bodyPr/>
                    <a:lstStyle/>
                    <a:p>
                      <a:pPr algn="l" fontAlgn="ctr"/>
                      <a:r>
                        <a:rPr lang="en-US" sz="1600" b="1" i="0" u="none" strike="noStrike">
                          <a:solidFill>
                            <a:srgbClr val="000000"/>
                          </a:solidFill>
                          <a:effectLst/>
                          <a:latin typeface="宋体" panose="02010600030101010101" pitchFamily="2" charset="-122"/>
                        </a:rPr>
                        <a:t>spring mongodb </a:t>
                      </a:r>
                      <a:endParaRPr lang="en-US" sz="1600" b="1" i="0" u="none" strike="noStrike" smtClean="0">
                        <a:solidFill>
                          <a:srgbClr val="000000"/>
                        </a:solidFill>
                        <a:effectLst/>
                        <a:latin typeface="宋体" panose="02010600030101010101" pitchFamily="2" charset="-122"/>
                      </a:endParaRPr>
                    </a:p>
                    <a:p>
                      <a:pPr algn="l" fontAlgn="ctr"/>
                      <a:r>
                        <a:rPr lang="zh-CN" altLang="en-US" sz="1600" b="1" i="0" u="none" strike="noStrike" smtClean="0">
                          <a:solidFill>
                            <a:srgbClr val="000000"/>
                          </a:solidFill>
                          <a:effectLst/>
                          <a:latin typeface="宋体" panose="02010600030101010101" pitchFamily="2" charset="-122"/>
                        </a:rPr>
                        <a:t>版本</a:t>
                      </a:r>
                      <a:endParaRPr lang="zh-CN" altLang="en-US" sz="1600" b="1"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600" b="1" i="0" u="none" strike="noStrike">
                          <a:solidFill>
                            <a:srgbClr val="000000"/>
                          </a:solidFill>
                          <a:effectLst/>
                          <a:latin typeface="宋体" panose="02010600030101010101" pitchFamily="2" charset="-122"/>
                        </a:rPr>
                        <a:t>spring</a:t>
                      </a:r>
                      <a:r>
                        <a:rPr lang="zh-CN" altLang="en-US" sz="1600" b="1" i="0" u="none" strike="noStrike">
                          <a:solidFill>
                            <a:srgbClr val="000000"/>
                          </a:solidFill>
                          <a:effectLst/>
                          <a:latin typeface="宋体" panose="02010600030101010101" pitchFamily="2" charset="-122"/>
                        </a:rPr>
                        <a:t>版本支持</a:t>
                      </a:r>
                      <a:endParaRPr lang="zh-CN" altLang="en-US" sz="1600" b="1"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600" b="1" i="0" u="none" strike="noStrike">
                          <a:solidFill>
                            <a:srgbClr val="000000"/>
                          </a:solidFill>
                          <a:effectLst/>
                          <a:latin typeface="宋体" panose="02010600030101010101" pitchFamily="2" charset="-122"/>
                        </a:rPr>
                        <a:t>jdk</a:t>
                      </a:r>
                      <a:r>
                        <a:rPr lang="zh-CN" altLang="en-US" sz="1600" b="1" i="0" u="none" strike="noStrike">
                          <a:solidFill>
                            <a:srgbClr val="000000"/>
                          </a:solidFill>
                          <a:effectLst/>
                          <a:latin typeface="宋体" panose="02010600030101010101" pitchFamily="2" charset="-122"/>
                        </a:rPr>
                        <a:t>版本支持</a:t>
                      </a:r>
                      <a:endParaRPr lang="zh-CN" altLang="en-US" sz="1600" b="1"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600" b="1" i="0" u="none" strike="noStrike">
                          <a:solidFill>
                            <a:srgbClr val="000000"/>
                          </a:solidFill>
                          <a:effectLst/>
                          <a:latin typeface="宋体" panose="02010600030101010101" pitchFamily="2" charset="-122"/>
                        </a:rPr>
                        <a:t>mongodb server</a:t>
                      </a:r>
                      <a:r>
                        <a:rPr lang="zh-CN" altLang="en-US" sz="1600" b="1" i="0" u="none" strike="noStrike">
                          <a:solidFill>
                            <a:srgbClr val="000000"/>
                          </a:solidFill>
                          <a:effectLst/>
                          <a:latin typeface="宋体" panose="02010600030101010101" pitchFamily="2" charset="-122"/>
                        </a:rPr>
                        <a:t>支持</a:t>
                      </a:r>
                      <a:endParaRPr lang="zh-CN" altLang="en-US" sz="1600" b="1"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zh-CN" altLang="en-US" sz="1600" b="1" i="0" u="none" strike="noStrike" smtClean="0">
                          <a:solidFill>
                            <a:srgbClr val="000000"/>
                          </a:solidFill>
                          <a:effectLst/>
                          <a:latin typeface="宋体" panose="02010600030101010101" pitchFamily="2" charset="-122"/>
                        </a:rPr>
                        <a:t>默认的</a:t>
                      </a:r>
                      <a:r>
                        <a:rPr lang="en-US" altLang="zh-CN" sz="1600" b="1" i="0" u="none" strike="noStrike" smtClean="0">
                          <a:solidFill>
                            <a:srgbClr val="000000"/>
                          </a:solidFill>
                          <a:effectLst/>
                          <a:latin typeface="宋体" panose="02010600030101010101" pitchFamily="2" charset="-122"/>
                        </a:rPr>
                        <a:t>mongoDB </a:t>
                      </a:r>
                      <a:endParaRPr lang="en-US" altLang="zh-CN" sz="1600" b="1" i="0" u="none" strike="noStrike" smtClean="0">
                        <a:solidFill>
                          <a:srgbClr val="000000"/>
                        </a:solidFill>
                        <a:effectLst/>
                        <a:latin typeface="宋体" panose="02010600030101010101" pitchFamily="2" charset="-122"/>
                      </a:endParaRPr>
                    </a:p>
                    <a:p>
                      <a:pPr algn="l" fontAlgn="ctr"/>
                      <a:r>
                        <a:rPr lang="en-US" altLang="zh-CN" sz="1600" b="1" i="0" u="none" strike="noStrike" smtClean="0">
                          <a:solidFill>
                            <a:srgbClr val="000000"/>
                          </a:solidFill>
                          <a:effectLst/>
                          <a:latin typeface="宋体" panose="02010600030101010101" pitchFamily="2" charset="-122"/>
                        </a:rPr>
                        <a:t>java</a:t>
                      </a:r>
                      <a:r>
                        <a:rPr lang="zh-CN" altLang="en-US" sz="1600" b="1" i="0" u="none" strike="noStrike" smtClean="0">
                          <a:solidFill>
                            <a:srgbClr val="000000"/>
                          </a:solidFill>
                          <a:effectLst/>
                          <a:latin typeface="宋体" panose="02010600030101010101" pitchFamily="2" charset="-122"/>
                        </a:rPr>
                        <a:t>驱动版本</a:t>
                      </a:r>
                      <a:endParaRPr lang="zh-CN" altLang="en-US" sz="1600" b="1" i="0" u="none" strike="noStrike">
                        <a:solidFill>
                          <a:srgbClr val="000000"/>
                        </a:solidFill>
                        <a:effectLst/>
                        <a:latin typeface="宋体" panose="02010600030101010101" pitchFamily="2" charset="-122"/>
                      </a:endParaRPr>
                    </a:p>
                  </a:txBody>
                  <a:tcPr marL="10160" marR="10160" marT="7617" marB="0" anchor="ctr"/>
                </a:tc>
              </a:tr>
              <a:tr h="567154">
                <a:tc>
                  <a:txBody>
                    <a:bodyPr/>
                    <a:lstStyle/>
                    <a:p>
                      <a:pPr algn="l" fontAlgn="ctr"/>
                      <a:r>
                        <a:rPr lang="en-US" sz="1400" b="0" i="0" u="none" strike="noStrike">
                          <a:solidFill>
                            <a:srgbClr val="000000"/>
                          </a:solidFill>
                          <a:effectLst/>
                          <a:latin typeface="宋体" panose="02010600030101010101" pitchFamily="2" charset="-122"/>
                        </a:rPr>
                        <a:t>Spring Data MongoDB 1.x</a:t>
                      </a:r>
                      <a:endParaRPr 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400" b="0" i="0" u="none" strike="noStrike">
                          <a:solidFill>
                            <a:srgbClr val="000000"/>
                          </a:solidFill>
                          <a:effectLst/>
                          <a:latin typeface="宋体" panose="02010600030101010101" pitchFamily="2" charset="-122"/>
                        </a:rPr>
                        <a:t>4.3.13.RELEASE </a:t>
                      </a:r>
                      <a:r>
                        <a:rPr lang="zh-CN" altLang="en-US" sz="1400" b="0" i="0" u="none" strike="noStrike">
                          <a:solidFill>
                            <a:srgbClr val="000000"/>
                          </a:solidFill>
                          <a:effectLst/>
                          <a:latin typeface="宋体" panose="02010600030101010101" pitchFamily="2" charset="-122"/>
                        </a:rPr>
                        <a:t>以上</a:t>
                      </a:r>
                      <a:endParaRPr lang="zh-CN" alt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400" b="0" i="0" u="none" strike="noStrike">
                          <a:solidFill>
                            <a:srgbClr val="000000"/>
                          </a:solidFill>
                          <a:effectLst/>
                          <a:latin typeface="宋体" panose="02010600030101010101" pitchFamily="2" charset="-122"/>
                        </a:rPr>
                        <a:t>jdk 1.6</a:t>
                      </a:r>
                      <a:r>
                        <a:rPr lang="zh-CN" altLang="en-US" sz="1400" b="0" i="0" u="none" strike="noStrike">
                          <a:solidFill>
                            <a:srgbClr val="000000"/>
                          </a:solidFill>
                          <a:effectLst/>
                          <a:latin typeface="宋体" panose="02010600030101010101" pitchFamily="2" charset="-122"/>
                        </a:rPr>
                        <a:t>以上</a:t>
                      </a:r>
                      <a:endParaRPr lang="zh-CN" alt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altLang="zh-CN" sz="1400" b="0" i="0" u="none" strike="noStrike">
                          <a:solidFill>
                            <a:srgbClr val="000000"/>
                          </a:solidFill>
                          <a:effectLst/>
                          <a:latin typeface="宋体" panose="02010600030101010101" pitchFamily="2" charset="-122"/>
                        </a:rPr>
                        <a:t>2.6</a:t>
                      </a:r>
                      <a:r>
                        <a:rPr lang="zh-CN" altLang="en-US" sz="1400" b="0" i="0" u="none" strike="noStrike">
                          <a:solidFill>
                            <a:srgbClr val="000000"/>
                          </a:solidFill>
                          <a:effectLst/>
                          <a:latin typeface="宋体" panose="02010600030101010101" pitchFamily="2" charset="-122"/>
                        </a:rPr>
                        <a:t>版本</a:t>
                      </a:r>
                      <a:r>
                        <a:rPr lang="zh-CN" altLang="en-US" sz="1400" b="0" i="0" u="none" strike="noStrike" smtClean="0">
                          <a:solidFill>
                            <a:srgbClr val="000000"/>
                          </a:solidFill>
                          <a:effectLst/>
                          <a:latin typeface="宋体" panose="02010600030101010101" pitchFamily="2" charset="-122"/>
                        </a:rPr>
                        <a:t>以上，</a:t>
                      </a:r>
                      <a:r>
                        <a:rPr lang="en-US" altLang="zh-CN" sz="1400" b="0" i="0" u="none" strike="noStrike" smtClean="0">
                          <a:solidFill>
                            <a:srgbClr val="000000"/>
                          </a:solidFill>
                          <a:effectLst/>
                          <a:latin typeface="宋体" panose="02010600030101010101" pitchFamily="2" charset="-122"/>
                        </a:rPr>
                        <a:t>3.4</a:t>
                      </a:r>
                      <a:r>
                        <a:rPr lang="zh-CN" altLang="en-US" sz="1400" b="0" i="0" u="none" strike="noStrike" smtClean="0">
                          <a:solidFill>
                            <a:srgbClr val="000000"/>
                          </a:solidFill>
                          <a:effectLst/>
                          <a:latin typeface="宋体" panose="02010600030101010101" pitchFamily="2" charset="-122"/>
                        </a:rPr>
                        <a:t>以下</a:t>
                      </a:r>
                      <a:endParaRPr lang="zh-CN" alt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altLang="zh-CN" sz="1400" smtClean="0">
                          <a:latin typeface="微软雅黑" panose="020B0503020204020204" pitchFamily="34" charset="-122"/>
                          <a:ea typeface="微软雅黑" panose="020B0503020204020204" pitchFamily="34" charset="-122"/>
                        </a:rPr>
                        <a:t>2.14.3</a:t>
                      </a:r>
                      <a:endParaRPr lang="zh-CN" altLang="en-US" sz="1400" b="0" i="0" u="none" strike="noStrike">
                        <a:solidFill>
                          <a:srgbClr val="000000"/>
                        </a:solidFill>
                        <a:effectLst/>
                        <a:latin typeface="宋体" panose="02010600030101010101" pitchFamily="2" charset="-122"/>
                      </a:endParaRPr>
                    </a:p>
                  </a:txBody>
                  <a:tcPr marL="10160" marR="10160" marT="7617" marB="0" anchor="ctr"/>
                </a:tc>
              </a:tr>
              <a:tr h="567154">
                <a:tc>
                  <a:txBody>
                    <a:bodyPr/>
                    <a:lstStyle/>
                    <a:p>
                      <a:pPr algn="l" fontAlgn="ctr"/>
                      <a:r>
                        <a:rPr lang="en-US" sz="1400" b="0" i="0" u="none" strike="noStrike">
                          <a:solidFill>
                            <a:srgbClr val="000000"/>
                          </a:solidFill>
                          <a:effectLst/>
                          <a:latin typeface="宋体" panose="02010600030101010101" pitchFamily="2" charset="-122"/>
                        </a:rPr>
                        <a:t>Spring Data MongoDB 2.x</a:t>
                      </a:r>
                      <a:endParaRPr 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400" b="0" i="0" u="none" strike="noStrike">
                          <a:solidFill>
                            <a:srgbClr val="000000"/>
                          </a:solidFill>
                          <a:effectLst/>
                          <a:latin typeface="宋体" panose="02010600030101010101" pitchFamily="2" charset="-122"/>
                        </a:rPr>
                        <a:t>5.0.2.RELEASE </a:t>
                      </a:r>
                      <a:r>
                        <a:rPr lang="zh-CN" altLang="en-US" sz="1400" b="0" i="0" u="none" strike="noStrike">
                          <a:solidFill>
                            <a:srgbClr val="000000"/>
                          </a:solidFill>
                          <a:effectLst/>
                          <a:latin typeface="宋体" panose="02010600030101010101" pitchFamily="2" charset="-122"/>
                        </a:rPr>
                        <a:t>以上</a:t>
                      </a:r>
                      <a:endParaRPr lang="zh-CN" alt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sz="1400" b="0" i="0" u="none" strike="noStrike">
                          <a:solidFill>
                            <a:srgbClr val="000000"/>
                          </a:solidFill>
                          <a:effectLst/>
                          <a:latin typeface="宋体" panose="02010600030101010101" pitchFamily="2" charset="-122"/>
                        </a:rPr>
                        <a:t>jdk 1.8</a:t>
                      </a:r>
                      <a:r>
                        <a:rPr lang="zh-CN" altLang="en-US" sz="1400" b="0" i="0" u="none" strike="noStrike">
                          <a:solidFill>
                            <a:srgbClr val="000000"/>
                          </a:solidFill>
                          <a:effectLst/>
                          <a:latin typeface="宋体" panose="02010600030101010101" pitchFamily="2" charset="-122"/>
                        </a:rPr>
                        <a:t>以上</a:t>
                      </a:r>
                      <a:endParaRPr lang="zh-CN" alt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altLang="zh-CN" sz="1400" b="0" i="0" u="none" strike="noStrike">
                          <a:solidFill>
                            <a:srgbClr val="000000"/>
                          </a:solidFill>
                          <a:effectLst/>
                          <a:latin typeface="宋体" panose="02010600030101010101" pitchFamily="2" charset="-122"/>
                        </a:rPr>
                        <a:t>2.6</a:t>
                      </a:r>
                      <a:r>
                        <a:rPr lang="zh-CN" altLang="en-US" sz="1400" b="0" i="0" u="none" strike="noStrike">
                          <a:solidFill>
                            <a:srgbClr val="000000"/>
                          </a:solidFill>
                          <a:effectLst/>
                          <a:latin typeface="宋体" panose="02010600030101010101" pitchFamily="2" charset="-122"/>
                        </a:rPr>
                        <a:t>版本</a:t>
                      </a:r>
                      <a:r>
                        <a:rPr lang="zh-CN" altLang="en-US" sz="1400" b="0" i="0" u="none" strike="noStrike" smtClean="0">
                          <a:solidFill>
                            <a:srgbClr val="000000"/>
                          </a:solidFill>
                          <a:effectLst/>
                          <a:latin typeface="宋体" panose="02010600030101010101" pitchFamily="2" charset="-122"/>
                        </a:rPr>
                        <a:t>以上，</a:t>
                      </a:r>
                      <a:r>
                        <a:rPr lang="en-US" altLang="zh-CN" sz="1400" b="0" i="0" u="none" strike="noStrike" smtClean="0">
                          <a:solidFill>
                            <a:srgbClr val="000000"/>
                          </a:solidFill>
                          <a:effectLst/>
                          <a:latin typeface="宋体" panose="02010600030101010101" pitchFamily="2" charset="-122"/>
                        </a:rPr>
                        <a:t>3.6</a:t>
                      </a:r>
                      <a:endParaRPr lang="zh-CN" altLang="en-US" sz="1400" b="0" i="0" u="none" strike="noStrike">
                        <a:solidFill>
                          <a:srgbClr val="000000"/>
                        </a:solidFill>
                        <a:effectLst/>
                        <a:latin typeface="宋体" panose="02010600030101010101" pitchFamily="2" charset="-122"/>
                      </a:endParaRPr>
                    </a:p>
                  </a:txBody>
                  <a:tcPr marL="10160" marR="10160" marT="7617" marB="0" anchor="ctr"/>
                </a:tc>
                <a:tc>
                  <a:txBody>
                    <a:bodyPr/>
                    <a:lstStyle/>
                    <a:p>
                      <a:pPr algn="l" fontAlgn="ctr"/>
                      <a:r>
                        <a:rPr lang="en-US" altLang="zh-CN" sz="1400" b="0" i="0" u="none" strike="noStrike" smtClean="0">
                          <a:solidFill>
                            <a:srgbClr val="000000"/>
                          </a:solidFill>
                          <a:effectLst/>
                          <a:latin typeface="宋体" panose="02010600030101010101" pitchFamily="2" charset="-122"/>
                        </a:rPr>
                        <a:t>3.5.0</a:t>
                      </a:r>
                      <a:endParaRPr lang="zh-CN" altLang="en-US" sz="1400" b="0" i="0" u="none" strike="noStrike">
                        <a:solidFill>
                          <a:srgbClr val="000000"/>
                        </a:solidFill>
                        <a:effectLst/>
                        <a:latin typeface="宋体" panose="02010600030101010101" pitchFamily="2" charset="-122"/>
                      </a:endParaRPr>
                    </a:p>
                  </a:txBody>
                  <a:tcPr marL="10160" marR="10160" marT="7617" marB="0" anchor="ctr"/>
                </a:tc>
              </a:tr>
            </a:tbl>
          </a:graphicData>
        </a:graphic>
      </p:graphicFrame>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矩形 4"/>
          <p:cNvSpPr>
            <a:spLocks noChangeArrowheads="1"/>
          </p:cNvSpPr>
          <p:nvPr/>
        </p:nvSpPr>
        <p:spPr bwMode="auto">
          <a:xfrm>
            <a:off x="18732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数据类型</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203201" y="877889"/>
          <a:ext cx="11942233" cy="5980490"/>
        </p:xfrm>
        <a:graphic>
          <a:graphicData uri="http://schemas.openxmlformats.org/drawingml/2006/table">
            <a:tbl>
              <a:tblPr firstRow="1" bandRow="1">
                <a:tableStyleId>{5C22544A-7EE6-4342-B048-85BDC9FD1C3A}</a:tableStyleId>
              </a:tblPr>
              <a:tblGrid>
                <a:gridCol w="1794087"/>
                <a:gridCol w="4227989"/>
                <a:gridCol w="5920157"/>
              </a:tblGrid>
              <a:tr h="385705">
                <a:tc>
                  <a:txBody>
                    <a:bodyPr/>
                    <a:lstStyle/>
                    <a:p>
                      <a:pPr algn="ctr" fontAlgn="ctr"/>
                      <a:r>
                        <a:rPr lang="zh-CN" altLang="en-US" sz="1400" b="1" i="0" u="none" strike="noStrike">
                          <a:solidFill>
                            <a:srgbClr val="000000"/>
                          </a:solidFill>
                          <a:effectLst/>
                          <a:latin typeface="宋体" panose="02010600030101010101" pitchFamily="2" charset="-122"/>
                        </a:rPr>
                        <a:t>数据类型</a:t>
                      </a:r>
                      <a:endParaRPr lang="zh-CN" altLang="en-US" sz="1400" b="1" i="0" u="none" strike="noStrike">
                        <a:solidFill>
                          <a:srgbClr val="000000"/>
                        </a:solidFill>
                        <a:effectLst/>
                        <a:latin typeface="宋体" panose="02010600030101010101" pitchFamily="2" charset="-122"/>
                      </a:endParaRPr>
                    </a:p>
                  </a:txBody>
                  <a:tcPr marL="10159" marR="10159" marT="7620" marB="0" anchor="ctr"/>
                </a:tc>
                <a:tc>
                  <a:txBody>
                    <a:bodyPr/>
                    <a:lstStyle/>
                    <a:p>
                      <a:pPr algn="ctr" fontAlgn="ctr"/>
                      <a:r>
                        <a:rPr lang="zh-CN" altLang="en-US" sz="1400" b="1" i="0" u="none" strike="noStrike">
                          <a:solidFill>
                            <a:srgbClr val="000000"/>
                          </a:solidFill>
                          <a:effectLst/>
                          <a:latin typeface="宋体" panose="02010600030101010101" pitchFamily="2" charset="-122"/>
                        </a:rPr>
                        <a:t>示例</a:t>
                      </a:r>
                      <a:endParaRPr lang="zh-CN" altLang="en-US" sz="1400" b="1" i="0" u="none" strike="noStrike">
                        <a:solidFill>
                          <a:srgbClr val="000000"/>
                        </a:solidFill>
                        <a:effectLst/>
                        <a:latin typeface="宋体" panose="02010600030101010101" pitchFamily="2" charset="-122"/>
                      </a:endParaRPr>
                    </a:p>
                  </a:txBody>
                  <a:tcPr marL="10159" marR="10159" marT="7620" marB="0" anchor="ctr"/>
                </a:tc>
                <a:tc>
                  <a:txBody>
                    <a:bodyPr/>
                    <a:lstStyle/>
                    <a:p>
                      <a:pPr algn="ctr" fontAlgn="ctr"/>
                      <a:r>
                        <a:rPr lang="zh-CN" altLang="en-US" sz="1400" b="1" i="0" u="none" strike="noStrike">
                          <a:solidFill>
                            <a:srgbClr val="000000"/>
                          </a:solidFill>
                          <a:effectLst/>
                          <a:latin typeface="宋体" panose="02010600030101010101" pitchFamily="2" charset="-122"/>
                        </a:rPr>
                        <a:t>说明</a:t>
                      </a:r>
                      <a:endParaRPr lang="zh-CN" altLang="en-US" sz="1400" b="1"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en-US" sz="1400" b="0" i="0" u="none" strike="noStrike">
                          <a:solidFill>
                            <a:srgbClr val="000000"/>
                          </a:solidFill>
                          <a:effectLst/>
                          <a:latin typeface="宋体" panose="02010600030101010101" pitchFamily="2" charset="-122"/>
                        </a:rPr>
                        <a:t>null</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null}</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a:solidFill>
                            <a:srgbClr val="000000"/>
                          </a:solidFill>
                          <a:effectLst/>
                          <a:latin typeface="宋体" panose="02010600030101010101" pitchFamily="2" charset="-122"/>
                        </a:rPr>
                        <a:t>null</a:t>
                      </a:r>
                      <a:r>
                        <a:rPr lang="zh-CN" altLang="en-US" sz="1400" b="0" i="0" u="none" strike="noStrike">
                          <a:solidFill>
                            <a:srgbClr val="000000"/>
                          </a:solidFill>
                          <a:effectLst/>
                          <a:latin typeface="宋体" panose="02010600030101010101" pitchFamily="2" charset="-122"/>
                        </a:rPr>
                        <a:t>表示空值或者不存在该字段</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434340">
                <a:tc>
                  <a:txBody>
                    <a:bodyPr/>
                    <a:lstStyle/>
                    <a:p>
                      <a:pPr algn="l" fontAlgn="ctr"/>
                      <a:r>
                        <a:rPr lang="zh-CN" altLang="en-US" sz="1400" b="0" i="0" u="none" strike="noStrike">
                          <a:solidFill>
                            <a:srgbClr val="000000"/>
                          </a:solidFill>
                          <a:effectLst/>
                          <a:latin typeface="宋体" panose="02010600030101010101" pitchFamily="2" charset="-122"/>
                        </a:rPr>
                        <a:t>布尔</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{"key","true"}</a:t>
                      </a:r>
                      <a:br>
                        <a:rPr lang="en-US" sz="1400" b="0" i="0" u="none" strike="noStrike">
                          <a:solidFill>
                            <a:srgbClr val="000000"/>
                          </a:solidFill>
                          <a:effectLst/>
                          <a:latin typeface="宋体" panose="02010600030101010101" pitchFamily="2" charset="-122"/>
                        </a:rPr>
                      </a:br>
                      <a:r>
                        <a:rPr lang="en-US" sz="1400" b="0" i="0" u="none" strike="noStrike" smtClean="0">
                          <a:solidFill>
                            <a:srgbClr val="000000"/>
                          </a:solidFill>
                          <a:effectLst/>
                          <a:latin typeface="宋体" panose="02010600030101010101" pitchFamily="2" charset="-122"/>
                        </a:rPr>
                        <a:t>{"key","false"}</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布尔类型表示真或者假</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434340">
                <a:tc>
                  <a:txBody>
                    <a:bodyPr/>
                    <a:lstStyle/>
                    <a:p>
                      <a:pPr algn="l" fontAlgn="ctr"/>
                      <a:r>
                        <a:rPr lang="en-US" altLang="zh-CN" sz="1400" b="0" i="0" u="none" strike="noStrike">
                          <a:solidFill>
                            <a:srgbClr val="000000"/>
                          </a:solidFill>
                          <a:effectLst/>
                          <a:latin typeface="宋体" panose="02010600030101010101" pitchFamily="2" charset="-122"/>
                        </a:rPr>
                        <a:t>32</a:t>
                      </a:r>
                      <a:r>
                        <a:rPr lang="zh-CN" altLang="en-US" sz="1400" b="0" i="0" u="none" strike="noStrike">
                          <a:solidFill>
                            <a:srgbClr val="000000"/>
                          </a:solidFill>
                          <a:effectLst/>
                          <a:latin typeface="宋体" panose="02010600030101010101" pitchFamily="2" charset="-122"/>
                        </a:rPr>
                        <a:t>位整数</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8}</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存储</a:t>
                      </a:r>
                      <a:r>
                        <a:rPr lang="en-US" altLang="zh-CN" sz="1400" b="0" i="0" u="none" strike="noStrike">
                          <a:solidFill>
                            <a:srgbClr val="000000"/>
                          </a:solidFill>
                          <a:effectLst/>
                          <a:latin typeface="宋体" panose="02010600030101010101" pitchFamily="2" charset="-122"/>
                        </a:rPr>
                        <a:t>32</a:t>
                      </a:r>
                      <a:r>
                        <a:rPr lang="zh-CN" altLang="en-US" sz="1400" b="0" i="0" u="none" strike="noStrike">
                          <a:solidFill>
                            <a:srgbClr val="000000"/>
                          </a:solidFill>
                          <a:effectLst/>
                          <a:latin typeface="宋体" panose="02010600030101010101" pitchFamily="2" charset="-122"/>
                        </a:rPr>
                        <a:t>位整数，但再</a:t>
                      </a:r>
                      <a:r>
                        <a:rPr lang="en-US" altLang="zh-CN" sz="1400" b="0" i="0" u="none" strike="noStrike">
                          <a:solidFill>
                            <a:srgbClr val="000000"/>
                          </a:solidFill>
                          <a:effectLst/>
                          <a:latin typeface="宋体" panose="02010600030101010101" pitchFamily="2" charset="-122"/>
                        </a:rPr>
                        <a:t>shell</a:t>
                      </a:r>
                      <a:r>
                        <a:rPr lang="zh-CN" altLang="en-US" sz="1400" b="0" i="0" u="none" strike="noStrike">
                          <a:solidFill>
                            <a:srgbClr val="000000"/>
                          </a:solidFill>
                          <a:effectLst/>
                          <a:latin typeface="宋体" panose="02010600030101010101" pitchFamily="2" charset="-122"/>
                        </a:rPr>
                        <a:t>界面显示会被自动转成</a:t>
                      </a: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位浮点数</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434340">
                <a:tc>
                  <a:txBody>
                    <a:bodyPr/>
                    <a:lstStyle/>
                    <a:p>
                      <a:pPr algn="l" fontAlgn="ct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位整数</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{"key":{"floatApprox":</a:t>
                      </a:r>
                      <a:r>
                        <a:rPr lang="en-US" sz="1400" b="0" i="0" u="none" strike="noStrike">
                          <a:solidFill>
                            <a:srgbClr val="000000"/>
                          </a:solidFill>
                          <a:effectLst/>
                          <a:latin typeface="宋体" panose="02010600030101010101" pitchFamily="2" charset="-122"/>
                        </a:rPr>
                        <a:t>8}}</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存储</a:t>
                      </a: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位整数，</a:t>
                      </a:r>
                      <a:r>
                        <a:rPr lang="en-US" altLang="zh-CN" sz="1400" b="0" i="0" u="none" strike="noStrike">
                          <a:solidFill>
                            <a:srgbClr val="000000"/>
                          </a:solidFill>
                          <a:effectLst/>
                          <a:latin typeface="宋体" panose="02010600030101010101" pitchFamily="2" charset="-122"/>
                        </a:rPr>
                        <a:t>floatApprox</a:t>
                      </a:r>
                      <a:r>
                        <a:rPr lang="zh-CN" altLang="en-US" sz="1400" b="0" i="0" u="none" strike="noStrike">
                          <a:solidFill>
                            <a:srgbClr val="000000"/>
                          </a:solidFill>
                          <a:effectLst/>
                          <a:latin typeface="宋体" panose="02010600030101010101" pitchFamily="2" charset="-122"/>
                        </a:rPr>
                        <a:t>意思是使用</a:t>
                      </a: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位浮点数近似表示一个</a:t>
                      </a: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位整数</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位浮点数</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8.21}</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存储</a:t>
                      </a:r>
                      <a:r>
                        <a:rPr lang="en-US" altLang="zh-CN" sz="1400" b="0" i="0" u="none" strike="noStrike">
                          <a:solidFill>
                            <a:srgbClr val="000000"/>
                          </a:solidFill>
                          <a:effectLst/>
                          <a:latin typeface="宋体" panose="02010600030101010101" pitchFamily="2" charset="-122"/>
                        </a:rPr>
                        <a:t>64</a:t>
                      </a:r>
                      <a:r>
                        <a:rPr lang="zh-CN" altLang="en-US" sz="1400" b="0" i="0" u="none" strike="noStrike">
                          <a:solidFill>
                            <a:srgbClr val="000000"/>
                          </a:solidFill>
                          <a:effectLst/>
                          <a:latin typeface="宋体" panose="02010600030101010101" pitchFamily="2" charset="-122"/>
                        </a:rPr>
                        <a:t>位整数，</a:t>
                      </a:r>
                      <a:r>
                        <a:rPr lang="en-US" altLang="zh-CN" sz="1400" b="0" i="0" u="none" strike="noStrike">
                          <a:solidFill>
                            <a:srgbClr val="000000"/>
                          </a:solidFill>
                          <a:effectLst/>
                          <a:latin typeface="宋体" panose="02010600030101010101" pitchFamily="2" charset="-122"/>
                        </a:rPr>
                        <a:t>shell</a:t>
                      </a:r>
                      <a:r>
                        <a:rPr lang="zh-CN" altLang="en-US" sz="1400" b="0" i="0" u="none" strike="noStrike">
                          <a:solidFill>
                            <a:srgbClr val="000000"/>
                          </a:solidFill>
                          <a:effectLst/>
                          <a:latin typeface="宋体" panose="02010600030101010101" pitchFamily="2" charset="-122"/>
                        </a:rPr>
                        <a:t>客户端显示的数字都是这种类型；</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434340">
                <a:tc>
                  <a:txBody>
                    <a:bodyPr/>
                    <a:lstStyle/>
                    <a:p>
                      <a:pPr algn="l" fontAlgn="ctr"/>
                      <a:r>
                        <a:rPr lang="zh-CN" altLang="en-US" sz="1400" b="0" i="0" u="none" strike="noStrike">
                          <a:solidFill>
                            <a:srgbClr val="000000"/>
                          </a:solidFill>
                          <a:effectLst/>
                          <a:latin typeface="宋体" panose="02010600030101010101" pitchFamily="2" charset="-122"/>
                        </a:rPr>
                        <a:t>字符串</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{"key":"value"}</a:t>
                      </a:r>
                      <a:br>
                        <a:rPr lang="en-US" sz="1400" b="0" i="0" u="none" strike="noStrike">
                          <a:solidFill>
                            <a:srgbClr val="000000"/>
                          </a:solidFill>
                          <a:effectLst/>
                          <a:latin typeface="宋体" panose="02010600030101010101" pitchFamily="2" charset="-122"/>
                        </a:rPr>
                      </a:br>
                      <a:r>
                        <a:rPr lang="en-US" sz="1400" b="0" i="0" u="none" strike="noStrike" smtClean="0">
                          <a:solidFill>
                            <a:srgbClr val="000000"/>
                          </a:solidFill>
                          <a:effectLst/>
                          <a:latin typeface="宋体" panose="02010600030101010101" pitchFamily="2" charset="-122"/>
                        </a:rPr>
                        <a:t>{"key":"8"}</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a:solidFill>
                            <a:srgbClr val="000000"/>
                          </a:solidFill>
                          <a:effectLst/>
                          <a:latin typeface="宋体" panose="02010600030101010101" pitchFamily="2" charset="-122"/>
                        </a:rPr>
                        <a:t>UTF-8</a:t>
                      </a:r>
                      <a:r>
                        <a:rPr lang="zh-CN" altLang="en-US" sz="1400" b="0" i="0" u="none" strike="noStrike">
                          <a:solidFill>
                            <a:srgbClr val="000000"/>
                          </a:solidFill>
                          <a:effectLst/>
                          <a:latin typeface="宋体" panose="02010600030101010101" pitchFamily="2" charset="-122"/>
                        </a:rPr>
                        <a:t>格式</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对象</a:t>
                      </a:r>
                      <a:r>
                        <a:rPr lang="en-US" sz="1400" b="0" i="0" u="none" strike="noStrike">
                          <a:solidFill>
                            <a:srgbClr val="000000"/>
                          </a:solidFill>
                          <a:effectLst/>
                          <a:latin typeface="宋体" panose="02010600030101010101" pitchFamily="2" charset="-122"/>
                        </a:rPr>
                        <a:t>ID</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ObjectId()}</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altLang="zh-CN" sz="1400" b="0" i="0" u="none" strike="noStrike">
                          <a:solidFill>
                            <a:srgbClr val="000000"/>
                          </a:solidFill>
                          <a:effectLst/>
                          <a:latin typeface="宋体" panose="02010600030101010101" pitchFamily="2" charset="-122"/>
                        </a:rPr>
                        <a:t>12</a:t>
                      </a:r>
                      <a:r>
                        <a:rPr lang="zh-CN" altLang="en-US" sz="1400" b="0" i="0" u="none" strike="noStrike">
                          <a:solidFill>
                            <a:srgbClr val="000000"/>
                          </a:solidFill>
                          <a:effectLst/>
                          <a:latin typeface="宋体" panose="02010600030101010101" pitchFamily="2" charset="-122"/>
                        </a:rPr>
                        <a:t>字节的唯一</a:t>
                      </a:r>
                      <a:r>
                        <a:rPr lang="en-US" sz="1400" b="0" i="0" u="none" strike="noStrike">
                          <a:solidFill>
                            <a:srgbClr val="000000"/>
                          </a:solidFill>
                          <a:effectLst/>
                          <a:latin typeface="宋体" panose="02010600030101010101" pitchFamily="2" charset="-122"/>
                        </a:rPr>
                        <a:t>ID</a:t>
                      </a:r>
                      <a:endParaRPr 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日期</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new Date()}</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代码</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function(){}}</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二进制数据</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主要存储文件</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未定义</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undefined}</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值没有定义，</a:t>
                      </a:r>
                      <a:r>
                        <a:rPr lang="en-US" sz="1400" b="0" i="0" u="none" strike="noStrike">
                          <a:solidFill>
                            <a:srgbClr val="000000"/>
                          </a:solidFill>
                          <a:effectLst/>
                          <a:latin typeface="宋体" panose="02010600030101010101" pitchFamily="2" charset="-122"/>
                        </a:rPr>
                        <a:t>null</a:t>
                      </a:r>
                      <a:r>
                        <a:rPr lang="zh-CN" altLang="en-US" sz="1400" b="0" i="0" u="none" strike="noStrike">
                          <a:solidFill>
                            <a:srgbClr val="000000"/>
                          </a:solidFill>
                          <a:effectLst/>
                          <a:latin typeface="宋体" panose="02010600030101010101" pitchFamily="2" charset="-122"/>
                        </a:rPr>
                        <a:t>和</a:t>
                      </a:r>
                      <a:r>
                        <a:rPr lang="en-US" sz="1400" b="0" i="0" u="none" strike="noStrike">
                          <a:solidFill>
                            <a:srgbClr val="000000"/>
                          </a:solidFill>
                          <a:effectLst/>
                          <a:latin typeface="宋体" panose="02010600030101010101" pitchFamily="2" charset="-122"/>
                        </a:rPr>
                        <a:t>undefined</a:t>
                      </a:r>
                      <a:r>
                        <a:rPr lang="zh-CN" altLang="en-US" sz="1400" b="0" i="0" u="none" strike="noStrike">
                          <a:solidFill>
                            <a:srgbClr val="000000"/>
                          </a:solidFill>
                          <a:effectLst/>
                          <a:latin typeface="宋体" panose="02010600030101010101" pitchFamily="2" charset="-122"/>
                        </a:rPr>
                        <a:t>是不同的</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数组</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{"key":[</a:t>
                      </a:r>
                      <a:r>
                        <a:rPr lang="en-US" sz="1400" b="0" i="0" u="none" strike="noStrike">
                          <a:solidFill>
                            <a:srgbClr val="000000"/>
                          </a:solidFill>
                          <a:effectLst/>
                          <a:latin typeface="宋体" panose="02010600030101010101" pitchFamily="2" charset="-122"/>
                        </a:rPr>
                        <a:t>16,15,17]}</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集合或者列表</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panose="02010600030101010101" pitchFamily="2" charset="-122"/>
                        </a:rPr>
                        <a:t>内嵌文档</a:t>
                      </a:r>
                      <a:endParaRPr lang="zh-CN" alt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{"user":{"name":"lison"}}</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zh-CN" altLang="en-US" sz="1400" b="0" i="0" u="none" strike="noStrike">
                          <a:solidFill>
                            <a:srgbClr val="000000"/>
                          </a:solidFill>
                          <a:effectLst/>
                          <a:latin typeface="宋体" panose="02010600030101010101" pitchFamily="2" charset="-122"/>
                        </a:rPr>
                        <a:t>子对象</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r h="386080">
                <a:tc>
                  <a:txBody>
                    <a:bodyPr/>
                    <a:lstStyle/>
                    <a:p>
                      <a:pPr algn="l" fontAlgn="ctr"/>
                      <a:r>
                        <a:rPr lang="en-US" sz="1400" b="0" i="0" u="none" strike="noStrike">
                          <a:solidFill>
                            <a:srgbClr val="000000"/>
                          </a:solidFill>
                          <a:effectLst/>
                          <a:latin typeface="宋体" panose="02010600030101010101" pitchFamily="2" charset="-122"/>
                        </a:rPr>
                        <a:t>Decimal128</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sz="1400" b="0" i="0" u="none" strike="noStrike" smtClean="0">
                          <a:solidFill>
                            <a:srgbClr val="000000"/>
                          </a:solidFill>
                          <a:effectLst/>
                          <a:latin typeface="宋体" panose="02010600030101010101" pitchFamily="2" charset="-122"/>
                        </a:rPr>
                        <a:t>{"price":</a:t>
                      </a:r>
                      <a:r>
                        <a:rPr lang="en-US" sz="1400" b="0" i="0" u="none" strike="noStrike">
                          <a:solidFill>
                            <a:srgbClr val="000000"/>
                          </a:solidFill>
                          <a:effectLst/>
                          <a:latin typeface="宋体" panose="02010600030101010101" pitchFamily="2" charset="-122"/>
                        </a:rPr>
                        <a:t>NumberDecimal</a:t>
                      </a:r>
                      <a:r>
                        <a:rPr lang="en-US" sz="1400" b="0" i="0" u="none" strike="noStrike" smtClean="0">
                          <a:solidFill>
                            <a:srgbClr val="000000"/>
                          </a:solidFill>
                          <a:effectLst/>
                          <a:latin typeface="宋体" panose="02010600030101010101" pitchFamily="2" charset="-122"/>
                        </a:rPr>
                        <a:t>("2.099")}</a:t>
                      </a:r>
                      <a:endParaRPr lang="en-US" sz="1400" b="0" i="0" u="none" strike="noStrike">
                        <a:solidFill>
                          <a:srgbClr val="000000"/>
                        </a:solidFill>
                        <a:effectLst/>
                        <a:latin typeface="宋体" panose="02010600030101010101" pitchFamily="2" charset="-122"/>
                      </a:endParaRPr>
                    </a:p>
                  </a:txBody>
                  <a:tcPr marL="10159" marR="10159" marT="7620" marB="0" anchor="ctr"/>
                </a:tc>
                <a:tc>
                  <a:txBody>
                    <a:bodyPr/>
                    <a:lstStyle/>
                    <a:p>
                      <a:pPr algn="l" fontAlgn="ctr"/>
                      <a:r>
                        <a:rPr lang="en-US" altLang="zh-CN" sz="1400" b="0" i="0" u="none" strike="noStrike">
                          <a:solidFill>
                            <a:srgbClr val="000000"/>
                          </a:solidFill>
                          <a:effectLst/>
                          <a:latin typeface="宋体" panose="02010600030101010101" pitchFamily="2" charset="-122"/>
                        </a:rPr>
                        <a:t>3.4</a:t>
                      </a:r>
                      <a:r>
                        <a:rPr lang="zh-CN" altLang="en-US" sz="1400" b="0" i="0" u="none" strike="noStrike">
                          <a:solidFill>
                            <a:srgbClr val="000000"/>
                          </a:solidFill>
                          <a:effectLst/>
                          <a:latin typeface="宋体" panose="02010600030101010101" pitchFamily="2" charset="-122"/>
                        </a:rPr>
                        <a:t>版本新增的数据类型，无精度问题</a:t>
                      </a:r>
                      <a:endParaRPr lang="zh-CN" altLang="en-US" sz="1400" b="0" i="0" u="none" strike="noStrike">
                        <a:solidFill>
                          <a:srgbClr val="000000"/>
                        </a:solidFill>
                        <a:effectLst/>
                        <a:latin typeface="宋体" panose="02010600030101010101" pitchFamily="2" charset="-122"/>
                      </a:endParaRPr>
                    </a:p>
                  </a:txBody>
                  <a:tcPr marL="10159" marR="10159" marT="7620" marB="0" anchor="ctr"/>
                </a:tc>
              </a:tr>
            </a:tbl>
          </a:graphicData>
        </a:graphic>
      </p:graphicFrame>
      <p:grpSp>
        <p:nvGrpSpPr>
          <p:cNvPr id="7" name="PA_组合 47"/>
          <p:cNvGrpSpPr/>
          <p:nvPr>
            <p:custDataLst>
              <p:tags r:id="rId2"/>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5"/>
          <p:cNvGrpSpPr/>
          <p:nvPr/>
        </p:nvGrpSpPr>
        <p:grpSpPr bwMode="auto">
          <a:xfrm>
            <a:off x="2355850" y="1638944"/>
            <a:ext cx="7336367" cy="585788"/>
            <a:chOff x="1851025" y="1249176"/>
            <a:chExt cx="5502275" cy="585787"/>
          </a:xfrm>
        </p:grpSpPr>
        <p:sp>
          <p:nvSpPr>
            <p:cNvPr id="24"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25"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26"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单机安装</a:t>
              </a:r>
              <a:endPar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组合 3"/>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快速入门</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更新</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其他命令</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安全</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快速入门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更新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其他命令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安全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单机安装</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矩形 4"/>
          <p:cNvSpPr>
            <a:spLocks noChangeArrowheads="1"/>
          </p:cNvSpPr>
          <p:nvPr/>
        </p:nvSpPr>
        <p:spPr bwMode="auto">
          <a:xfrm>
            <a:off x="111126"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查询概要</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Rectangle 67"/>
          <p:cNvSpPr>
            <a:spLocks noChangeArrowheads="1"/>
          </p:cNvSpPr>
          <p:nvPr/>
        </p:nvSpPr>
        <p:spPr bwMode="auto">
          <a:xfrm>
            <a:off x="1" y="1089152"/>
            <a:ext cx="12192000"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B050"/>
              </a:buClr>
              <a:buFont typeface="Wingdings" panose="05000000000000000000" pitchFamily="2" charset="2"/>
              <a:buChar char="n"/>
              <a:defRPr/>
            </a:pPr>
            <a:r>
              <a:rPr lang="zh-CN" altLang="zh-CN" sz="2000" smtClean="0">
                <a:solidFill>
                  <a:srgbClr val="333333"/>
                </a:solidFill>
                <a:latin typeface="微软雅黑" panose="020B0503020204020204" pitchFamily="34" charset="-122"/>
                <a:ea typeface="微软雅黑" panose="020B0503020204020204" pitchFamily="34" charset="-122"/>
              </a:rPr>
              <a:t>MongoDB 查询数据的语法格式如下：</a:t>
            </a:r>
            <a:endParaRPr lang="zh-CN" altLang="zh-CN" sz="2000" smtClean="0">
              <a:solidFill>
                <a:srgbClr val="000000"/>
              </a:solidFill>
              <a:latin typeface="微软雅黑" panose="020B0503020204020204" pitchFamily="34" charset="-122"/>
              <a:ea typeface="微软雅黑" panose="020B0503020204020204" pitchFamily="34" charset="-122"/>
            </a:endParaRPr>
          </a:p>
          <a:p>
            <a:pPr>
              <a:lnSpc>
                <a:spcPct val="150000"/>
              </a:lnSpc>
              <a:defRPr/>
            </a:pPr>
            <a:r>
              <a:rPr lang="zh-CN" altLang="zh-CN" sz="2000" smtClean="0">
                <a:solidFill>
                  <a:srgbClr val="000000"/>
                </a:solidFill>
                <a:latin typeface="微软雅黑" panose="020B0503020204020204" pitchFamily="34" charset="-122"/>
                <a:ea typeface="微软雅黑" panose="020B0503020204020204" pitchFamily="34" charset="-122"/>
              </a:rPr>
              <a:t>db</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collection</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find</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query</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 projection</a:t>
            </a:r>
            <a:r>
              <a:rPr lang="zh-CN" altLang="zh-CN" sz="2000" smtClean="0">
                <a:solidFill>
                  <a:srgbClr val="666600"/>
                </a:solidFill>
                <a:latin typeface="微软雅黑" panose="020B0503020204020204" pitchFamily="34" charset="-122"/>
                <a:ea typeface="微软雅黑" panose="020B0503020204020204" pitchFamily="34" charset="-122"/>
              </a:rPr>
              <a:t>)</a:t>
            </a:r>
            <a:endParaRPr lang="zh-CN" altLang="zh-CN" sz="1400" smtClean="0">
              <a:latin typeface="微软雅黑" panose="020B0503020204020204" pitchFamily="34" charset="-122"/>
              <a:ea typeface="微软雅黑" panose="020B0503020204020204" pitchFamily="34" charset="-122"/>
            </a:endParaRPr>
          </a:p>
          <a:p>
            <a:pPr marL="342900" indent="-342900">
              <a:lnSpc>
                <a:spcPct val="1500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query</a:t>
            </a:r>
            <a:r>
              <a:rPr lang="zh-CN" altLang="zh-CN" sz="2000" smtClean="0">
                <a:solidFill>
                  <a:srgbClr val="333333"/>
                </a:solidFill>
                <a:latin typeface="微软雅黑" panose="020B0503020204020204" pitchFamily="34" charset="-122"/>
                <a:ea typeface="微软雅黑" panose="020B0503020204020204" pitchFamily="34" charset="-122"/>
              </a:rPr>
              <a:t> ：可选，使用查询操作符指定查询条件</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1500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projection</a:t>
            </a:r>
            <a:r>
              <a:rPr lang="zh-CN" altLang="zh-CN" sz="2000" smtClean="0">
                <a:solidFill>
                  <a:srgbClr val="333333"/>
                </a:solidFill>
                <a:latin typeface="微软雅黑" panose="020B0503020204020204" pitchFamily="34" charset="-122"/>
                <a:ea typeface="微软雅黑" panose="020B0503020204020204" pitchFamily="34" charset="-122"/>
              </a:rPr>
              <a:t> ：可选，使用投影操作符指定返回的键。查询时返回文档中所有键值， 只需省略该参数即可（默认省略）。</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2000">
                <a:solidFill>
                  <a:srgbClr val="333333"/>
                </a:solidFill>
                <a:latin typeface="微软雅黑" panose="020B0503020204020204" pitchFamily="34" charset="-122"/>
                <a:ea typeface="微软雅黑" panose="020B0503020204020204" pitchFamily="34" charset="-122"/>
              </a:rPr>
              <a:t> </a:t>
            </a:r>
            <a:r>
              <a:rPr lang="en-US" altLang="zh-CN" sz="2000" smtClean="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注意：</a:t>
            </a:r>
            <a:r>
              <a:rPr lang="en-US" altLang="zh-CN" sz="2000" smtClean="0">
                <a:solidFill>
                  <a:srgbClr val="333333"/>
                </a:solidFill>
                <a:latin typeface="微软雅黑" panose="020B0503020204020204" pitchFamily="34" charset="-122"/>
                <a:ea typeface="微软雅黑" panose="020B0503020204020204" pitchFamily="34" charset="-122"/>
              </a:rPr>
              <a:t>0</a:t>
            </a:r>
            <a:r>
              <a:rPr lang="zh-CN" altLang="en-US" sz="2000" smtClean="0">
                <a:solidFill>
                  <a:srgbClr val="333333"/>
                </a:solidFill>
                <a:latin typeface="微软雅黑" panose="020B0503020204020204" pitchFamily="34" charset="-122"/>
                <a:ea typeface="微软雅黑" panose="020B0503020204020204" pitchFamily="34" charset="-122"/>
              </a:rPr>
              <a:t>表示字段排除，非</a:t>
            </a:r>
            <a:r>
              <a:rPr lang="en-US" altLang="zh-CN" sz="2000" smtClean="0">
                <a:solidFill>
                  <a:srgbClr val="333333"/>
                </a:solidFill>
                <a:latin typeface="微软雅黑" panose="020B0503020204020204" pitchFamily="34" charset="-122"/>
                <a:ea typeface="微软雅黑" panose="020B0503020204020204" pitchFamily="34" charset="-122"/>
              </a:rPr>
              <a:t>0</a:t>
            </a:r>
            <a:r>
              <a:rPr lang="zh-CN" altLang="en-US" sz="2000" smtClean="0">
                <a:solidFill>
                  <a:srgbClr val="333333"/>
                </a:solidFill>
                <a:latin typeface="微软雅黑" panose="020B0503020204020204" pitchFamily="34" charset="-122"/>
                <a:ea typeface="微软雅黑" panose="020B0503020204020204" pitchFamily="34" charset="-122"/>
              </a:rPr>
              <a:t>表示字段选择并排除其他字段，所有字段必须设置同样的值；</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150000"/>
              </a:lnSpc>
              <a:buClr>
                <a:srgbClr val="00B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 需要以易读的方式来读取数据，可以使用 </a:t>
            </a:r>
            <a:r>
              <a:rPr lang="en-US" altLang="zh-CN" sz="2000">
                <a:solidFill>
                  <a:srgbClr val="333333"/>
                </a:solidFill>
                <a:latin typeface="微软雅黑" panose="020B0503020204020204" pitchFamily="34" charset="-122"/>
                <a:ea typeface="微软雅黑" panose="020B0503020204020204" pitchFamily="34" charset="-122"/>
              </a:rPr>
              <a:t>pretty() </a:t>
            </a:r>
            <a:r>
              <a:rPr lang="zh-CN" altLang="en-US" sz="2000">
                <a:solidFill>
                  <a:srgbClr val="333333"/>
                </a:solidFill>
                <a:latin typeface="微软雅黑" panose="020B0503020204020204" pitchFamily="34" charset="-122"/>
                <a:ea typeface="微软雅黑" panose="020B0503020204020204" pitchFamily="34" charset="-122"/>
              </a:rPr>
              <a:t>方法；</a:t>
            </a:r>
            <a:endParaRPr lang="en-US" altLang="zh-CN" sz="2000">
              <a:solidFill>
                <a:srgbClr val="333333"/>
              </a:solidFill>
              <a:latin typeface="微软雅黑" panose="020B0503020204020204" pitchFamily="34" charset="-122"/>
              <a:ea typeface="微软雅黑" panose="020B0503020204020204" pitchFamily="34" charset="-122"/>
            </a:endParaRPr>
          </a:p>
          <a:p>
            <a:pPr>
              <a:lnSpc>
                <a:spcPct val="150000"/>
              </a:lnSpc>
              <a:defRPr/>
            </a:pPr>
            <a:r>
              <a:rPr lang="zh-CN" altLang="en-US" sz="2000" smtClean="0"/>
              <a:t>举例子：</a:t>
            </a:r>
            <a:r>
              <a:rPr lang="en-US" altLang="zh-CN" sz="2000" smtClean="0">
                <a:solidFill>
                  <a:prstClr val="black"/>
                </a:solidFill>
                <a:latin typeface="Courier New" panose="02070309020205020404"/>
                <a:ea typeface="+mn-ea"/>
              </a:rPr>
              <a:t>db.users.find({"$and":[{"username":"lison"},{"age":</a:t>
            </a:r>
            <a:r>
              <a:rPr lang="en-US" altLang="zh-CN" sz="2000">
                <a:solidFill>
                  <a:prstClr val="black"/>
                </a:solidFill>
                <a:latin typeface="Courier New" panose="02070309020205020404"/>
                <a:ea typeface="+mn-ea"/>
              </a:rPr>
              <a:t>18</a:t>
            </a:r>
            <a:r>
              <a:rPr lang="en-US" altLang="zh-CN" sz="2000" smtClean="0">
                <a:solidFill>
                  <a:prstClr val="black"/>
                </a:solidFill>
                <a:latin typeface="Courier New" panose="02070309020205020404"/>
                <a:ea typeface="+mn-ea"/>
              </a:rPr>
              <a:t>}]},{"username":0,"age":0})</a:t>
            </a:r>
            <a:endParaRPr lang="en-US" altLang="zh-CN" sz="2000">
              <a:solidFill>
                <a:prstClr val="black"/>
              </a:solidFill>
              <a:latin typeface="Courier New" panose="02070309020205020404"/>
              <a:ea typeface="+mn-ea"/>
            </a:endParaRPr>
          </a:p>
          <a:p>
            <a:pPr>
              <a:lnSpc>
                <a:spcPct val="200000"/>
              </a:lnSpc>
              <a:defRPr/>
            </a:pPr>
            <a:endParaRPr lang="en-US" altLang="zh-CN" sz="2000" smtClean="0"/>
          </a:p>
          <a:p>
            <a:pPr>
              <a:defRPr/>
            </a:pPr>
            <a:endParaRPr lang="zh-CN"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矩形 4"/>
          <p:cNvSpPr>
            <a:spLocks noChangeArrowheads="1"/>
          </p:cNvSpPr>
          <p:nvPr/>
        </p:nvSpPr>
        <p:spPr bwMode="auto">
          <a:xfrm>
            <a:off x="-92037" y="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查询选择器</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07433" y="935038"/>
          <a:ext cx="11614151" cy="5245095"/>
        </p:xfrm>
        <a:graphic>
          <a:graphicData uri="http://schemas.openxmlformats.org/drawingml/2006/table">
            <a:tbl>
              <a:tblPr firstRow="1" bandRow="1">
                <a:tableStyleId>{5C22544A-7EE6-4342-B048-85BDC9FD1C3A}</a:tableStyleId>
              </a:tblPr>
              <a:tblGrid>
                <a:gridCol w="2238367"/>
                <a:gridCol w="3218735"/>
                <a:gridCol w="6157049"/>
              </a:tblGrid>
              <a:tr h="308535">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运算符类型</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运算符</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描述</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rowSpan="8">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范围</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ctr" fontAlgn="ctr"/>
                      <a:r>
                        <a:rPr lang="en-US" sz="1600" b="0" i="0" u="none" strike="noStrike" smtClean="0">
                          <a:solidFill>
                            <a:srgbClr val="000000"/>
                          </a:solidFill>
                          <a:effectLst/>
                          <a:latin typeface="微软雅黑" panose="020B0503020204020204" pitchFamily="34" charset="-122"/>
                          <a:ea typeface="微软雅黑" panose="020B0503020204020204" pitchFamily="34" charset="-122"/>
                        </a:rPr>
                        <a:t>$eq</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等于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marL="7620" marR="7620" marT="7620" marB="0" anchor="ct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$lt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小于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$gt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大于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$lte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小于等于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$gte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大于等于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B050"/>
                          </a:solidFill>
                          <a:effectLst/>
                          <a:latin typeface="微软雅黑" panose="020B0503020204020204" pitchFamily="34" charset="-122"/>
                          <a:ea typeface="微软雅黑" panose="020B0503020204020204" pitchFamily="34" charset="-122"/>
                        </a:rPr>
                        <a:t>$in</a:t>
                      </a:r>
                      <a:endParaRPr lang="en-US" sz="1600" b="0" i="0" u="none" strike="noStrike">
                        <a:solidFill>
                          <a:srgbClr val="00B05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B050"/>
                          </a:solidFill>
                          <a:effectLst/>
                          <a:latin typeface="微软雅黑" panose="020B0503020204020204" pitchFamily="34" charset="-122"/>
                          <a:ea typeface="微软雅黑" panose="020B0503020204020204" pitchFamily="34" charset="-122"/>
                        </a:rPr>
                        <a:t>判断元素是否在指定的集合范围里</a:t>
                      </a:r>
                      <a:endParaRPr lang="zh-CN" altLang="en-US" sz="1600" b="0" i="0" u="none" strike="noStrike">
                        <a:solidFill>
                          <a:srgbClr val="00B05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$all</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判断</a:t>
                      </a: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数组中是否包含某几个元素</a:t>
                      </a:r>
                      <a:r>
                        <a:rPr lang="en-US" altLang="zh-CN" sz="16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无关顺序</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$nin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判断元素是否不在指定的集合范围里</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rowSpan="6">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布尔运算</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ctr" fontAlgn="ctr"/>
                      <a:r>
                        <a:rPr lang="en-US" sz="1600" b="0" i="0" u="none" strike="noStrike">
                          <a:solidFill>
                            <a:schemeClr val="tx1"/>
                          </a:solidFill>
                          <a:effectLst/>
                          <a:latin typeface="微软雅黑" panose="020B0503020204020204" pitchFamily="34" charset="-122"/>
                          <a:ea typeface="微软雅黑" panose="020B0503020204020204" pitchFamily="34" charset="-122"/>
                        </a:rPr>
                        <a:t>$ne</a:t>
                      </a:r>
                      <a:endParaRPr lang="en-US" sz="1600" b="0" i="0" u="none" strike="noStrike">
                        <a:solidFill>
                          <a:schemeClr val="tx1"/>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smtClean="0">
                          <a:solidFill>
                            <a:schemeClr val="tx1"/>
                          </a:solidFill>
                          <a:effectLst/>
                          <a:latin typeface="微软雅黑" panose="020B0503020204020204" pitchFamily="34" charset="-122"/>
                          <a:ea typeface="微软雅黑" panose="020B0503020204020204" pitchFamily="34" charset="-122"/>
                        </a:rPr>
                        <a:t>不等于，不匹配参数条件</a:t>
                      </a:r>
                      <a:endParaRPr lang="zh-CN" altLang="en-US" sz="1600" b="0" i="0" u="none" strike="noStrike">
                        <a:solidFill>
                          <a:schemeClr val="tx1"/>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B050"/>
                          </a:solidFill>
                          <a:effectLst/>
                          <a:latin typeface="微软雅黑" panose="020B0503020204020204" pitchFamily="34" charset="-122"/>
                          <a:ea typeface="微软雅黑" panose="020B0503020204020204" pitchFamily="34" charset="-122"/>
                        </a:rPr>
                        <a:t>$not</a:t>
                      </a:r>
                      <a:endParaRPr lang="en-US" sz="1600" b="0" i="0" u="none" strike="noStrike">
                        <a:solidFill>
                          <a:srgbClr val="00B05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B050"/>
                          </a:solidFill>
                          <a:effectLst/>
                          <a:latin typeface="微软雅黑" panose="020B0503020204020204" pitchFamily="34" charset="-122"/>
                          <a:ea typeface="微软雅黑" panose="020B0503020204020204" pitchFamily="34" charset="-122"/>
                        </a:rPr>
                        <a:t>不匹配结果</a:t>
                      </a:r>
                      <a:endParaRPr lang="zh-CN" altLang="en-US" sz="1600" b="0" i="0" u="none" strike="noStrike">
                        <a:solidFill>
                          <a:srgbClr val="00B05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$or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有一个条件成立则匹配</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$nor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所有条件都不匹配</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$and</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所有条件都必须匹配</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B050"/>
                          </a:solidFill>
                          <a:effectLst/>
                          <a:latin typeface="微软雅黑" panose="020B0503020204020204" pitchFamily="34" charset="-122"/>
                          <a:ea typeface="微软雅黑" panose="020B0503020204020204" pitchFamily="34" charset="-122"/>
                        </a:rPr>
                        <a:t>$exists</a:t>
                      </a:r>
                      <a:endParaRPr lang="en-US" sz="1600" b="0" i="0" u="none" strike="noStrike">
                        <a:solidFill>
                          <a:srgbClr val="00B05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B050"/>
                          </a:solidFill>
                          <a:effectLst/>
                          <a:latin typeface="微软雅黑" panose="020B0503020204020204" pitchFamily="34" charset="-122"/>
                          <a:ea typeface="微软雅黑" panose="020B0503020204020204" pitchFamily="34" charset="-122"/>
                        </a:rPr>
                        <a:t>判断元素是否存在</a:t>
                      </a:r>
                      <a:endParaRPr lang="zh-CN" altLang="en-US" sz="1600" b="0" i="0" u="none" strike="noStrike">
                        <a:solidFill>
                          <a:srgbClr val="00B050"/>
                        </a:solidFill>
                        <a:effectLst/>
                        <a:latin typeface="微软雅黑" panose="020B0503020204020204" pitchFamily="34" charset="-122"/>
                        <a:ea typeface="微软雅黑" panose="020B0503020204020204" pitchFamily="34" charset="-122"/>
                      </a:endParaRPr>
                    </a:p>
                  </a:txBody>
                  <a:tcPr marL="10160" marR="10160" marT="7620" marB="0" anchor="ctr"/>
                </a:tc>
              </a:tr>
              <a:tr h="308535">
                <a:tc rowSpan="2">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其他</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ctr" fontAlgn="ctr"/>
                      <a:r>
                        <a:rPr lang="en-US" altLang="zh-CN" sz="1600" b="0" i="0" u="none" strike="noStrike">
                          <a:solidFill>
                            <a:srgbClr val="000000"/>
                          </a:solidFill>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子文档匹配</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$regex</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正则表达式匹配</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矩形 4"/>
          <p:cNvSpPr>
            <a:spLocks noChangeArrowheads="1"/>
          </p:cNvSpPr>
          <p:nvPr/>
        </p:nvSpPr>
        <p:spPr bwMode="auto">
          <a:xfrm>
            <a:off x="101601" y="269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查询选择</a:t>
            </a:r>
            <a:r>
              <a:rPr lang="zh-CN" altLang="en-US" sz="2665" smtClean="0">
                <a:solidFill>
                  <a:srgbClr val="1D69A3"/>
                </a:solidFill>
                <a:latin typeface="微软雅黑" panose="020B0503020204020204" pitchFamily="34" charset="-122"/>
                <a:ea typeface="微软雅黑" panose="020B0503020204020204" pitchFamily="34" charset="-122"/>
              </a:rPr>
              <a:t>器实战</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304800" y="741248"/>
            <a:ext cx="11982450" cy="5632311"/>
          </a:xfrm>
          <a:prstGeom prst="rect">
            <a:avLst/>
          </a:prstGeom>
        </p:spPr>
        <p:txBody>
          <a:bodyPr wrap="square">
            <a:spAutoFit/>
          </a:bodyPr>
          <a:lstStyle/>
          <a:p>
            <a:pPr>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(1)client</a:t>
            </a:r>
            <a:r>
              <a:rPr lang="zh-CN" altLang="en-US" sz="2000" b="1">
                <a:solidFill>
                  <a:srgbClr val="333333"/>
                </a:solidFill>
                <a:latin typeface="微软雅黑" panose="020B0503020204020204" pitchFamily="34" charset="-122"/>
                <a:ea typeface="微软雅黑" panose="020B0503020204020204" pitchFamily="34" charset="-122"/>
              </a:rPr>
              <a:t>指定端口和</a:t>
            </a:r>
            <a:r>
              <a:rPr lang="en-US" altLang="zh-CN" sz="2000" b="1">
                <a:solidFill>
                  <a:srgbClr val="333333"/>
                </a:solidFill>
                <a:latin typeface="微软雅黑" panose="020B0503020204020204" pitchFamily="34" charset="-122"/>
                <a:ea typeface="微软雅黑" panose="020B0503020204020204" pitchFamily="34" charset="-122"/>
              </a:rPr>
              <a:t>ip</a:t>
            </a:r>
            <a:r>
              <a:rPr lang="zh-CN" altLang="en-US" sz="2000" b="1">
                <a:solidFill>
                  <a:srgbClr val="333333"/>
                </a:solidFill>
                <a:latin typeface="微软雅黑" panose="020B0503020204020204" pitchFamily="34" charset="-122"/>
                <a:ea typeface="微软雅黑" panose="020B0503020204020204" pitchFamily="34" charset="-122"/>
              </a:rPr>
              <a:t>连接</a:t>
            </a:r>
            <a:r>
              <a:rPr lang="en-US" altLang="zh-CN" sz="2000" b="1">
                <a:solidFill>
                  <a:srgbClr val="333333"/>
                </a:solidFill>
                <a:latin typeface="微软雅黑" panose="020B0503020204020204" pitchFamily="34" charset="-122"/>
                <a:ea typeface="微软雅黑" panose="020B0503020204020204" pitchFamily="34" charset="-122"/>
              </a:rPr>
              <a:t>mongodb</a:t>
            </a:r>
            <a:endParaRPr lang="en-US" altLang="zh-CN" sz="2000" b="1">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2000" smtClean="0">
                <a:solidFill>
                  <a:srgbClr val="333333"/>
                </a:solidFill>
                <a:latin typeface="微软雅黑" panose="020B0503020204020204" pitchFamily="34" charset="-122"/>
                <a:ea typeface="微软雅黑" panose="020B0503020204020204" pitchFamily="34" charset="-122"/>
              </a:rPr>
              <a:t>	./</a:t>
            </a:r>
            <a:r>
              <a:rPr lang="en-US" altLang="zh-CN" sz="2000">
                <a:solidFill>
                  <a:srgbClr val="333333"/>
                </a:solidFill>
                <a:latin typeface="微软雅黑" panose="020B0503020204020204" pitchFamily="34" charset="-122"/>
                <a:ea typeface="微软雅黑" panose="020B0503020204020204" pitchFamily="34" charset="-122"/>
              </a:rPr>
              <a:t>mongo </a:t>
            </a:r>
            <a:r>
              <a:rPr lang="en-US" altLang="zh-CN" sz="2000" smtClean="0">
                <a:solidFill>
                  <a:srgbClr val="333333"/>
                </a:solidFill>
                <a:latin typeface="微软雅黑" panose="020B0503020204020204" pitchFamily="34" charset="-122"/>
                <a:ea typeface="微软雅黑" panose="020B0503020204020204" pitchFamily="34" charset="-122"/>
              </a:rPr>
              <a:t>localhost:27022</a:t>
            </a:r>
            <a:endParaRPr lang="en-US" altLang="zh-CN" sz="2000" b="1">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(2)in</a:t>
            </a:r>
            <a:r>
              <a:rPr lang="zh-CN" altLang="en-US" sz="2000" b="1">
                <a:solidFill>
                  <a:srgbClr val="333333"/>
                </a:solidFill>
                <a:latin typeface="微软雅黑" panose="020B0503020204020204" pitchFamily="34" charset="-122"/>
                <a:ea typeface="微软雅黑" panose="020B0503020204020204" pitchFamily="34" charset="-122"/>
              </a:rPr>
              <a:t>选择器示例：</a:t>
            </a:r>
            <a:endParaRPr lang="zh-CN" altLang="en-US" sz="2000" b="1">
              <a:solidFill>
                <a:srgbClr val="333333"/>
              </a:solidFill>
              <a:latin typeface="微软雅黑" panose="020B0503020204020204" pitchFamily="34" charset="-122"/>
              <a:ea typeface="微软雅黑" panose="020B0503020204020204" pitchFamily="34" charset="-122"/>
            </a:endParaRPr>
          </a:p>
          <a:p>
            <a:pPr lvl="1">
              <a:lnSpc>
                <a:spcPct val="150000"/>
              </a:lnSpc>
            </a:pPr>
            <a:r>
              <a:rPr lang="en-US" altLang="zh-CN" sz="2000">
                <a:solidFill>
                  <a:prstClr val="black"/>
                </a:solidFill>
                <a:latin typeface="Courier New" panose="02070309020205020404"/>
              </a:rPr>
              <a:t>db.users.find</a:t>
            </a:r>
            <a:r>
              <a:rPr lang="en-US" altLang="zh-CN" sz="2000" smtClean="0">
                <a:solidFill>
                  <a:prstClr val="black"/>
                </a:solidFill>
                <a:latin typeface="Courier New" panose="02070309020205020404"/>
              </a:rPr>
              <a:t>({"username":{"$in":["lison", "mark", "james"]}}).</a:t>
            </a:r>
            <a:r>
              <a:rPr lang="en-US" altLang="zh-CN" sz="2000">
                <a:solidFill>
                  <a:prstClr val="black"/>
                </a:solidFill>
                <a:latin typeface="Courier New" panose="02070309020205020404"/>
              </a:rPr>
              <a:t>pretty()</a:t>
            </a:r>
            <a:endParaRPr lang="en-US" altLang="zh-CN" sz="2000">
              <a:solidFill>
                <a:prstClr val="black"/>
              </a:solidFill>
              <a:latin typeface="Courier New" panose="02070309020205020404"/>
            </a:endParaRPr>
          </a:p>
          <a:p>
            <a:pPr lvl="1">
              <a:lnSpc>
                <a:spcPct val="150000"/>
              </a:lnSpc>
            </a:pPr>
            <a:r>
              <a:rPr lang="zh-CN" altLang="en-US" sz="2000" smtClean="0">
                <a:solidFill>
                  <a:srgbClr val="333333"/>
                </a:solidFill>
                <a:latin typeface="微软雅黑" panose="020B0503020204020204" pitchFamily="34" charset="-122"/>
                <a:ea typeface="微软雅黑" panose="020B0503020204020204" pitchFamily="34" charset="-122"/>
              </a:rPr>
              <a:t>查询姓名为</a:t>
            </a:r>
            <a:r>
              <a:rPr lang="en-US" altLang="zh-CN" sz="2000" smtClean="0">
                <a:solidFill>
                  <a:srgbClr val="333333"/>
                </a:solidFill>
                <a:latin typeface="微软雅黑" panose="020B0503020204020204" pitchFamily="34" charset="-122"/>
                <a:ea typeface="微软雅黑" panose="020B0503020204020204" pitchFamily="34" charset="-122"/>
              </a:rPr>
              <a:t>lison</a:t>
            </a:r>
            <a:r>
              <a:rPr lang="zh-CN" altLang="en-US" sz="2000" smtClean="0">
                <a:solidFill>
                  <a:srgbClr val="333333"/>
                </a:solidFill>
                <a:latin typeface="微软雅黑" panose="020B0503020204020204" pitchFamily="34" charset="-122"/>
                <a:ea typeface="微软雅黑" panose="020B0503020204020204" pitchFamily="34" charset="-122"/>
              </a:rPr>
              <a:t>、</a:t>
            </a:r>
            <a:r>
              <a:rPr lang="en-US" altLang="zh-CN" sz="2000" smtClean="0">
                <a:solidFill>
                  <a:srgbClr val="333333"/>
                </a:solidFill>
                <a:latin typeface="微软雅黑" panose="020B0503020204020204" pitchFamily="34" charset="-122"/>
                <a:ea typeface="微软雅黑" panose="020B0503020204020204" pitchFamily="34" charset="-122"/>
              </a:rPr>
              <a:t>mark</a:t>
            </a:r>
            <a:r>
              <a:rPr lang="zh-CN" altLang="en-US" sz="2000" smtClean="0">
                <a:solidFill>
                  <a:srgbClr val="333333"/>
                </a:solidFill>
                <a:latin typeface="微软雅黑" panose="020B0503020204020204" pitchFamily="34" charset="-122"/>
                <a:ea typeface="微软雅黑" panose="020B0503020204020204" pitchFamily="34" charset="-122"/>
              </a:rPr>
              <a:t>和</a:t>
            </a:r>
            <a:r>
              <a:rPr lang="en-US" altLang="zh-CN" sz="2000" smtClean="0">
                <a:solidFill>
                  <a:srgbClr val="333333"/>
                </a:solidFill>
                <a:latin typeface="微软雅黑" panose="020B0503020204020204" pitchFamily="34" charset="-122"/>
                <a:ea typeface="微软雅黑" panose="020B0503020204020204" pitchFamily="34" charset="-122"/>
              </a:rPr>
              <a:t>james</a:t>
            </a:r>
            <a:r>
              <a:rPr lang="zh-CN" altLang="en-US" sz="2000" smtClean="0">
                <a:solidFill>
                  <a:srgbClr val="333333"/>
                </a:solidFill>
                <a:latin typeface="微软雅黑" panose="020B0503020204020204" pitchFamily="34" charset="-122"/>
                <a:ea typeface="微软雅黑" panose="020B0503020204020204" pitchFamily="34" charset="-122"/>
              </a:rPr>
              <a:t>这个范围的人</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2000" b="1" smtClean="0">
                <a:solidFill>
                  <a:srgbClr val="333333"/>
                </a:solidFill>
                <a:latin typeface="微软雅黑" panose="020B0503020204020204" pitchFamily="34" charset="-122"/>
                <a:ea typeface="微软雅黑" panose="020B0503020204020204" pitchFamily="34" charset="-122"/>
              </a:rPr>
              <a:t>(3)exists</a:t>
            </a:r>
            <a:r>
              <a:rPr lang="zh-CN" altLang="en-US" sz="2000" b="1">
                <a:solidFill>
                  <a:srgbClr val="333333"/>
                </a:solidFill>
                <a:latin typeface="微软雅黑" panose="020B0503020204020204" pitchFamily="34" charset="-122"/>
                <a:ea typeface="微软雅黑" panose="020B0503020204020204" pitchFamily="34" charset="-122"/>
              </a:rPr>
              <a:t>选择器示例：</a:t>
            </a:r>
            <a:endParaRPr lang="zh-CN" altLang="en-US" sz="2000" b="1">
              <a:solidFill>
                <a:srgbClr val="333333"/>
              </a:solidFill>
              <a:latin typeface="微软雅黑" panose="020B0503020204020204" pitchFamily="34" charset="-122"/>
              <a:ea typeface="微软雅黑" panose="020B0503020204020204" pitchFamily="34" charset="-122"/>
            </a:endParaRPr>
          </a:p>
          <a:p>
            <a:pPr lvl="1">
              <a:lnSpc>
                <a:spcPct val="150000"/>
              </a:lnSpc>
            </a:pPr>
            <a:r>
              <a:rPr lang="en-US" altLang="zh-CN" sz="2000">
                <a:solidFill>
                  <a:prstClr val="black"/>
                </a:solidFill>
                <a:latin typeface="Courier New" panose="02070309020205020404"/>
              </a:rPr>
              <a:t>db.users.find</a:t>
            </a:r>
            <a:r>
              <a:rPr lang="en-US" altLang="zh-CN" sz="2000" smtClean="0">
                <a:solidFill>
                  <a:prstClr val="black"/>
                </a:solidFill>
                <a:latin typeface="Courier New" panose="02070309020205020404"/>
              </a:rPr>
              <a:t>({"lenght":{"$exists":</a:t>
            </a:r>
            <a:r>
              <a:rPr lang="en-US" altLang="zh-CN" sz="2000">
                <a:solidFill>
                  <a:prstClr val="black"/>
                </a:solidFill>
                <a:latin typeface="Courier New" panose="02070309020205020404"/>
              </a:rPr>
              <a:t>true}}).pretty()</a:t>
            </a:r>
            <a:endParaRPr lang="en-US" altLang="zh-CN" sz="2000" b="1">
              <a:solidFill>
                <a:srgbClr val="333333"/>
              </a:solidFill>
              <a:latin typeface="微软雅黑" panose="020B0503020204020204" pitchFamily="34" charset="-122"/>
              <a:ea typeface="微软雅黑" panose="020B0503020204020204" pitchFamily="34" charset="-122"/>
            </a:endParaRPr>
          </a:p>
          <a:p>
            <a:pPr lvl="1">
              <a:lnSpc>
                <a:spcPct val="150000"/>
              </a:lnSpc>
            </a:pPr>
            <a:r>
              <a:rPr lang="zh-CN" altLang="en-US" sz="2000">
                <a:solidFill>
                  <a:srgbClr val="333333"/>
                </a:solidFill>
                <a:latin typeface="微软雅黑" panose="020B0503020204020204" pitchFamily="34" charset="-122"/>
                <a:ea typeface="微软雅黑" panose="020B0503020204020204" pitchFamily="34" charset="-122"/>
              </a:rPr>
              <a:t>判断文档有没有关心的字段</a:t>
            </a:r>
            <a:endParaRPr lang="zh-CN" altLang="en-US" sz="2000">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2000" b="1" smtClean="0">
                <a:solidFill>
                  <a:srgbClr val="333333"/>
                </a:solidFill>
                <a:latin typeface="微软雅黑" panose="020B0503020204020204" pitchFamily="34" charset="-122"/>
                <a:ea typeface="微软雅黑" panose="020B0503020204020204" pitchFamily="34" charset="-122"/>
              </a:rPr>
              <a:t>(</a:t>
            </a:r>
            <a:r>
              <a:rPr lang="en-US" altLang="zh-CN" sz="2000" b="1">
                <a:solidFill>
                  <a:srgbClr val="333333"/>
                </a:solidFill>
                <a:latin typeface="微软雅黑" panose="020B0503020204020204" pitchFamily="34" charset="-122"/>
                <a:ea typeface="微软雅黑" panose="020B0503020204020204" pitchFamily="34" charset="-122"/>
              </a:rPr>
              <a:t>4</a:t>
            </a:r>
            <a:r>
              <a:rPr lang="en-US" altLang="zh-CN" sz="2000" b="1" smtClean="0">
                <a:solidFill>
                  <a:srgbClr val="333333"/>
                </a:solidFill>
                <a:latin typeface="微软雅黑" panose="020B0503020204020204" pitchFamily="34" charset="-122"/>
                <a:ea typeface="微软雅黑" panose="020B0503020204020204" pitchFamily="34" charset="-122"/>
              </a:rPr>
              <a:t>)not</a:t>
            </a:r>
            <a:r>
              <a:rPr lang="zh-CN" altLang="en-US" sz="2000" b="1">
                <a:solidFill>
                  <a:srgbClr val="333333"/>
                </a:solidFill>
                <a:latin typeface="微软雅黑" panose="020B0503020204020204" pitchFamily="34" charset="-122"/>
                <a:ea typeface="微软雅黑" panose="020B0503020204020204" pitchFamily="34" charset="-122"/>
              </a:rPr>
              <a:t>选择器示例：</a:t>
            </a:r>
            <a:endParaRPr lang="zh-CN" altLang="en-US" sz="2000" b="1">
              <a:solidFill>
                <a:srgbClr val="333333"/>
              </a:solidFill>
              <a:latin typeface="微软雅黑" panose="020B0503020204020204" pitchFamily="34" charset="-122"/>
              <a:ea typeface="微软雅黑" panose="020B0503020204020204" pitchFamily="34" charset="-122"/>
            </a:endParaRPr>
          </a:p>
          <a:p>
            <a:pPr lvl="1">
              <a:lnSpc>
                <a:spcPct val="150000"/>
              </a:lnSpc>
            </a:pPr>
            <a:r>
              <a:rPr lang="en-US" altLang="zh-CN" sz="2000">
                <a:solidFill>
                  <a:prstClr val="black"/>
                </a:solidFill>
                <a:latin typeface="Courier New" panose="02070309020205020404"/>
              </a:rPr>
              <a:t>db.users.find</a:t>
            </a:r>
            <a:r>
              <a:rPr lang="en-US" altLang="zh-CN" sz="2000" smtClean="0">
                <a:solidFill>
                  <a:prstClr val="black"/>
                </a:solidFill>
                <a:latin typeface="Courier New" panose="02070309020205020404"/>
              </a:rPr>
              <a:t>({"lenght":{"$not":{"$gte":</a:t>
            </a:r>
            <a:r>
              <a:rPr lang="en-US" altLang="zh-CN" sz="2000">
                <a:solidFill>
                  <a:prstClr val="black"/>
                </a:solidFill>
                <a:latin typeface="Courier New" panose="02070309020205020404"/>
              </a:rPr>
              <a:t>1.77}}}).pretty()</a:t>
            </a:r>
            <a:endParaRPr lang="en-US" altLang="zh-CN" sz="2000">
              <a:solidFill>
                <a:prstClr val="black"/>
              </a:solidFill>
              <a:latin typeface="Courier New" panose="02070309020205020404"/>
            </a:endParaRPr>
          </a:p>
          <a:p>
            <a:pPr lvl="1">
              <a:lnSpc>
                <a:spcPct val="150000"/>
              </a:lnSpc>
            </a:pPr>
            <a:r>
              <a:rPr lang="zh-CN" altLang="en-US" sz="2000" smtClean="0">
                <a:solidFill>
                  <a:srgbClr val="333333"/>
                </a:solidFill>
                <a:latin typeface="微软雅黑" panose="020B0503020204020204" pitchFamily="34" charset="-122"/>
                <a:ea typeface="微软雅黑" panose="020B0503020204020204" pitchFamily="34" charset="-122"/>
              </a:rPr>
              <a:t>查询高度小于</a:t>
            </a:r>
            <a:r>
              <a:rPr lang="en-US" altLang="zh-CN" sz="2000" smtClean="0">
                <a:solidFill>
                  <a:srgbClr val="333333"/>
                </a:solidFill>
                <a:latin typeface="微软雅黑" panose="020B0503020204020204" pitchFamily="34" charset="-122"/>
                <a:ea typeface="微软雅黑" panose="020B0503020204020204" pitchFamily="34" charset="-122"/>
              </a:rPr>
              <a:t>1.77</a:t>
            </a:r>
            <a:r>
              <a:rPr lang="zh-CN" altLang="en-US" sz="2000" smtClean="0">
                <a:solidFill>
                  <a:srgbClr val="333333"/>
                </a:solidFill>
                <a:latin typeface="微软雅黑" panose="020B0503020204020204" pitchFamily="34" charset="-122"/>
                <a:ea typeface="微软雅黑" panose="020B0503020204020204" pitchFamily="34" charset="-122"/>
              </a:rPr>
              <a:t>或者没有身高的人</a:t>
            </a:r>
            <a:endParaRPr lang="en-US" altLang="zh-CN" sz="2000">
              <a:solidFill>
                <a:srgbClr val="333333"/>
              </a:solidFill>
              <a:latin typeface="微软雅黑" panose="020B0503020204020204" pitchFamily="34" charset="-122"/>
              <a:ea typeface="微软雅黑" panose="020B0503020204020204" pitchFamily="34" charset="-122"/>
            </a:endParaRPr>
          </a:p>
          <a:p>
            <a:pPr lvl="1">
              <a:lnSpc>
                <a:spcPct val="150000"/>
              </a:lnSpc>
            </a:pPr>
            <a:r>
              <a:rPr lang="en-US" altLang="zh-CN" sz="2000">
                <a:solidFill>
                  <a:srgbClr val="333333"/>
                </a:solidFill>
                <a:latin typeface="微软雅黑" panose="020B0503020204020204" pitchFamily="34" charset="-122"/>
                <a:ea typeface="微软雅黑" panose="020B0503020204020204" pitchFamily="34" charset="-122"/>
              </a:rPr>
              <a:t>not</a:t>
            </a:r>
            <a:r>
              <a:rPr lang="zh-CN" altLang="en-US" sz="2000">
                <a:solidFill>
                  <a:srgbClr val="333333"/>
                </a:solidFill>
                <a:latin typeface="微软雅黑" panose="020B0503020204020204" pitchFamily="34" charset="-122"/>
                <a:ea typeface="微软雅黑" panose="020B0503020204020204" pitchFamily="34" charset="-122"/>
              </a:rPr>
              <a:t>语句 会把不包含查询语句字段的文档 也检索</a:t>
            </a:r>
            <a:r>
              <a:rPr lang="zh-CN" altLang="en-US" sz="2000" smtClean="0">
                <a:solidFill>
                  <a:srgbClr val="333333"/>
                </a:solidFill>
                <a:latin typeface="微软雅黑" panose="020B0503020204020204" pitchFamily="34" charset="-122"/>
                <a:ea typeface="微软雅黑" panose="020B0503020204020204" pitchFamily="34" charset="-122"/>
              </a:rPr>
              <a:t>出来</a:t>
            </a:r>
            <a:endParaRPr lang="zh-CN" altLang="en-US" sz="2000" b="1">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矩形 4"/>
          <p:cNvSpPr>
            <a:spLocks noChangeArrowheads="1"/>
          </p:cNvSpPr>
          <p:nvPr/>
        </p:nvSpPr>
        <p:spPr bwMode="auto">
          <a:xfrm>
            <a:off x="177801"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查询选择</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2534" name="矩形 10"/>
          <p:cNvSpPr>
            <a:spLocks noChangeArrowheads="1"/>
          </p:cNvSpPr>
          <p:nvPr/>
        </p:nvSpPr>
        <p:spPr bwMode="auto">
          <a:xfrm>
            <a:off x="7239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映射</a:t>
            </a:r>
            <a:endParaRPr lang="zh-CN" altLang="en-US" sz="2000" b="1">
              <a:latin typeface="微软雅黑" panose="020B0503020204020204" pitchFamily="34" charset="-122"/>
              <a:ea typeface="微软雅黑" panose="020B0503020204020204" pitchFamily="34" charset="-122"/>
            </a:endParaRPr>
          </a:p>
        </p:txBody>
      </p:sp>
      <p:sp>
        <p:nvSpPr>
          <p:cNvPr id="22535" name="TextBox 1"/>
          <p:cNvSpPr txBox="1">
            <a:spLocks noChangeArrowheads="1"/>
          </p:cNvSpPr>
          <p:nvPr/>
        </p:nvSpPr>
        <p:spPr bwMode="auto">
          <a:xfrm>
            <a:off x="956734" y="1419225"/>
            <a:ext cx="58876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字段</a:t>
            </a:r>
            <a:r>
              <a:rPr lang="zh-CN" altLang="en-US" sz="1600" smtClean="0">
                <a:latin typeface="微软雅黑" panose="020B0503020204020204" pitchFamily="34" charset="-122"/>
                <a:ea typeface="微软雅黑" panose="020B0503020204020204" pitchFamily="34" charset="-122"/>
              </a:rPr>
              <a:t>选择</a:t>
            </a:r>
            <a:r>
              <a:rPr lang="zh-CN" altLang="en-US" sz="1600">
                <a:solidFill>
                  <a:srgbClr val="333333"/>
                </a:solidFill>
                <a:latin typeface="微软雅黑" panose="020B0503020204020204" pitchFamily="34" charset="-122"/>
                <a:ea typeface="微软雅黑" panose="020B0503020204020204" pitchFamily="34" charset="-122"/>
              </a:rPr>
              <a:t>并排除其他字段</a:t>
            </a:r>
            <a:r>
              <a:rPr lang="zh-CN" altLang="en-US"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db.users.find({},</a:t>
            </a:r>
            <a:r>
              <a:rPr lang="en-US" altLang="zh-CN" sz="1600">
                <a:solidFill>
                  <a:srgbClr val="FF0000"/>
                </a:solidFill>
                <a:latin typeface="微软雅黑" panose="020B0503020204020204" pitchFamily="34" charset="-122"/>
                <a:ea typeface="微软雅黑" panose="020B0503020204020204" pitchFamily="34" charset="-122"/>
              </a:rPr>
              <a:t>{'username':1}</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字段排除：</a:t>
            </a:r>
            <a:r>
              <a:rPr lang="en-US" altLang="zh-CN" sz="1600">
                <a:latin typeface="微软雅黑" panose="020B0503020204020204" pitchFamily="34" charset="-122"/>
                <a:ea typeface="微软雅黑" panose="020B0503020204020204" pitchFamily="34" charset="-122"/>
              </a:rPr>
              <a:t>db.users.find({},</a:t>
            </a:r>
            <a:r>
              <a:rPr lang="en-US" altLang="zh-CN" sz="1600">
                <a:solidFill>
                  <a:srgbClr val="FF0000"/>
                </a:solidFill>
                <a:latin typeface="微软雅黑" panose="020B0503020204020204" pitchFamily="34" charset="-122"/>
                <a:ea typeface="微软雅黑" panose="020B0503020204020204" pitchFamily="34" charset="-122"/>
              </a:rPr>
              <a:t>{'username':0}</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92D050"/>
              </a:buClr>
              <a:buFont typeface="Wingdings" panose="05000000000000000000" pitchFamily="2" charset="2"/>
              <a:buChar char="ü"/>
            </a:pPr>
            <a:endParaRPr lang="zh-CN" altLang="en-US" sz="1600">
              <a:latin typeface="微软雅黑" panose="020B0503020204020204" pitchFamily="34" charset="-122"/>
              <a:ea typeface="微软雅黑" panose="020B0503020204020204" pitchFamily="34" charset="-122"/>
            </a:endParaRPr>
          </a:p>
        </p:txBody>
      </p:sp>
      <p:sp>
        <p:nvSpPr>
          <p:cNvPr id="22536" name="矩形 10"/>
          <p:cNvSpPr>
            <a:spLocks noChangeArrowheads="1"/>
          </p:cNvSpPr>
          <p:nvPr/>
        </p:nvSpPr>
        <p:spPr bwMode="auto">
          <a:xfrm>
            <a:off x="723900" y="22526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排序</a:t>
            </a:r>
            <a:endParaRPr lang="zh-CN" altLang="en-US" sz="2000" b="1">
              <a:latin typeface="微软雅黑" panose="020B0503020204020204" pitchFamily="34" charset="-122"/>
              <a:ea typeface="微软雅黑" panose="020B0503020204020204" pitchFamily="34" charset="-122"/>
            </a:endParaRPr>
          </a:p>
        </p:txBody>
      </p:sp>
      <p:sp>
        <p:nvSpPr>
          <p:cNvPr id="10" name="TextBox 9"/>
          <p:cNvSpPr txBox="1"/>
          <p:nvPr/>
        </p:nvSpPr>
        <p:spPr>
          <a:xfrm>
            <a:off x="956733" y="2752725"/>
            <a:ext cx="5389424" cy="1200329"/>
          </a:xfrm>
          <a:prstGeom prst="rect">
            <a:avLst/>
          </a:prstGeom>
          <a:noFill/>
        </p:spPr>
        <p:txBody>
          <a:bodyPr wrap="none">
            <a:spAutoFit/>
          </a:bodyPr>
          <a:lstStyle/>
          <a:p>
            <a:pPr marL="285750" indent="-28575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sort()</a:t>
            </a:r>
            <a:r>
              <a:rPr lang="zh-CN" altLang="en-US"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db.users.find().</a:t>
            </a:r>
            <a:r>
              <a:rPr lang="en-US" altLang="zh-CN" sz="1600">
                <a:solidFill>
                  <a:srgbClr val="FF0000"/>
                </a:solidFill>
                <a:latin typeface="微软雅黑" panose="020B0503020204020204" pitchFamily="34" charset="-122"/>
                <a:ea typeface="微软雅黑" panose="020B0503020204020204" pitchFamily="34" charset="-122"/>
              </a:rPr>
              <a:t>sort</a:t>
            </a:r>
            <a:r>
              <a:rPr lang="en-US" altLang="zh-CN" sz="1600" smtClean="0">
                <a:solidFill>
                  <a:srgbClr val="FF0000"/>
                </a:solidFill>
                <a:latin typeface="微软雅黑" panose="020B0503020204020204" pitchFamily="34" charset="-122"/>
                <a:ea typeface="微软雅黑" panose="020B0503020204020204" pitchFamily="34" charset="-122"/>
              </a:rPr>
              <a:t>({"username":1})</a:t>
            </a:r>
            <a:r>
              <a:rPr lang="en-US" altLang="zh-CN"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pretty</a:t>
            </a:r>
            <a:r>
              <a:rPr lang="en-US" altLang="zh-CN" sz="1600" smtClean="0">
                <a:latin typeface="微软雅黑" panose="020B0503020204020204" pitchFamily="34" charset="-122"/>
                <a:ea typeface="微软雅黑" panose="020B0503020204020204" pitchFamily="34" charset="-122"/>
              </a:rPr>
              <a:t>()</a:t>
            </a:r>
            <a:endParaRPr lang="en-US" altLang="zh-CN" sz="1600">
              <a:solidFill>
                <a:srgbClr val="FF0000"/>
              </a:solidFill>
              <a:latin typeface="微软雅黑" panose="020B0503020204020204" pitchFamily="34" charset="-122"/>
              <a:ea typeface="微软雅黑" panose="020B0503020204020204" pitchFamily="34" charset="-122"/>
            </a:endParaRPr>
          </a:p>
          <a:p>
            <a:pPr>
              <a:lnSpc>
                <a:spcPct val="150000"/>
              </a:lnSpc>
              <a:buClr>
                <a:srgbClr val="92D050"/>
              </a:buClr>
              <a:defRPr/>
            </a:pPr>
            <a:r>
              <a:rPr lang="en-US" altLang="zh-CN" sz="1600">
                <a:latin typeface="微软雅黑" panose="020B0503020204020204" pitchFamily="34" charset="-122"/>
                <a:ea typeface="微软雅黑" panose="020B0503020204020204" pitchFamily="34" charset="-122"/>
              </a:rPr>
              <a:t>         1</a:t>
            </a:r>
            <a:r>
              <a:rPr lang="zh-CN" altLang="en-US" sz="1600">
                <a:latin typeface="微软雅黑" panose="020B0503020204020204" pitchFamily="34" charset="-122"/>
                <a:ea typeface="微软雅黑" panose="020B0503020204020204" pitchFamily="34" charset="-122"/>
              </a:rPr>
              <a:t>：升序  </a:t>
            </a:r>
            <a:r>
              <a:rPr lang="en-US" altLang="zh-CN" sz="1600">
                <a:latin typeface="微软雅黑" panose="020B0503020204020204" pitchFamily="34" charset="-122"/>
                <a:ea typeface="微软雅黑" panose="020B0503020204020204" pitchFamily="34" charset="-122"/>
              </a:rPr>
              <a:t> -1</a:t>
            </a:r>
            <a:r>
              <a:rPr lang="zh-CN" altLang="en-US" sz="1600">
                <a:latin typeface="微软雅黑" panose="020B0503020204020204" pitchFamily="34" charset="-122"/>
                <a:ea typeface="微软雅黑" panose="020B0503020204020204" pitchFamily="34" charset="-122"/>
              </a:rPr>
              <a:t>：降序</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ü"/>
              <a:defRPr/>
            </a:pPr>
            <a:endParaRPr lang="zh-CN" altLang="en-US" sz="1600">
              <a:latin typeface="微软雅黑" panose="020B0503020204020204" pitchFamily="34" charset="-122"/>
              <a:ea typeface="微软雅黑" panose="020B0503020204020204" pitchFamily="34" charset="-122"/>
            </a:endParaRPr>
          </a:p>
        </p:txBody>
      </p:sp>
      <p:sp>
        <p:nvSpPr>
          <p:cNvPr id="22538" name="矩形 10"/>
          <p:cNvSpPr>
            <a:spLocks noChangeArrowheads="1"/>
          </p:cNvSpPr>
          <p:nvPr/>
        </p:nvSpPr>
        <p:spPr bwMode="auto">
          <a:xfrm>
            <a:off x="723900" y="3511551"/>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跳过和限制</a:t>
            </a:r>
            <a:endParaRPr lang="zh-CN" altLang="en-US" sz="2000" b="1">
              <a:latin typeface="微软雅黑" panose="020B0503020204020204" pitchFamily="34" charset="-122"/>
              <a:ea typeface="微软雅黑" panose="020B0503020204020204" pitchFamily="34" charset="-122"/>
            </a:endParaRPr>
          </a:p>
        </p:txBody>
      </p:sp>
      <p:sp>
        <p:nvSpPr>
          <p:cNvPr id="12" name="TextBox 11"/>
          <p:cNvSpPr txBox="1"/>
          <p:nvPr/>
        </p:nvSpPr>
        <p:spPr>
          <a:xfrm>
            <a:off x="956733" y="4011613"/>
            <a:ext cx="6084230" cy="1200329"/>
          </a:xfrm>
          <a:prstGeom prst="rect">
            <a:avLst/>
          </a:prstGeom>
          <a:noFill/>
        </p:spPr>
        <p:txBody>
          <a:bodyPr wrap="none">
            <a:spAutoFit/>
          </a:bodyPr>
          <a:lstStyle/>
          <a:p>
            <a:pPr marL="285750" indent="-28575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skip(n)</a:t>
            </a:r>
            <a:r>
              <a:rPr lang="zh-CN" altLang="en-US" sz="1600">
                <a:latin typeface="微软雅黑" panose="020B0503020204020204" pitchFamily="34" charset="-122"/>
                <a:ea typeface="微软雅黑" panose="020B0503020204020204" pitchFamily="34" charset="-122"/>
              </a:rPr>
              <a:t>：跳过</a:t>
            </a:r>
            <a:r>
              <a:rPr lang="en-US" altLang="zh-CN" sz="1600">
                <a:latin typeface="微软雅黑" panose="020B0503020204020204" pitchFamily="34" charset="-122"/>
                <a:ea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rPr>
              <a:t>条数据</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limit(n)</a:t>
            </a:r>
            <a:r>
              <a:rPr lang="zh-CN" altLang="en-US" sz="1600">
                <a:latin typeface="微软雅黑" panose="020B0503020204020204" pitchFamily="34" charset="-122"/>
                <a:ea typeface="微软雅黑" panose="020B0503020204020204" pitchFamily="34" charset="-122"/>
              </a:rPr>
              <a:t>：限制</a:t>
            </a:r>
            <a:r>
              <a:rPr lang="en-US" altLang="zh-CN" sz="1600">
                <a:latin typeface="微软雅黑" panose="020B0503020204020204" pitchFamily="34" charset="-122"/>
                <a:ea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rPr>
              <a:t>条数据</a:t>
            </a:r>
            <a:endParaRPr lang="en-US" altLang="zh-CN" sz="1600">
              <a:latin typeface="微软雅黑" panose="020B0503020204020204" pitchFamily="34" charset="-122"/>
              <a:ea typeface="微软雅黑" panose="020B0503020204020204" pitchFamily="34" charset="-122"/>
            </a:endParaRPr>
          </a:p>
          <a:p>
            <a:pPr>
              <a:lnSpc>
                <a:spcPct val="150000"/>
              </a:lnSpc>
              <a:buClr>
                <a:srgbClr val="92D050"/>
              </a:buClr>
              <a:defRPr/>
            </a:pPr>
            <a:r>
              <a:rPr lang="en-US" altLang="zh-CN" sz="1600">
                <a:latin typeface="微软雅黑" panose="020B0503020204020204" pitchFamily="34" charset="-122"/>
                <a:ea typeface="微软雅黑" panose="020B0503020204020204" pitchFamily="34" charset="-122"/>
              </a:rPr>
              <a:t>      e.g</a:t>
            </a:r>
            <a:r>
              <a:rPr lang="zh-CN" altLang="en-US"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 db.users.find</a:t>
            </a:r>
            <a:r>
              <a:rPr lang="en-US" altLang="zh-CN" sz="1600" smtClean="0">
                <a:latin typeface="微软雅黑" panose="020B0503020204020204" pitchFamily="34" charset="-122"/>
                <a:ea typeface="微软雅黑" panose="020B0503020204020204" pitchFamily="34" charset="-122"/>
              </a:rPr>
              <a:t>().</a:t>
            </a:r>
            <a:r>
              <a:rPr lang="en-US" altLang="zh-CN" sz="1600" smtClean="0">
                <a:solidFill>
                  <a:srgbClr val="FF0000"/>
                </a:solidFill>
                <a:latin typeface="微软雅黑" panose="020B0503020204020204" pitchFamily="34" charset="-122"/>
                <a:ea typeface="微软雅黑" panose="020B0503020204020204" pitchFamily="34" charset="-122"/>
              </a:rPr>
              <a:t>sort({"username":1})</a:t>
            </a:r>
            <a:r>
              <a:rPr lang="en-US" altLang="zh-CN" sz="1600" smtClean="0">
                <a:latin typeface="微软雅黑" panose="020B0503020204020204" pitchFamily="34" charset="-122"/>
                <a:ea typeface="微软雅黑" panose="020B0503020204020204" pitchFamily="34" charset="-122"/>
              </a:rPr>
              <a:t>.</a:t>
            </a:r>
            <a:r>
              <a:rPr lang="en-US" altLang="zh-CN" sz="1600" smtClean="0">
                <a:solidFill>
                  <a:srgbClr val="FF0000"/>
                </a:solidFill>
                <a:latin typeface="微软雅黑" panose="020B0503020204020204" pitchFamily="34" charset="-122"/>
                <a:ea typeface="微软雅黑" panose="020B0503020204020204" pitchFamily="34" charset="-122"/>
              </a:rPr>
              <a:t>limit(2).skip(2)</a:t>
            </a:r>
            <a:endParaRPr lang="zh-CN" altLang="en-US" sz="1600">
              <a:solidFill>
                <a:srgbClr val="FF0000"/>
              </a:solidFill>
              <a:latin typeface="微软雅黑" panose="020B0503020204020204" pitchFamily="34" charset="-122"/>
              <a:ea typeface="微软雅黑" panose="020B0503020204020204" pitchFamily="34" charset="-122"/>
            </a:endParaRPr>
          </a:p>
        </p:txBody>
      </p:sp>
      <p:sp>
        <p:nvSpPr>
          <p:cNvPr id="22540" name="矩形 10"/>
          <p:cNvSpPr>
            <a:spLocks noChangeArrowheads="1"/>
          </p:cNvSpPr>
          <p:nvPr/>
        </p:nvSpPr>
        <p:spPr bwMode="auto">
          <a:xfrm>
            <a:off x="723900" y="5187951"/>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查询唯一值</a:t>
            </a:r>
            <a:endParaRPr lang="zh-CN" altLang="en-US" sz="2000" b="1">
              <a:latin typeface="微软雅黑" panose="020B0503020204020204" pitchFamily="34" charset="-122"/>
              <a:ea typeface="微软雅黑" panose="020B0503020204020204" pitchFamily="34" charset="-122"/>
            </a:endParaRPr>
          </a:p>
        </p:txBody>
      </p:sp>
      <p:sp>
        <p:nvSpPr>
          <p:cNvPr id="22541" name="TextBox 13"/>
          <p:cNvSpPr txBox="1">
            <a:spLocks noChangeArrowheads="1"/>
          </p:cNvSpPr>
          <p:nvPr/>
        </p:nvSpPr>
        <p:spPr bwMode="auto">
          <a:xfrm>
            <a:off x="956734" y="5688013"/>
            <a:ext cx="7322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ü"/>
            </a:pPr>
            <a:r>
              <a:rPr lang="en-US" altLang="zh-CN" sz="1600"/>
              <a:t>distinct()</a:t>
            </a:r>
            <a:r>
              <a:rPr lang="zh-CN" altLang="en-US" sz="1600">
                <a:latin typeface="微软雅黑" panose="020B0503020204020204" pitchFamily="34" charset="-122"/>
                <a:ea typeface="微软雅黑" panose="020B0503020204020204" pitchFamily="34" charset="-122"/>
              </a:rPr>
              <a:t>：查询指定字段的唯一值，</a:t>
            </a:r>
            <a:r>
              <a:rPr lang="en-US" altLang="zh-CN" sz="1600">
                <a:latin typeface="微软雅黑" panose="020B0503020204020204" pitchFamily="34" charset="-122"/>
                <a:ea typeface="微软雅黑" panose="020B0503020204020204" pitchFamily="34" charset="-122"/>
              </a:rPr>
              <a:t>e.g</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db.users.distinct</a:t>
            </a:r>
            <a:r>
              <a:rPr lang="en-US" altLang="zh-CN" sz="1600" smtClean="0">
                <a:latin typeface="微软雅黑" panose="020B0503020204020204" pitchFamily="34" charset="-122"/>
                <a:ea typeface="微软雅黑" panose="020B0503020204020204" pitchFamily="34" charset="-122"/>
              </a:rPr>
              <a:t>("username")</a:t>
            </a:r>
            <a:endParaRPr lang="zh-CN" altLang="en-US" sz="1600">
              <a:solidFill>
                <a:srgbClr val="FF0000"/>
              </a:solidFill>
              <a:latin typeface="微软雅黑" panose="020B0503020204020204" pitchFamily="34" charset="-122"/>
              <a:ea typeface="微软雅黑" panose="020B0503020204020204" pitchFamily="34" charset="-122"/>
            </a:endParaRPr>
          </a:p>
        </p:txBody>
      </p:sp>
      <p:grpSp>
        <p:nvGrpSpPr>
          <p:cNvPr id="14" name="PA_组合 47"/>
          <p:cNvGrpSpPr/>
          <p:nvPr>
            <p:custDataLst>
              <p:tags r:id="rId1"/>
            </p:custDataLst>
          </p:nvPr>
        </p:nvGrpSpPr>
        <p:grpSpPr>
          <a:xfrm>
            <a:off x="413810" y="695886"/>
            <a:ext cx="1199456" cy="74689"/>
            <a:chOff x="0" y="2842590"/>
            <a:chExt cx="7054752" cy="89199"/>
          </a:xfrm>
        </p:grpSpPr>
        <p:sp>
          <p:nvSpPr>
            <p:cNvPr id="15" name="矩形 1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6" name="矩形 1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7" name="矩形 1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8" name="矩形 1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矩形 4"/>
          <p:cNvSpPr>
            <a:spLocks noChangeArrowheads="1"/>
          </p:cNvSpPr>
          <p:nvPr/>
        </p:nvSpPr>
        <p:spPr bwMode="auto">
          <a:xfrm>
            <a:off x="225426" y="16454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字符串数组选择查询</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3558" name="TextBox 1"/>
          <p:cNvSpPr txBox="1">
            <a:spLocks noChangeArrowheads="1"/>
          </p:cNvSpPr>
          <p:nvPr/>
        </p:nvSpPr>
        <p:spPr bwMode="auto">
          <a:xfrm>
            <a:off x="225426" y="873125"/>
            <a:ext cx="9383979"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1.</a:t>
            </a:r>
            <a:r>
              <a:rPr lang="zh-CN" altLang="en-US" sz="2000">
                <a:solidFill>
                  <a:srgbClr val="FFC000"/>
                </a:solidFill>
                <a:latin typeface="微软雅黑" panose="020B0503020204020204" pitchFamily="34" charset="-122"/>
                <a:ea typeface="微软雅黑" panose="020B0503020204020204" pitchFamily="34" charset="-122"/>
              </a:rPr>
              <a:t>数组单元素查询</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({"favorites.movies":"</a:t>
            </a:r>
            <a:r>
              <a:rPr lang="zh-CN" altLang="en-US" sz="1800" smtClean="0">
                <a:latin typeface="微软雅黑" panose="020B0503020204020204" pitchFamily="34" charset="-122"/>
                <a:ea typeface="微软雅黑" panose="020B0503020204020204" pitchFamily="34" charset="-122"/>
              </a:rPr>
              <a:t>蜘蛛侠</a:t>
            </a:r>
            <a:r>
              <a:rPr lang="en-US" altLang="zh-CN" sz="1800" smtClean="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查询数组中</a:t>
            </a:r>
            <a:r>
              <a:rPr lang="zh-CN" altLang="en-US" sz="1800" smtClean="0">
                <a:latin typeface="微软雅黑" panose="020B0503020204020204" pitchFamily="34" charset="-122"/>
                <a:ea typeface="微软雅黑" panose="020B0503020204020204" pitchFamily="34" charset="-122"/>
              </a:rPr>
              <a:t>包含</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蜘蛛侠</a:t>
            </a:r>
            <a:r>
              <a:rPr lang="en-US" altLang="zh-CN" sz="1800" smtClean="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a:spcBef>
                <a:spcPct val="0"/>
              </a:spcBef>
              <a:buFontTx/>
              <a:buNone/>
            </a:pPr>
            <a:endParaRPr lang="en-US" altLang="zh-CN" sz="1800"/>
          </a:p>
          <a:p>
            <a:pPr>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2.</a:t>
            </a:r>
            <a:r>
              <a:rPr lang="zh-CN" altLang="en-US" sz="2000">
                <a:solidFill>
                  <a:srgbClr val="FFC000"/>
                </a:solidFill>
                <a:latin typeface="微软雅黑" panose="020B0503020204020204" pitchFamily="34" charset="-122"/>
                <a:ea typeface="微软雅黑" panose="020B0503020204020204" pitchFamily="34" charset="-122"/>
              </a:rPr>
              <a:t>数组精确查找</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({"favorites.movies":[ "</a:t>
            </a:r>
            <a:r>
              <a:rPr lang="zh-CN" altLang="en-US" sz="1800" smtClean="0">
                <a:latin typeface="微软雅黑" panose="020B0503020204020204" pitchFamily="34" charset="-122"/>
                <a:ea typeface="微软雅黑" panose="020B0503020204020204" pitchFamily="34" charset="-122"/>
              </a:rPr>
              <a:t>杀</a:t>
            </a:r>
            <a:r>
              <a:rPr lang="zh-CN" altLang="en-US" sz="1800">
                <a:latin typeface="微软雅黑" panose="020B0503020204020204" pitchFamily="34" charset="-122"/>
                <a:ea typeface="微软雅黑" panose="020B0503020204020204" pitchFamily="34" charset="-122"/>
              </a:rPr>
              <a:t>破狼</a:t>
            </a:r>
            <a:r>
              <a:rPr lang="en-US" altLang="zh-CN" sz="1800" smtClean="0">
                <a:latin typeface="微软雅黑" panose="020B0503020204020204" pitchFamily="34" charset="-122"/>
                <a:ea typeface="微软雅黑" panose="020B0503020204020204" pitchFamily="34" charset="-122"/>
              </a:rPr>
              <a:t>2", "</a:t>
            </a:r>
            <a:r>
              <a:rPr lang="zh-CN" altLang="en-US" sz="1800" smtClean="0">
                <a:latin typeface="微软雅黑" panose="020B0503020204020204" pitchFamily="34" charset="-122"/>
                <a:ea typeface="微软雅黑" panose="020B0503020204020204" pitchFamily="34" charset="-122"/>
              </a:rPr>
              <a:t>战狼</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 ]},{"favorites.movies":</a:t>
            </a:r>
            <a:r>
              <a:rPr lang="en-US" altLang="zh-CN" sz="180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查询数组等于</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杀</a:t>
            </a:r>
            <a:r>
              <a:rPr lang="zh-CN" altLang="en-US" sz="1800">
                <a:latin typeface="微软雅黑" panose="020B0503020204020204" pitchFamily="34" charset="-122"/>
                <a:ea typeface="微软雅黑" panose="020B0503020204020204" pitchFamily="34" charset="-122"/>
              </a:rPr>
              <a:t>破狼</a:t>
            </a:r>
            <a:r>
              <a:rPr lang="en-US" altLang="zh-CN" sz="1800" smtClean="0">
                <a:latin typeface="微软雅黑" panose="020B0503020204020204" pitchFamily="34" charset="-122"/>
                <a:ea typeface="微软雅黑" panose="020B0503020204020204" pitchFamily="34" charset="-122"/>
              </a:rPr>
              <a:t>2", "</a:t>
            </a:r>
            <a:r>
              <a:rPr lang="zh-CN" altLang="en-US" sz="1800" smtClean="0">
                <a:latin typeface="微软雅黑" panose="020B0503020204020204" pitchFamily="34" charset="-122"/>
                <a:ea typeface="微软雅黑" panose="020B0503020204020204" pitchFamily="34" charset="-122"/>
              </a:rPr>
              <a:t>战狼</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 </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的文档，严格</a:t>
            </a:r>
            <a:r>
              <a:rPr lang="zh-CN" altLang="en-US" sz="1800" smtClean="0">
                <a:latin typeface="微软雅黑" panose="020B0503020204020204" pitchFamily="34" charset="-122"/>
                <a:ea typeface="微软雅黑" panose="020B0503020204020204" pitchFamily="34" charset="-122"/>
              </a:rPr>
              <a:t>按照数量、顺序</a:t>
            </a:r>
            <a:r>
              <a:rPr lang="zh-CN" altLang="en-US"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a:spcBef>
                <a:spcPct val="0"/>
              </a:spcBef>
              <a:buFontTx/>
              <a:buNone/>
            </a:pPr>
            <a:endParaRPr lang="en-US" altLang="zh-CN" sz="1800"/>
          </a:p>
          <a:p>
            <a:pPr>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3.</a:t>
            </a:r>
            <a:r>
              <a:rPr lang="zh-CN" altLang="en-US" sz="2000">
                <a:solidFill>
                  <a:srgbClr val="FFC000"/>
                </a:solidFill>
                <a:latin typeface="微软雅黑" panose="020B0503020204020204" pitchFamily="34" charset="-122"/>
                <a:ea typeface="微软雅黑" panose="020B0503020204020204" pitchFamily="34" charset="-122"/>
              </a:rPr>
              <a:t>数组多元素查询</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({"favorites.movies":{"$all":[ "</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 "</a:t>
            </a:r>
            <a:r>
              <a:rPr lang="zh-CN" altLang="en-US" sz="1800" smtClean="0">
                <a:latin typeface="微软雅黑" panose="020B0503020204020204" pitchFamily="34" charset="-122"/>
                <a:ea typeface="微软雅黑" panose="020B0503020204020204" pitchFamily="34" charset="-122"/>
              </a:rPr>
              <a:t>战狼</a:t>
            </a:r>
            <a:r>
              <a:rPr lang="en-US" altLang="zh-CN" sz="1800" smtClean="0">
                <a:latin typeface="微软雅黑" panose="020B0503020204020204" pitchFamily="34" charset="-122"/>
                <a:ea typeface="微软雅黑" panose="020B0503020204020204" pitchFamily="34" charset="-122"/>
              </a:rPr>
              <a:t>" ]}},{"favorites.movies":</a:t>
            </a:r>
            <a:r>
              <a:rPr lang="en-US" altLang="zh-CN" sz="180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查询数组包含</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 "</a:t>
            </a:r>
            <a:r>
              <a:rPr lang="zh-CN" altLang="en-US" sz="1800" smtClean="0">
                <a:latin typeface="微软雅黑" panose="020B0503020204020204" pitchFamily="34" charset="-122"/>
                <a:ea typeface="微软雅黑" panose="020B0503020204020204" pitchFamily="34" charset="-122"/>
              </a:rPr>
              <a:t>战狼</a:t>
            </a:r>
            <a:r>
              <a:rPr lang="en-US" altLang="zh-CN" sz="1800" smtClean="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的文档，跟顺序</a:t>
            </a:r>
            <a:r>
              <a:rPr lang="zh-CN" altLang="en-US" sz="1800" smtClean="0">
                <a:latin typeface="微软雅黑" panose="020B0503020204020204" pitchFamily="34" charset="-122"/>
                <a:ea typeface="微软雅黑" panose="020B0503020204020204" pitchFamily="34" charset="-122"/>
              </a:rPr>
              <a:t>无关，跟数量有关</a:t>
            </a:r>
            <a:endParaRPr lang="en-US" altLang="zh-CN" sz="1800" smtClean="0">
              <a:latin typeface="微软雅黑" panose="020B0503020204020204" pitchFamily="34" charset="-122"/>
              <a:ea typeface="微软雅黑" panose="020B0503020204020204" pitchFamily="34" charset="-122"/>
            </a:endParaRPr>
          </a:p>
          <a:p>
            <a:pPr>
              <a:spcBef>
                <a:spcPct val="0"/>
              </a:spcBef>
              <a:buFontTx/>
              <a:buNone/>
            </a:pP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({"favorites.movies":{"$in":[ "</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 "</a:t>
            </a:r>
            <a:r>
              <a:rPr lang="zh-CN" altLang="en-US" sz="1800" smtClean="0">
                <a:latin typeface="微软雅黑" panose="020B0503020204020204" pitchFamily="34" charset="-122"/>
                <a:ea typeface="微软雅黑" panose="020B0503020204020204" pitchFamily="34" charset="-122"/>
              </a:rPr>
              <a:t>战狼</a:t>
            </a:r>
            <a:r>
              <a:rPr lang="en-US" altLang="zh-CN" sz="1800" smtClean="0">
                <a:latin typeface="微软雅黑" panose="020B0503020204020204" pitchFamily="34" charset="-122"/>
                <a:ea typeface="微软雅黑" panose="020B0503020204020204" pitchFamily="34" charset="-122"/>
              </a:rPr>
              <a:t>" ]}},{"favorites.movies":</a:t>
            </a:r>
            <a:r>
              <a:rPr lang="en-US" altLang="zh-CN" sz="180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查询数组包含</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 "</a:t>
            </a:r>
            <a:r>
              <a:rPr lang="zh-CN" altLang="en-US" sz="1800" smtClean="0">
                <a:latin typeface="微软雅黑" panose="020B0503020204020204" pitchFamily="34" charset="-122"/>
                <a:ea typeface="微软雅黑" panose="020B0503020204020204" pitchFamily="34" charset="-122"/>
              </a:rPr>
              <a:t>战狼</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中任意一个的</a:t>
            </a:r>
            <a:r>
              <a:rPr lang="zh-CN" altLang="en-US" sz="1800">
                <a:latin typeface="微软雅黑" panose="020B0503020204020204" pitchFamily="34" charset="-122"/>
                <a:ea typeface="微软雅黑" panose="020B0503020204020204" pitchFamily="34" charset="-122"/>
              </a:rPr>
              <a:t>文档，跟顺序无关，跟</a:t>
            </a:r>
            <a:r>
              <a:rPr lang="zh-CN" altLang="en-US" sz="1800" smtClean="0">
                <a:latin typeface="微软雅黑" panose="020B0503020204020204" pitchFamily="34" charset="-122"/>
                <a:ea typeface="微软雅黑" panose="020B0503020204020204" pitchFamily="34" charset="-122"/>
              </a:rPr>
              <a:t>数量无关</a:t>
            </a:r>
            <a:endParaRPr lang="en-US" altLang="zh-CN" sz="1800">
              <a:latin typeface="微软雅黑" panose="020B0503020204020204" pitchFamily="34" charset="-122"/>
              <a:ea typeface="微软雅黑" panose="020B0503020204020204" pitchFamily="34" charset="-122"/>
            </a:endParaRPr>
          </a:p>
          <a:p>
            <a:pPr>
              <a:spcBef>
                <a:spcPct val="0"/>
              </a:spcBef>
              <a:buFontTx/>
              <a:buNone/>
            </a:pPr>
            <a:endParaRPr lang="en-US" altLang="zh-CN" sz="1800">
              <a:latin typeface="微软雅黑" panose="020B0503020204020204" pitchFamily="34" charset="-122"/>
              <a:ea typeface="微软雅黑" panose="020B0503020204020204" pitchFamily="34" charset="-122"/>
            </a:endParaRPr>
          </a:p>
          <a:p>
            <a:pPr>
              <a:spcBef>
                <a:spcPct val="0"/>
              </a:spcBef>
              <a:buFontTx/>
              <a:buNone/>
            </a:pPr>
            <a:endParaRPr lang="en-US" altLang="zh-CN" sz="1800"/>
          </a:p>
          <a:p>
            <a:pPr>
              <a:spcBef>
                <a:spcPct val="0"/>
              </a:spcBef>
              <a:buFontTx/>
              <a:buNone/>
            </a:pPr>
            <a:endParaRPr lang="zh-CN" altLang="en-US"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矩形 4"/>
          <p:cNvSpPr>
            <a:spLocks noChangeArrowheads="1"/>
          </p:cNvSpPr>
          <p:nvPr/>
        </p:nvSpPr>
        <p:spPr bwMode="auto">
          <a:xfrm>
            <a:off x="225426" y="16454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字符串数组选择查询</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3558" name="TextBox 1"/>
          <p:cNvSpPr txBox="1">
            <a:spLocks noChangeArrowheads="1"/>
          </p:cNvSpPr>
          <p:nvPr/>
        </p:nvSpPr>
        <p:spPr bwMode="auto">
          <a:xfrm>
            <a:off x="225426" y="873125"/>
            <a:ext cx="7449347"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smtClean="0">
                <a:solidFill>
                  <a:srgbClr val="FFC000"/>
                </a:solidFill>
                <a:latin typeface="微软雅黑" panose="020B0503020204020204" pitchFamily="34" charset="-122"/>
                <a:ea typeface="微软雅黑" panose="020B0503020204020204" pitchFamily="34" charset="-122"/>
              </a:rPr>
              <a:t>4</a:t>
            </a:r>
            <a:r>
              <a:rPr lang="en-US" altLang="zh-CN" sz="2000">
                <a:solidFill>
                  <a:srgbClr val="FFC000"/>
                </a:solidFill>
                <a:latin typeface="微软雅黑" panose="020B0503020204020204" pitchFamily="34" charset="-122"/>
                <a:ea typeface="微软雅黑" panose="020B0503020204020204" pitchFamily="34" charset="-122"/>
              </a:rPr>
              <a:t>.</a:t>
            </a:r>
            <a:r>
              <a:rPr lang="zh-CN" altLang="en-US" sz="2000">
                <a:solidFill>
                  <a:srgbClr val="FFC000"/>
                </a:solidFill>
                <a:latin typeface="微软雅黑" panose="020B0503020204020204" pitchFamily="34" charset="-122"/>
                <a:ea typeface="微软雅黑" panose="020B0503020204020204" pitchFamily="34" charset="-122"/>
              </a:rPr>
              <a:t>索引查询</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({"favorites.movies.0":"</a:t>
            </a:r>
            <a:r>
              <a:rPr lang="zh-CN" altLang="en-US" sz="1800" smtClean="0"/>
              <a:t>妇联</a:t>
            </a:r>
            <a:r>
              <a:rPr lang="en-US" altLang="zh-CN" sz="1800" smtClean="0"/>
              <a:t>4</a:t>
            </a:r>
            <a:r>
              <a:rPr lang="en-US" altLang="zh-CN" sz="1800" smtClean="0">
                <a:latin typeface="微软雅黑" panose="020B0503020204020204" pitchFamily="34" charset="-122"/>
                <a:ea typeface="微软雅黑" panose="020B0503020204020204" pitchFamily="34" charset="-122"/>
              </a:rPr>
              <a:t>"},{"favorites.movies":</a:t>
            </a:r>
            <a:r>
              <a:rPr lang="en-US" altLang="zh-CN" sz="180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查询数组中第一个</a:t>
            </a:r>
            <a:r>
              <a:rPr lang="zh-CN" altLang="en-US" sz="1800" smtClean="0">
                <a:latin typeface="微软雅黑" panose="020B0503020204020204" pitchFamily="34" charset="-122"/>
                <a:ea typeface="微软雅黑" panose="020B0503020204020204" pitchFamily="34" charset="-122"/>
              </a:rPr>
              <a:t>为</a:t>
            </a:r>
            <a:r>
              <a:rPr lang="en-US" altLang="zh-CN" sz="1800" smtClean="0">
                <a:latin typeface="微软雅黑" panose="020B0503020204020204" pitchFamily="34" charset="-122"/>
                <a:ea typeface="微软雅黑" panose="020B0503020204020204" pitchFamily="34" charset="-122"/>
              </a:rPr>
              <a:t>"</a:t>
            </a:r>
            <a:r>
              <a:rPr lang="zh-CN" altLang="en-US" sz="1800" smtClean="0"/>
              <a:t>妇联</a:t>
            </a:r>
            <a:r>
              <a:rPr lang="en-US" altLang="zh-CN" sz="1800" smtClean="0"/>
              <a:t>4</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的</a:t>
            </a:r>
            <a:r>
              <a:rPr lang="zh-CN" altLang="en-US" sz="1800">
                <a:latin typeface="微软雅黑" panose="020B0503020204020204" pitchFamily="34" charset="-122"/>
                <a:ea typeface="微软雅黑" panose="020B0503020204020204" pitchFamily="34" charset="-122"/>
              </a:rPr>
              <a:t>文档</a:t>
            </a:r>
            <a:endParaRPr lang="en-US" altLang="zh-CN" sz="1800">
              <a:latin typeface="微软雅黑" panose="020B0503020204020204" pitchFamily="34" charset="-122"/>
              <a:ea typeface="微软雅黑" panose="020B0503020204020204" pitchFamily="34" charset="-122"/>
            </a:endParaRPr>
          </a:p>
          <a:p>
            <a:pPr>
              <a:spcBef>
                <a:spcPct val="0"/>
              </a:spcBef>
              <a:buFontTx/>
              <a:buNone/>
            </a:pPr>
            <a:endParaRPr lang="en-US" altLang="zh-CN" sz="1800"/>
          </a:p>
          <a:p>
            <a:pPr>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5.</a:t>
            </a:r>
            <a:r>
              <a:rPr lang="zh-CN" altLang="en-US" sz="2000">
                <a:solidFill>
                  <a:srgbClr val="FFC000"/>
                </a:solidFill>
                <a:latin typeface="微软雅黑" panose="020B0503020204020204" pitchFamily="34" charset="-122"/>
                <a:ea typeface="微软雅黑" panose="020B0503020204020204" pitchFamily="34" charset="-122"/>
              </a:rPr>
              <a:t>返回数组子集</a:t>
            </a:r>
            <a:endParaRPr lang="zh-CN" altLang="en-US"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({},{"favorites.movies":{"$slice":[</a:t>
            </a:r>
            <a:r>
              <a:rPr lang="en-US" altLang="zh-CN" sz="1800">
                <a:latin typeface="微软雅黑" panose="020B0503020204020204" pitchFamily="34" charset="-122"/>
                <a:ea typeface="微软雅黑" panose="020B0503020204020204" pitchFamily="34" charset="-122"/>
              </a:rPr>
              <a:t>1,2</a:t>
            </a:r>
            <a:r>
              <a:rPr lang="en-US" altLang="zh-CN" sz="1800" smtClean="0">
                <a:latin typeface="微软雅黑" panose="020B0503020204020204" pitchFamily="34" charset="-122"/>
                <a:ea typeface="微软雅黑" panose="020B0503020204020204" pitchFamily="34" charset="-122"/>
              </a:rPr>
              <a:t>]},"favorites":</a:t>
            </a:r>
            <a:r>
              <a:rPr lang="en-US" altLang="zh-CN" sz="1800">
                <a:latin typeface="微软雅黑" panose="020B0503020204020204" pitchFamily="34" charset="-122"/>
                <a:ea typeface="微软雅黑" panose="020B0503020204020204" pitchFamily="34" charset="-122"/>
              </a:rPr>
              <a:t>1</a:t>
            </a:r>
            <a:r>
              <a:rPr lang="en-US" altLang="zh-CN" sz="1800" smtClean="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$slice</a:t>
            </a:r>
            <a:r>
              <a:rPr lang="zh-CN" altLang="en-US" sz="1800">
                <a:latin typeface="微软雅黑" panose="020B0503020204020204" pitchFamily="34" charset="-122"/>
                <a:ea typeface="微软雅黑" panose="020B0503020204020204" pitchFamily="34" charset="-122"/>
              </a:rPr>
              <a:t>可以取两个元素数组</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分别表示跳过和限制的条数；</a:t>
            </a:r>
            <a:endParaRPr lang="en-US" altLang="zh-CN" sz="1800">
              <a:latin typeface="微软雅黑" panose="020B0503020204020204" pitchFamily="34" charset="-122"/>
              <a:ea typeface="微软雅黑" panose="020B0503020204020204" pitchFamily="34" charset="-122"/>
            </a:endParaRPr>
          </a:p>
          <a:p>
            <a:pPr>
              <a:spcBef>
                <a:spcPct val="0"/>
              </a:spcBef>
              <a:buFontTx/>
              <a:buNone/>
            </a:pPr>
            <a:endParaRPr lang="zh-CN" altLang="en-US"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矩形 4"/>
          <p:cNvSpPr>
            <a:spLocks noChangeArrowheads="1"/>
          </p:cNvSpPr>
          <p:nvPr/>
        </p:nvSpPr>
        <p:spPr bwMode="auto">
          <a:xfrm>
            <a:off x="92076" y="746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对象数组选择查询</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4582" name="TextBox 1"/>
          <p:cNvSpPr txBox="1">
            <a:spLocks noChangeArrowheads="1"/>
          </p:cNvSpPr>
          <p:nvPr/>
        </p:nvSpPr>
        <p:spPr bwMode="auto">
          <a:xfrm>
            <a:off x="-35983" y="903288"/>
            <a:ext cx="1040817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1.</a:t>
            </a:r>
            <a:r>
              <a:rPr lang="zh-CN" altLang="en-US" sz="2000">
                <a:solidFill>
                  <a:srgbClr val="FFC000"/>
                </a:solidFill>
                <a:latin typeface="微软雅黑" panose="020B0503020204020204" pitchFamily="34" charset="-122"/>
                <a:ea typeface="微软雅黑" panose="020B0503020204020204" pitchFamily="34" charset="-122"/>
              </a:rPr>
              <a:t> 单元素查询</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({"comments":{</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"author"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"lison6",</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"content"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"lison</a:t>
            </a:r>
            <a:r>
              <a:rPr lang="zh-CN" altLang="en-US" sz="1800">
                <a:latin typeface="微软雅黑" panose="020B0503020204020204" pitchFamily="34" charset="-122"/>
                <a:ea typeface="微软雅黑" panose="020B0503020204020204" pitchFamily="34" charset="-122"/>
              </a:rPr>
              <a:t>评论</a:t>
            </a:r>
            <a:r>
              <a:rPr lang="en-US" altLang="zh-CN" sz="1800" smtClean="0">
                <a:latin typeface="微软雅黑" panose="020B0503020204020204" pitchFamily="34" charset="-122"/>
                <a:ea typeface="微软雅黑" panose="020B0503020204020204" pitchFamily="34" charset="-122"/>
              </a:rPr>
              <a:t>6","commentTime" </a:t>
            </a:r>
            <a:r>
              <a:rPr lang="en-US" altLang="zh-CN" sz="1800">
                <a:latin typeface="微软雅黑" panose="020B0503020204020204" pitchFamily="34" charset="-122"/>
                <a:ea typeface="微软雅黑" panose="020B0503020204020204" pitchFamily="34" charset="-122"/>
              </a:rPr>
              <a:t>: ISODate</a:t>
            </a:r>
            <a:r>
              <a:rPr lang="en-US" altLang="zh-CN" sz="1800" smtClean="0">
                <a:latin typeface="微软雅黑" panose="020B0503020204020204" pitchFamily="34" charset="-122"/>
                <a:ea typeface="微软雅黑" panose="020B0503020204020204" pitchFamily="34" charset="-122"/>
              </a:rPr>
              <a:t>("2017-06-06T00:00:00Z")}})</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备注：对象数组精确查找</a:t>
            </a:r>
            <a:endParaRPr lang="en-US" altLang="zh-CN" sz="1800"/>
          </a:p>
          <a:p>
            <a:pPr>
              <a:lnSpc>
                <a:spcPct val="150000"/>
              </a:lnSpc>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2.</a:t>
            </a:r>
            <a:r>
              <a:rPr lang="zh-CN" altLang="en-US" sz="2000">
                <a:solidFill>
                  <a:srgbClr val="FFC000"/>
                </a:solidFill>
                <a:latin typeface="微软雅黑" panose="020B0503020204020204" pitchFamily="34" charset="-122"/>
                <a:ea typeface="微软雅黑" panose="020B0503020204020204" pitchFamily="34" charset="-122"/>
              </a:rPr>
              <a:t>查找</a:t>
            </a:r>
            <a:r>
              <a:rPr lang="en-US" altLang="zh-CN" sz="2000">
                <a:solidFill>
                  <a:srgbClr val="FFC000"/>
                </a:solidFill>
                <a:latin typeface="微软雅黑" panose="020B0503020204020204" pitchFamily="34" charset="-122"/>
                <a:ea typeface="微软雅黑" panose="020B0503020204020204" pitchFamily="34" charset="-122"/>
              </a:rPr>
              <a:t>lison1 </a:t>
            </a:r>
            <a:r>
              <a:rPr lang="zh-CN" altLang="en-US" sz="2000">
                <a:solidFill>
                  <a:srgbClr val="FFC000"/>
                </a:solidFill>
                <a:latin typeface="微软雅黑" panose="020B0503020204020204" pitchFamily="34" charset="-122"/>
                <a:ea typeface="微软雅黑" panose="020B0503020204020204" pitchFamily="34" charset="-122"/>
              </a:rPr>
              <a:t>或者 </a:t>
            </a:r>
            <a:r>
              <a:rPr lang="en-US" altLang="zh-CN" sz="2000">
                <a:solidFill>
                  <a:srgbClr val="FFC000"/>
                </a:solidFill>
                <a:latin typeface="微软雅黑" panose="020B0503020204020204" pitchFamily="34" charset="-122"/>
                <a:ea typeface="微软雅黑" panose="020B0503020204020204" pitchFamily="34" charset="-122"/>
              </a:rPr>
              <a:t>lison12</a:t>
            </a:r>
            <a:r>
              <a:rPr lang="zh-CN" altLang="en-US" sz="2000">
                <a:solidFill>
                  <a:srgbClr val="FFC000"/>
                </a:solidFill>
                <a:latin typeface="微软雅黑" panose="020B0503020204020204" pitchFamily="34" charset="-122"/>
                <a:ea typeface="微软雅黑" panose="020B0503020204020204" pitchFamily="34" charset="-122"/>
              </a:rPr>
              <a:t>评论过的</a:t>
            </a:r>
            <a:r>
              <a:rPr lang="en-US" altLang="zh-CN" sz="2000">
                <a:solidFill>
                  <a:srgbClr val="FFC000"/>
                </a:solidFill>
                <a:latin typeface="微软雅黑" panose="020B0503020204020204" pitchFamily="34" charset="-122"/>
                <a:ea typeface="微软雅黑" panose="020B0503020204020204" pitchFamily="34" charset="-122"/>
              </a:rPr>
              <a:t>user</a:t>
            </a:r>
            <a:r>
              <a:rPr lang="zh-CN" altLang="en-US" sz="2000">
                <a:solidFill>
                  <a:srgbClr val="FFC000"/>
                </a:solidFill>
                <a:latin typeface="微软雅黑" panose="020B0503020204020204" pitchFamily="34" charset="-122"/>
                <a:ea typeface="微软雅黑" panose="020B0503020204020204" pitchFamily="34" charset="-122"/>
              </a:rPr>
              <a:t> （</a:t>
            </a:r>
            <a:r>
              <a:rPr lang="en-US" altLang="zh-CN" sz="2000">
                <a:solidFill>
                  <a:srgbClr val="FFC000"/>
                </a:solidFill>
                <a:latin typeface="微软雅黑" panose="020B0503020204020204" pitchFamily="34" charset="-122"/>
                <a:ea typeface="微软雅黑" panose="020B0503020204020204" pitchFamily="34" charset="-122"/>
              </a:rPr>
              <a:t>$in</a:t>
            </a:r>
            <a:r>
              <a:rPr lang="zh-CN" altLang="en-US" sz="2000">
                <a:solidFill>
                  <a:srgbClr val="FFC000"/>
                </a:solidFill>
                <a:latin typeface="微软雅黑" panose="020B0503020204020204" pitchFamily="34" charset="-122"/>
                <a:ea typeface="微软雅黑" panose="020B0503020204020204" pitchFamily="34" charset="-122"/>
              </a:rPr>
              <a:t>查找符）</a:t>
            </a:r>
            <a:r>
              <a:rPr lang="en-US" altLang="zh-CN" sz="2000">
                <a:solidFill>
                  <a:srgbClr val="FFC000"/>
                </a:solidFill>
                <a:latin typeface="微软雅黑" panose="020B0503020204020204" pitchFamily="34" charset="-122"/>
                <a:ea typeface="微软雅黑" panose="020B0503020204020204" pitchFamily="34" charset="-122"/>
              </a:rPr>
              <a:t> </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({"comments.author":{"$in":["lison1","lison12"]}}).</a:t>
            </a:r>
            <a:r>
              <a:rPr lang="en-US" altLang="zh-CN" sz="1800">
                <a:latin typeface="微软雅黑" panose="020B0503020204020204" pitchFamily="34" charset="-122"/>
                <a:ea typeface="微软雅黑" panose="020B0503020204020204" pitchFamily="34" charset="-122"/>
              </a:rPr>
              <a:t>pretty()</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   备注：跟数量无关，跟顺序无关；</a:t>
            </a:r>
            <a:endParaRPr lang="en-US" altLang="zh-CN" sz="1800"/>
          </a:p>
          <a:p>
            <a:pPr>
              <a:lnSpc>
                <a:spcPct val="150000"/>
              </a:lnSpc>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3.</a:t>
            </a:r>
            <a:r>
              <a:rPr lang="zh-CN" altLang="en-US" sz="2000">
                <a:solidFill>
                  <a:srgbClr val="FFC000"/>
                </a:solidFill>
                <a:latin typeface="微软雅黑" panose="020B0503020204020204" pitchFamily="34" charset="-122"/>
                <a:ea typeface="微软雅黑" panose="020B0503020204020204" pitchFamily="34" charset="-122"/>
              </a:rPr>
              <a:t>查找</a:t>
            </a:r>
            <a:r>
              <a:rPr lang="en-US" altLang="zh-CN" sz="2000">
                <a:solidFill>
                  <a:srgbClr val="FFC000"/>
                </a:solidFill>
                <a:latin typeface="微软雅黑" panose="020B0503020204020204" pitchFamily="34" charset="-122"/>
                <a:ea typeface="微软雅黑" panose="020B0503020204020204" pitchFamily="34" charset="-122"/>
              </a:rPr>
              <a:t>lison1 </a:t>
            </a:r>
            <a:r>
              <a:rPr lang="zh-CN" altLang="en-US" sz="2000">
                <a:solidFill>
                  <a:srgbClr val="FFC000"/>
                </a:solidFill>
                <a:latin typeface="微软雅黑" panose="020B0503020204020204" pitchFamily="34" charset="-122"/>
                <a:ea typeface="微软雅黑" panose="020B0503020204020204" pitchFamily="34" charset="-122"/>
              </a:rPr>
              <a:t>和 </a:t>
            </a:r>
            <a:r>
              <a:rPr lang="en-US" altLang="zh-CN" sz="2000">
                <a:solidFill>
                  <a:srgbClr val="FFC000"/>
                </a:solidFill>
                <a:latin typeface="微软雅黑" panose="020B0503020204020204" pitchFamily="34" charset="-122"/>
                <a:ea typeface="微软雅黑" panose="020B0503020204020204" pitchFamily="34" charset="-122"/>
              </a:rPr>
              <a:t>lison12</a:t>
            </a:r>
            <a:r>
              <a:rPr lang="zh-CN" altLang="en-US" sz="2000">
                <a:solidFill>
                  <a:srgbClr val="FFC000"/>
                </a:solidFill>
                <a:latin typeface="微软雅黑" panose="020B0503020204020204" pitchFamily="34" charset="-122"/>
                <a:ea typeface="微软雅黑" panose="020B0503020204020204" pitchFamily="34" charset="-122"/>
              </a:rPr>
              <a:t>都评论过的</a:t>
            </a:r>
            <a:r>
              <a:rPr lang="en-US" altLang="zh-CN" sz="2000">
                <a:solidFill>
                  <a:srgbClr val="FFC000"/>
                </a:solidFill>
                <a:latin typeface="微软雅黑" panose="020B0503020204020204" pitchFamily="34" charset="-122"/>
                <a:ea typeface="微软雅黑" panose="020B0503020204020204" pitchFamily="34" charset="-122"/>
              </a:rPr>
              <a:t>user</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({"comments.author":{"$all":["lison12","lison1"]}}).</a:t>
            </a:r>
            <a:r>
              <a:rPr lang="en-US" altLang="zh-CN" sz="1800">
                <a:latin typeface="微软雅黑" panose="020B0503020204020204" pitchFamily="34" charset="-122"/>
                <a:ea typeface="微软雅黑" panose="020B0503020204020204" pitchFamily="34" charset="-122"/>
              </a:rPr>
              <a:t>pretty()</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   备注：跟数量有关，跟顺序无关；</a:t>
            </a:r>
            <a:endParaRPr lang="en-US" altLang="zh-CN" sz="1800"/>
          </a:p>
          <a:p>
            <a:pPr>
              <a:lnSpc>
                <a:spcPct val="150000"/>
              </a:lnSpc>
              <a:spcBef>
                <a:spcPct val="0"/>
              </a:spcBef>
              <a:buFontTx/>
              <a:buNone/>
            </a:pPr>
            <a:r>
              <a:rPr lang="en-US" altLang="zh-CN" sz="2000">
                <a:solidFill>
                  <a:srgbClr val="FFC000"/>
                </a:solidFill>
                <a:latin typeface="微软雅黑" panose="020B0503020204020204" pitchFamily="34" charset="-122"/>
                <a:ea typeface="微软雅黑" panose="020B0503020204020204" pitchFamily="34" charset="-122"/>
              </a:rPr>
              <a:t>4.</a:t>
            </a:r>
            <a:r>
              <a:rPr lang="zh-CN" altLang="en-US" sz="2000">
                <a:solidFill>
                  <a:srgbClr val="FFC000"/>
                </a:solidFill>
                <a:latin typeface="微软雅黑" panose="020B0503020204020204" pitchFamily="34" charset="-122"/>
                <a:ea typeface="微软雅黑" panose="020B0503020204020204" pitchFamily="34" charset="-122"/>
              </a:rPr>
              <a:t>查找</a:t>
            </a:r>
            <a:r>
              <a:rPr lang="en-US" altLang="zh-CN" sz="2000">
                <a:solidFill>
                  <a:srgbClr val="FFC000"/>
                </a:solidFill>
                <a:latin typeface="微软雅黑" panose="020B0503020204020204" pitchFamily="34" charset="-122"/>
                <a:ea typeface="微软雅黑" panose="020B0503020204020204" pitchFamily="34" charset="-122"/>
              </a:rPr>
              <a:t>lison5</a:t>
            </a:r>
            <a:r>
              <a:rPr lang="zh-CN" altLang="en-US" sz="2000">
                <a:solidFill>
                  <a:srgbClr val="FFC000"/>
                </a:solidFill>
                <a:latin typeface="微软雅黑" panose="020B0503020204020204" pitchFamily="34" charset="-122"/>
                <a:ea typeface="微软雅黑" panose="020B0503020204020204" pitchFamily="34" charset="-122"/>
              </a:rPr>
              <a:t>评语</a:t>
            </a:r>
            <a:r>
              <a:rPr lang="zh-CN" altLang="en-US" sz="2000" smtClean="0">
                <a:solidFill>
                  <a:srgbClr val="FFC000"/>
                </a:solidFill>
                <a:latin typeface="微软雅黑" panose="020B0503020204020204" pitchFamily="34" charset="-122"/>
                <a:ea typeface="微软雅黑" panose="020B0503020204020204" pitchFamily="34" charset="-122"/>
              </a:rPr>
              <a:t>为包含</a:t>
            </a:r>
            <a:r>
              <a:rPr lang="en-US" altLang="zh-CN" sz="2000" smtClean="0">
                <a:solidFill>
                  <a:srgbClr val="FFC000"/>
                </a:solidFill>
                <a:latin typeface="微软雅黑" panose="020B0503020204020204" pitchFamily="34" charset="-122"/>
                <a:ea typeface="微软雅黑" panose="020B0503020204020204" pitchFamily="34" charset="-122"/>
              </a:rPr>
              <a:t>"</a:t>
            </a:r>
            <a:r>
              <a:rPr lang="zh-CN" altLang="en-US" sz="2000" smtClean="0">
                <a:solidFill>
                  <a:srgbClr val="FFC000"/>
                </a:solidFill>
                <a:latin typeface="微软雅黑" panose="020B0503020204020204" pitchFamily="34" charset="-122"/>
                <a:ea typeface="微软雅黑" panose="020B0503020204020204" pitchFamily="34" charset="-122"/>
              </a:rPr>
              <a:t>苍老师</a:t>
            </a:r>
            <a:r>
              <a:rPr lang="en-US" altLang="zh-CN" sz="2000" smtClean="0">
                <a:solidFill>
                  <a:srgbClr val="FFC000"/>
                </a:solidFill>
                <a:latin typeface="微软雅黑" panose="020B0503020204020204" pitchFamily="34" charset="-122"/>
                <a:ea typeface="微软雅黑" panose="020B0503020204020204" pitchFamily="34" charset="-122"/>
              </a:rPr>
              <a:t>"</a:t>
            </a:r>
            <a:r>
              <a:rPr lang="zh-CN" altLang="en-US" sz="2000" smtClean="0">
                <a:solidFill>
                  <a:srgbClr val="FFC000"/>
                </a:solidFill>
                <a:latin typeface="微软雅黑" panose="020B0503020204020204" pitchFamily="34" charset="-122"/>
                <a:ea typeface="微软雅黑" panose="020B0503020204020204" pitchFamily="34" charset="-122"/>
              </a:rPr>
              <a:t>关键字的</a:t>
            </a:r>
            <a:r>
              <a:rPr lang="en-US" altLang="zh-CN" sz="2000">
                <a:solidFill>
                  <a:srgbClr val="FFC000"/>
                </a:solidFill>
                <a:latin typeface="微软雅黑" panose="020B0503020204020204" pitchFamily="34" charset="-122"/>
                <a:ea typeface="微软雅黑" panose="020B0503020204020204" pitchFamily="34" charset="-122"/>
              </a:rPr>
              <a:t>user</a:t>
            </a:r>
            <a:r>
              <a:rPr lang="zh-CN" altLang="en-US" sz="2000">
                <a:solidFill>
                  <a:srgbClr val="FFC000"/>
                </a:solidFill>
                <a:latin typeface="微软雅黑" panose="020B0503020204020204" pitchFamily="34" charset="-122"/>
                <a:ea typeface="微软雅黑" panose="020B0503020204020204" pitchFamily="34" charset="-122"/>
              </a:rPr>
              <a:t>（</a:t>
            </a:r>
            <a:r>
              <a:rPr lang="en-US" altLang="zh-CN" sz="2000">
                <a:solidFill>
                  <a:srgbClr val="FFC000"/>
                </a:solidFill>
                <a:latin typeface="微软雅黑" panose="020B0503020204020204" pitchFamily="34" charset="-122"/>
                <a:ea typeface="微软雅黑" panose="020B0503020204020204" pitchFamily="34" charset="-122"/>
              </a:rPr>
              <a:t>$elemMatch</a:t>
            </a:r>
            <a:r>
              <a:rPr lang="zh-CN" altLang="en-US" sz="2000">
                <a:solidFill>
                  <a:srgbClr val="FFC000"/>
                </a:solidFill>
                <a:latin typeface="微软雅黑" panose="020B0503020204020204" pitchFamily="34" charset="-122"/>
                <a:ea typeface="微软雅黑" panose="020B0503020204020204" pitchFamily="34" charset="-122"/>
              </a:rPr>
              <a:t>查找符）</a:t>
            </a:r>
            <a:r>
              <a:rPr lang="en-US" altLang="zh-CN" sz="2000">
                <a:solidFill>
                  <a:srgbClr val="FFC000"/>
                </a:solidFill>
                <a:latin typeface="微软雅黑" panose="020B0503020204020204" pitchFamily="34" charset="-122"/>
                <a:ea typeface="微软雅黑" panose="020B0503020204020204" pitchFamily="34" charset="-122"/>
              </a:rPr>
              <a:t> </a:t>
            </a:r>
            <a:endParaRPr lang="en-US" altLang="zh-CN" sz="2000">
              <a:solidFill>
                <a:srgbClr val="FFC000"/>
              </a:solidFill>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db.users.find</a:t>
            </a:r>
            <a:r>
              <a:rPr lang="en-US" altLang="zh-CN" sz="1800" smtClean="0">
                <a:latin typeface="微软雅黑" panose="020B0503020204020204" pitchFamily="34" charset="-122"/>
                <a:ea typeface="微软雅黑" panose="020B0503020204020204" pitchFamily="34" charset="-122"/>
              </a:rPr>
              <a:t>({"comments":{"$elemMatch":{"author"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"lison5",</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"content" </a:t>
            </a:r>
            <a:r>
              <a:rPr lang="en-US" altLang="zh-CN" sz="1800">
                <a:latin typeface="微软雅黑" panose="020B0503020204020204" pitchFamily="34" charset="-122"/>
                <a:ea typeface="微软雅黑" panose="020B0503020204020204" pitchFamily="34" charset="-122"/>
              </a:rPr>
              <a:t>: { </a:t>
            </a:r>
            <a:r>
              <a:rPr lang="en-US" altLang="zh-CN" sz="1800" smtClean="0">
                <a:latin typeface="微软雅黑" panose="020B0503020204020204" pitchFamily="34" charset="-122"/>
                <a:ea typeface="微软雅黑" panose="020B0503020204020204" pitchFamily="34" charset="-122"/>
              </a:rPr>
              <a:t>"$regex"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苍老师</a:t>
            </a:r>
            <a:r>
              <a:rPr lang="en-US" altLang="zh-CN" sz="1800" smtClean="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.pretty()</a:t>
            </a:r>
            <a:endParaRPr lang="en-US" altLang="zh-CN" sz="1800">
              <a:latin typeface="微软雅黑" panose="020B0503020204020204" pitchFamily="34" charset="-122"/>
              <a:ea typeface="微软雅黑" panose="020B0503020204020204" pitchFamily="34" charset="-122"/>
            </a:endParaRPr>
          </a:p>
          <a:p>
            <a:pPr>
              <a:spcBef>
                <a:spcPct val="0"/>
              </a:spcBef>
              <a:buFontTx/>
              <a:buNone/>
            </a:pPr>
            <a:r>
              <a:rPr lang="zh-CN" altLang="en-US" sz="1800">
                <a:latin typeface="微软雅黑" panose="020B0503020204020204" pitchFamily="34" charset="-122"/>
                <a:ea typeface="微软雅黑" panose="020B0503020204020204" pitchFamily="34" charset="-122"/>
              </a:rPr>
              <a:t> 备注：数组中对象数据要符合查询对象里面所有的字段，</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全元素匹配，和顺序无关；</a:t>
            </a:r>
            <a:endParaRPr lang="zh-CN" altLang="en-US" sz="1800">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graphicFrame>
        <p:nvGraphicFramePr>
          <p:cNvPr id="2" name="对象 1"/>
          <p:cNvGraphicFramePr>
            <a:graphicFrameLocks noChangeAspect="1"/>
          </p:cNvGraphicFramePr>
          <p:nvPr/>
        </p:nvGraphicFramePr>
        <p:xfrm>
          <a:off x="7366706" y="415692"/>
          <a:ext cx="2425700" cy="560387"/>
        </p:xfrm>
        <a:graphic>
          <a:graphicData uri="http://schemas.openxmlformats.org/presentationml/2006/ole">
            <mc:AlternateContent xmlns:mc="http://schemas.openxmlformats.org/markup-compatibility/2006">
              <mc:Choice xmlns:v="urn:schemas-microsoft-com:vml" Requires="v">
                <p:oleObj spid="_x0000_s7275" name="包装程序外壳对象" showAsIcon="1" r:id="rId2" imgW="2190750" imgH="523875" progId="Package">
                  <p:embed/>
                </p:oleObj>
              </mc:Choice>
              <mc:Fallback>
                <p:oleObj name="包装程序外壳对象" showAsIcon="1" r:id="rId2" imgW="2190750" imgH="523875" progId="Package">
                  <p:embed/>
                  <p:pic>
                    <p:nvPicPr>
                      <p:cNvPr id="0" name="图片 7274"/>
                      <p:cNvPicPr/>
                      <p:nvPr/>
                    </p:nvPicPr>
                    <p:blipFill>
                      <a:blip r:embed="rId3"/>
                      <a:stretch>
                        <a:fillRect/>
                      </a:stretch>
                    </p:blipFill>
                    <p:spPr>
                      <a:xfrm>
                        <a:off x="7366706" y="415692"/>
                        <a:ext cx="2425700" cy="560387"/>
                      </a:xfrm>
                      <a:prstGeom prst="rect">
                        <a:avLst/>
                      </a:prstGeom>
                    </p:spPr>
                  </p:pic>
                </p:oleObj>
              </mc:Fallback>
            </mc:AlternateContent>
          </a:graphicData>
        </a:graphic>
      </p:graphicFrame>
      <p:sp>
        <p:nvSpPr>
          <p:cNvPr id="12" name="矩形 10"/>
          <p:cNvSpPr>
            <a:spLocks noChangeArrowheads="1"/>
          </p:cNvSpPr>
          <p:nvPr/>
        </p:nvSpPr>
        <p:spPr bwMode="auto">
          <a:xfrm>
            <a:off x="4445355" y="444380"/>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1800" b="1" smtClean="0">
                <a:latin typeface="微软雅黑" panose="020B0503020204020204" pitchFamily="34" charset="-122"/>
                <a:ea typeface="微软雅黑" panose="020B0503020204020204" pitchFamily="34" charset="-122"/>
              </a:rPr>
              <a:t>对象数组</a:t>
            </a:r>
            <a:r>
              <a:rPr lang="zh-CN" altLang="en-US" sz="1800" b="1">
                <a:latin typeface="微软雅黑" panose="020B0503020204020204" pitchFamily="34" charset="-122"/>
                <a:ea typeface="微软雅黑" panose="020B0503020204020204" pitchFamily="34" charset="-122"/>
              </a:rPr>
              <a:t>样本</a:t>
            </a:r>
            <a:r>
              <a:rPr lang="zh-CN" altLang="en-US" sz="1800" b="1" smtClean="0">
                <a:latin typeface="微软雅黑" panose="020B0503020204020204" pitchFamily="34" charset="-122"/>
                <a:ea typeface="微软雅黑" panose="020B0503020204020204" pitchFamily="34" charset="-122"/>
              </a:rPr>
              <a:t>数据导入脚本：</a:t>
            </a:r>
            <a:endParaRPr lang="en-US" altLang="zh-CN" sz="1800" b="1" smtClean="0">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矩形 4"/>
          <p:cNvSpPr>
            <a:spLocks noChangeArrowheads="1"/>
          </p:cNvSpPr>
          <p:nvPr/>
        </p:nvSpPr>
        <p:spPr bwMode="auto">
          <a:xfrm>
            <a:off x="101601" y="1317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Java</a:t>
            </a:r>
            <a:r>
              <a:rPr lang="zh-CN" altLang="en-US" sz="2665">
                <a:solidFill>
                  <a:srgbClr val="1D69A3"/>
                </a:solidFill>
                <a:latin typeface="微软雅黑" panose="020B0503020204020204" pitchFamily="34" charset="-122"/>
                <a:ea typeface="微软雅黑" panose="020B0503020204020204" pitchFamily="34" charset="-122"/>
              </a:rPr>
              <a:t>客户端解析</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6630" name="矩形 10"/>
          <p:cNvSpPr>
            <a:spLocks noChangeArrowheads="1"/>
          </p:cNvSpPr>
          <p:nvPr/>
        </p:nvSpPr>
        <p:spPr bwMode="auto">
          <a:xfrm>
            <a:off x="321733"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原生</a:t>
            </a:r>
            <a:r>
              <a:rPr lang="en-US" altLang="zh-CN" sz="2000" b="1">
                <a:latin typeface="微软雅黑" panose="020B0503020204020204" pitchFamily="34" charset="-122"/>
                <a:ea typeface="微软雅黑" panose="020B0503020204020204" pitchFamily="34" charset="-122"/>
              </a:rPr>
              <a:t>java</a:t>
            </a:r>
            <a:r>
              <a:rPr lang="zh-CN" altLang="en-US" sz="2000" b="1">
                <a:latin typeface="微软雅黑" panose="020B0503020204020204" pitchFamily="34" charset="-122"/>
                <a:ea typeface="微软雅黑" panose="020B0503020204020204" pitchFamily="34" charset="-122"/>
              </a:rPr>
              <a:t>驱动</a:t>
            </a:r>
            <a:endParaRPr lang="zh-CN" altLang="en-US" sz="2000" b="1">
              <a:latin typeface="微软雅黑" panose="020B0503020204020204" pitchFamily="34" charset="-122"/>
              <a:ea typeface="微软雅黑" panose="020B0503020204020204" pitchFamily="34" charset="-122"/>
            </a:endParaRPr>
          </a:p>
        </p:txBody>
      </p:sp>
      <p:sp>
        <p:nvSpPr>
          <p:cNvPr id="2" name="TextBox 1"/>
          <p:cNvSpPr txBox="1"/>
          <p:nvPr/>
        </p:nvSpPr>
        <p:spPr>
          <a:xfrm>
            <a:off x="546101" y="1419226"/>
            <a:ext cx="11645900" cy="4354513"/>
          </a:xfrm>
          <a:prstGeom prst="rect">
            <a:avLst/>
          </a:prstGeom>
          <a:noFill/>
        </p:spPr>
        <p:txBody>
          <a:bodyPr>
            <a:spAutoFit/>
          </a:bodyPr>
          <a:lstStyle/>
          <a:p>
            <a:pPr marL="285750" indent="-285750">
              <a:lnSpc>
                <a:spcPct val="200000"/>
              </a:lnSpc>
              <a:buClr>
                <a:srgbClr val="92D050"/>
              </a:buClr>
              <a:buFont typeface="Wingdings" panose="05000000000000000000" pitchFamily="2" charset="2"/>
              <a:buChar char="ü"/>
              <a:defRPr/>
            </a:pPr>
            <a:r>
              <a:rPr lang="en-US" altLang="zh-CN" sz="1600"/>
              <a:t>MongoClient </a:t>
            </a:r>
            <a:r>
              <a:rPr lang="zh-CN" altLang="en-US" sz="1600"/>
              <a:t>→  </a:t>
            </a:r>
            <a:r>
              <a:rPr lang="en-US" altLang="zh-CN" sz="1600"/>
              <a:t>MongoDatabase </a:t>
            </a:r>
            <a:r>
              <a:rPr lang="zh-CN" altLang="en-US" sz="1600"/>
              <a:t>→</a:t>
            </a:r>
            <a:r>
              <a:rPr lang="en-US" altLang="zh-CN" sz="1600"/>
              <a:t>MongoCollection</a:t>
            </a:r>
            <a:endParaRPr lang="en-US" altLang="zh-CN" sz="1600"/>
          </a:p>
          <a:p>
            <a:pPr marL="742950" lvl="1" indent="-285750">
              <a:lnSpc>
                <a:spcPct val="200000"/>
              </a:lnSpc>
              <a:buClr>
                <a:srgbClr val="92D050"/>
              </a:buClr>
              <a:buFont typeface="Arial" panose="020B0604020202020204" pitchFamily="34" charset="0"/>
              <a:buChar char="•"/>
              <a:defRPr/>
            </a:pPr>
            <a:r>
              <a:rPr lang="en-US" altLang="zh-CN" sz="1400"/>
              <a:t>MongoClient</a:t>
            </a:r>
            <a:r>
              <a:rPr lang="zh-CN" altLang="en-US" sz="1400"/>
              <a:t>被设计成线程安全、可以被多线程共享的。通常访问数据库集群的应用只需要一个实例</a:t>
            </a:r>
            <a:endParaRPr lang="en-US" altLang="zh-CN" sz="1400"/>
          </a:p>
          <a:p>
            <a:pPr marL="742950" lvl="1" indent="-285750">
              <a:lnSpc>
                <a:spcPct val="200000"/>
              </a:lnSpc>
              <a:buClr>
                <a:srgbClr val="92D050"/>
              </a:buClr>
              <a:buFont typeface="Arial" panose="020B0604020202020204" pitchFamily="34" charset="0"/>
              <a:buChar char="•"/>
              <a:defRPr/>
            </a:pPr>
            <a:r>
              <a:rPr lang="zh-CN" altLang="en-US" sz="1400"/>
              <a:t>如果需要使用</a:t>
            </a:r>
            <a:r>
              <a:rPr lang="en-US" altLang="zh-CN" sz="1400"/>
              <a:t>pojo</a:t>
            </a:r>
            <a:r>
              <a:rPr lang="zh-CN" altLang="en-US" sz="1400"/>
              <a:t>对象读写，需要将</a:t>
            </a:r>
            <a:r>
              <a:rPr lang="en-US" altLang="zh-CN" sz="1400"/>
              <a:t>PojoCodecProvider</a:t>
            </a:r>
            <a:r>
              <a:rPr lang="zh-CN" altLang="en-US" sz="1400"/>
              <a:t>注入到</a:t>
            </a:r>
            <a:r>
              <a:rPr lang="en-US" altLang="zh-CN" sz="1400"/>
              <a:t>client</a:t>
            </a:r>
            <a:r>
              <a:rPr lang="zh-CN" altLang="en-US" sz="1400"/>
              <a:t>中</a:t>
            </a:r>
            <a:endParaRPr lang="en-US" altLang="zh-CN" sz="1400"/>
          </a:p>
          <a:p>
            <a:pPr marL="285750" lvl="1" indent="-285750">
              <a:lnSpc>
                <a:spcPct val="200000"/>
              </a:lnSpc>
              <a:buClr>
                <a:srgbClr val="92D050"/>
              </a:buClr>
              <a:buFont typeface="Wingdings" panose="05000000000000000000" pitchFamily="2" charset="2"/>
              <a:buChar char="ü"/>
              <a:defRPr/>
            </a:pPr>
            <a:r>
              <a:rPr lang="zh-CN" altLang="en-US" sz="1600"/>
              <a:t>查询和更新的</a:t>
            </a:r>
            <a:r>
              <a:rPr lang="en-US" altLang="zh-CN" sz="1600"/>
              <a:t>API</a:t>
            </a:r>
            <a:r>
              <a:rPr lang="zh-CN" altLang="en-US" sz="1600"/>
              <a:t>类</a:t>
            </a:r>
            <a:endParaRPr lang="en-US" altLang="zh-CN" sz="1600"/>
          </a:p>
          <a:p>
            <a:pPr lvl="1">
              <a:lnSpc>
                <a:spcPct val="200000"/>
              </a:lnSpc>
              <a:buClr>
                <a:srgbClr val="92D050"/>
              </a:buClr>
              <a:defRPr/>
            </a:pPr>
            <a:r>
              <a:rPr lang="zh-CN" altLang="en-US" sz="1400"/>
              <a:t>查询器：</a:t>
            </a:r>
            <a:r>
              <a:rPr lang="en-US" altLang="zh-CN" sz="1400"/>
              <a:t>com.mongodb.client.model.Filters</a:t>
            </a:r>
            <a:endParaRPr lang="en-US" altLang="zh-CN" sz="1400"/>
          </a:p>
          <a:p>
            <a:pPr lvl="1">
              <a:lnSpc>
                <a:spcPct val="200000"/>
              </a:lnSpc>
              <a:buClr>
                <a:srgbClr val="92D050"/>
              </a:buClr>
              <a:defRPr/>
            </a:pPr>
            <a:r>
              <a:rPr lang="zh-CN" altLang="en-US" sz="1400"/>
              <a:t>更新器：</a:t>
            </a:r>
            <a:r>
              <a:rPr lang="en-US" altLang="zh-CN" sz="1400"/>
              <a:t>com.mongodb.client.model.Updates</a:t>
            </a:r>
            <a:endParaRPr lang="en-US" altLang="zh-CN" sz="1400"/>
          </a:p>
          <a:p>
            <a:pPr lvl="1">
              <a:lnSpc>
                <a:spcPct val="200000"/>
              </a:lnSpc>
              <a:buClr>
                <a:srgbClr val="92D050"/>
              </a:buClr>
              <a:defRPr/>
            </a:pPr>
            <a:r>
              <a:rPr lang="zh-CN" altLang="en-US" sz="1400"/>
              <a:t>投影器：</a:t>
            </a:r>
            <a:r>
              <a:rPr lang="en-US" altLang="zh-CN" sz="1400"/>
              <a:t>com.mongodb.client.model.Projections</a:t>
            </a:r>
            <a:endParaRPr lang="en-US" altLang="zh-CN" sz="1400"/>
          </a:p>
          <a:p>
            <a:pPr lvl="1">
              <a:lnSpc>
                <a:spcPct val="200000"/>
              </a:lnSpc>
              <a:buClr>
                <a:srgbClr val="92D050"/>
              </a:buClr>
              <a:defRPr/>
            </a:pPr>
            <a:endParaRPr lang="en-US" altLang="zh-CN" sz="1400"/>
          </a:p>
          <a:p>
            <a:pPr marL="742950" lvl="1" indent="-285750">
              <a:lnSpc>
                <a:spcPct val="150000"/>
              </a:lnSpc>
              <a:buClr>
                <a:srgbClr val="92D050"/>
              </a:buClr>
              <a:buFont typeface="Arial" panose="020B0604020202020204" pitchFamily="34" charset="0"/>
              <a:buChar char="•"/>
              <a:defRPr/>
            </a:pPr>
            <a:endParaRPr lang="en-US" altLang="zh-CN" sz="1400"/>
          </a:p>
          <a:p>
            <a:pPr marL="285750" indent="-285750">
              <a:lnSpc>
                <a:spcPct val="150000"/>
              </a:lnSpc>
              <a:buClr>
                <a:srgbClr val="92D050"/>
              </a:buClr>
              <a:buFont typeface="Wingdings" panose="05000000000000000000" pitchFamily="2" charset="2"/>
              <a:buChar char="ü"/>
              <a:defRPr/>
            </a:pPr>
            <a:endParaRPr lang="zh-CN" altLang="en-US" sz="1600">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3" name="矩形 4"/>
          <p:cNvSpPr>
            <a:spLocks noChangeArrowheads="1"/>
          </p:cNvSpPr>
          <p:nvPr/>
        </p:nvSpPr>
        <p:spPr bwMode="auto">
          <a:xfrm>
            <a:off x="92076" y="1317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Spring mongodb</a:t>
            </a:r>
            <a:r>
              <a:rPr lang="zh-CN" altLang="en-US" sz="2665">
                <a:solidFill>
                  <a:srgbClr val="1D69A3"/>
                </a:solidFill>
                <a:latin typeface="微软雅黑" panose="020B0503020204020204" pitchFamily="34" charset="-122"/>
                <a:ea typeface="微软雅黑" panose="020B0503020204020204" pitchFamily="34" charset="-122"/>
              </a:rPr>
              <a:t>解析</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7654" name="矩形 10"/>
          <p:cNvSpPr>
            <a:spLocks noChangeArrowheads="1"/>
          </p:cNvSpPr>
          <p:nvPr/>
        </p:nvSpPr>
        <p:spPr bwMode="auto">
          <a:xfrm>
            <a:off x="321733"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rPr>
              <a:t>Xml</a:t>
            </a:r>
            <a:r>
              <a:rPr lang="zh-CN" altLang="en-US" sz="2000" b="1">
                <a:latin typeface="微软雅黑" panose="020B0503020204020204" pitchFamily="34" charset="-122"/>
                <a:ea typeface="微软雅黑" panose="020B0503020204020204" pitchFamily="34" charset="-122"/>
              </a:rPr>
              <a:t>配置文件</a:t>
            </a:r>
            <a:endParaRPr lang="zh-CN" altLang="en-US" sz="2000" b="1">
              <a:latin typeface="微软雅黑" panose="020B0503020204020204" pitchFamily="34" charset="-122"/>
              <a:ea typeface="微软雅黑" panose="020B0503020204020204" pitchFamily="34" charset="-122"/>
            </a:endParaRPr>
          </a:p>
        </p:txBody>
      </p:sp>
      <p:sp>
        <p:nvSpPr>
          <p:cNvPr id="2" name="TextBox 1"/>
          <p:cNvSpPr txBox="1"/>
          <p:nvPr/>
        </p:nvSpPr>
        <p:spPr>
          <a:xfrm>
            <a:off x="547157" y="1419226"/>
            <a:ext cx="11266891" cy="4524315"/>
          </a:xfrm>
          <a:prstGeom prst="rect">
            <a:avLst/>
          </a:prstGeom>
          <a:noFill/>
        </p:spPr>
        <p:txBody>
          <a:bodyPr>
            <a:spAutoFit/>
          </a:bodyPr>
          <a:lstStyle/>
          <a:p>
            <a:pPr>
              <a:defRPr/>
            </a:pPr>
            <a:r>
              <a:rPr lang="en-US" altLang="zh-CN" sz="1600">
                <a:solidFill>
                  <a:srgbClr val="3F5FBF"/>
                </a:solidFill>
                <a:latin typeface="Consolas" panose="020B0609020204030204"/>
              </a:rPr>
              <a:t>&lt;!-- </a:t>
            </a:r>
            <a:r>
              <a:rPr lang="en-US" altLang="zh-CN" sz="1600" u="sng">
                <a:solidFill>
                  <a:srgbClr val="3F5FBF"/>
                </a:solidFill>
                <a:latin typeface="Consolas" panose="020B0609020204030204"/>
              </a:rPr>
              <a:t>mongodb</a:t>
            </a:r>
            <a:r>
              <a:rPr lang="zh-CN" altLang="en-US" sz="1600" u="sng">
                <a:solidFill>
                  <a:srgbClr val="3F5FBF"/>
                </a:solidFill>
                <a:latin typeface="Consolas" panose="020B0609020204030204"/>
              </a:rPr>
              <a:t>连接池配置 </a:t>
            </a:r>
            <a:r>
              <a:rPr lang="en-US" altLang="zh-CN" sz="1600" u="sng">
                <a:solidFill>
                  <a:srgbClr val="3F5FBF"/>
                </a:solidFill>
                <a:latin typeface="Consolas" panose="020B0609020204030204"/>
              </a:rPr>
              <a:t>--&gt;</a:t>
            </a:r>
            <a:endParaRPr lang="en-US" altLang="zh-CN" sz="1600" u="sng">
              <a:solidFill>
                <a:srgbClr val="3F5FBF"/>
              </a:solidFill>
              <a:latin typeface="Consolas" panose="020B0609020204030204"/>
            </a:endParaRPr>
          </a:p>
          <a:p>
            <a:pPr>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mongo:mongo-client </a:t>
            </a:r>
            <a:r>
              <a:rPr lang="en-US" altLang="zh-CN" sz="1600">
                <a:solidFill>
                  <a:srgbClr val="7F007F"/>
                </a:solidFill>
                <a:latin typeface="Consolas" panose="020B0609020204030204"/>
              </a:rPr>
              <a:t>host</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"192.168.1.129" </a:t>
            </a:r>
            <a:r>
              <a:rPr lang="en-US" altLang="zh-CN" sz="1600" i="1">
                <a:solidFill>
                  <a:srgbClr val="7F007F"/>
                </a:solidFill>
                <a:latin typeface="Consolas" panose="020B0609020204030204"/>
              </a:rPr>
              <a:t>port</a:t>
            </a:r>
            <a:r>
              <a:rPr lang="en-US" altLang="zh-CN" sz="1600" i="1" smtClean="0">
                <a:solidFill>
                  <a:srgbClr val="000000"/>
                </a:solidFill>
                <a:latin typeface="Consolas" panose="020B0609020204030204"/>
              </a:rPr>
              <a:t>=</a:t>
            </a:r>
            <a:r>
              <a:rPr lang="en-US" altLang="zh-CN" sz="1600" i="1" smtClean="0">
                <a:solidFill>
                  <a:srgbClr val="2A00FF"/>
                </a:solidFill>
                <a:latin typeface="Consolas" panose="020B0609020204030204"/>
              </a:rPr>
              <a:t>"27017"</a:t>
            </a:r>
            <a:r>
              <a:rPr lang="en-US" altLang="zh-CN" sz="1600" i="1" smtClean="0">
                <a:solidFill>
                  <a:srgbClr val="008080"/>
                </a:solidFill>
                <a:latin typeface="Consolas" panose="020B0609020204030204"/>
              </a:rPr>
              <a:t>&gt;</a:t>
            </a:r>
            <a:endParaRPr lang="en-US" altLang="zh-CN" sz="1600" i="1">
              <a:solidFill>
                <a:srgbClr val="008080"/>
              </a:solidFill>
              <a:latin typeface="Consolas" panose="020B0609020204030204"/>
            </a:endParaRPr>
          </a:p>
          <a:p>
            <a:pPr lvl="1">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mongo:client-options </a:t>
            </a:r>
            <a:endParaRPr lang="en-US" altLang="zh-CN" sz="1600">
              <a:solidFill>
                <a:srgbClr val="3F7F7F"/>
              </a:solidFill>
              <a:latin typeface="Consolas" panose="020B0609020204030204"/>
            </a:endParaRPr>
          </a:p>
          <a:p>
            <a:pPr lvl="1">
              <a:defRPr/>
            </a:pPr>
            <a:r>
              <a:rPr lang="en-US" altLang="zh-CN" sz="1600">
                <a:latin typeface="Consolas" panose="020B0609020204030204"/>
              </a:rPr>
              <a:t>      </a:t>
            </a:r>
            <a:r>
              <a:rPr lang="en-US" altLang="zh-CN" sz="1600">
                <a:solidFill>
                  <a:srgbClr val="7F007F"/>
                </a:solidFill>
                <a:latin typeface="Consolas" panose="020B0609020204030204"/>
              </a:rPr>
              <a:t>write-concern</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"ACKNOWLEDGED"</a:t>
            </a:r>
            <a:endParaRPr lang="en-US" altLang="zh-CN" sz="1600" i="1">
              <a:solidFill>
                <a:srgbClr val="2A00FF"/>
              </a:solidFill>
              <a:latin typeface="Consolas" panose="020B0609020204030204"/>
            </a:endParaRPr>
          </a:p>
          <a:p>
            <a:pPr lvl="1">
              <a:defRPr/>
            </a:pPr>
            <a:r>
              <a:rPr lang="en-US" altLang="zh-CN" sz="1600">
                <a:latin typeface="Consolas" panose="020B0609020204030204"/>
              </a:rPr>
              <a:t>      </a:t>
            </a:r>
            <a:r>
              <a:rPr lang="en-US" altLang="zh-CN" sz="1600">
                <a:solidFill>
                  <a:srgbClr val="7F007F"/>
                </a:solidFill>
                <a:latin typeface="Consolas" panose="020B0609020204030204"/>
              </a:rPr>
              <a:t>connections-per-host</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"100"</a:t>
            </a:r>
            <a:endParaRPr lang="en-US" altLang="zh-CN" sz="1600" i="1">
              <a:solidFill>
                <a:srgbClr val="2A00FF"/>
              </a:solidFill>
              <a:latin typeface="Consolas" panose="020B0609020204030204"/>
            </a:endParaRPr>
          </a:p>
          <a:p>
            <a:pPr lvl="1">
              <a:defRPr/>
            </a:pPr>
            <a:r>
              <a:rPr lang="en-US" altLang="zh-CN" sz="1600">
                <a:latin typeface="Consolas" panose="020B0609020204030204"/>
              </a:rPr>
              <a:t>      </a:t>
            </a:r>
            <a:r>
              <a:rPr lang="en-US" altLang="zh-CN" sz="1600">
                <a:solidFill>
                  <a:srgbClr val="7F007F"/>
                </a:solidFill>
                <a:latin typeface="Consolas" panose="020B0609020204030204"/>
              </a:rPr>
              <a:t>threads-allowed-to-block-for-connection-multiplier</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"5"</a:t>
            </a:r>
            <a:endParaRPr lang="en-US" altLang="zh-CN" sz="1600" i="1">
              <a:solidFill>
                <a:srgbClr val="2A00FF"/>
              </a:solidFill>
              <a:latin typeface="Consolas" panose="020B0609020204030204"/>
            </a:endParaRPr>
          </a:p>
          <a:p>
            <a:pPr lvl="1">
              <a:defRPr/>
            </a:pPr>
            <a:r>
              <a:rPr lang="en-US" altLang="zh-CN" sz="1600">
                <a:latin typeface="Consolas" panose="020B0609020204030204"/>
              </a:rPr>
              <a:t>      </a:t>
            </a:r>
            <a:r>
              <a:rPr lang="en-US" altLang="zh-CN" sz="1600">
                <a:solidFill>
                  <a:srgbClr val="7F007F"/>
                </a:solidFill>
                <a:latin typeface="Consolas" panose="020B0609020204030204"/>
              </a:rPr>
              <a:t>max-wait-time</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"120000"</a:t>
            </a:r>
            <a:endParaRPr lang="en-US" altLang="zh-CN" sz="1600" i="1">
              <a:solidFill>
                <a:srgbClr val="2A00FF"/>
              </a:solidFill>
              <a:latin typeface="Consolas" panose="020B0609020204030204"/>
            </a:endParaRPr>
          </a:p>
          <a:p>
            <a:pPr lvl="1">
              <a:defRPr/>
            </a:pPr>
            <a:r>
              <a:rPr lang="en-US" altLang="zh-CN" sz="1600">
                <a:latin typeface="Consolas" panose="020B0609020204030204"/>
              </a:rPr>
              <a:t>  </a:t>
            </a:r>
            <a:r>
              <a:rPr lang="en-US" altLang="zh-CN" sz="1600">
                <a:solidFill>
                  <a:srgbClr val="7F007F"/>
                </a:solidFill>
                <a:latin typeface="Consolas" panose="020B0609020204030204"/>
              </a:rPr>
              <a:t>connect-timeout</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"10000"</a:t>
            </a:r>
            <a:r>
              <a:rPr lang="en-US" altLang="zh-CN" sz="1600" i="1" smtClean="0">
                <a:solidFill>
                  <a:srgbClr val="008080"/>
                </a:solidFill>
                <a:latin typeface="Consolas" panose="020B0609020204030204"/>
              </a:rPr>
              <a:t>/&gt;</a:t>
            </a:r>
            <a:r>
              <a:rPr lang="en-US" altLang="zh-CN" sz="1600" i="1" smtClean="0">
                <a:solidFill>
                  <a:srgbClr val="000000"/>
                </a:solidFill>
                <a:latin typeface="Consolas" panose="020B0609020204030204"/>
              </a:rPr>
              <a:t> </a:t>
            </a:r>
            <a:endParaRPr lang="en-US" altLang="zh-CN" sz="1600" i="1">
              <a:solidFill>
                <a:srgbClr val="000000"/>
              </a:solidFill>
              <a:latin typeface="Consolas" panose="020B0609020204030204"/>
            </a:endParaRPr>
          </a:p>
          <a:p>
            <a:pPr>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mongo:mongo-client</a:t>
            </a:r>
            <a:r>
              <a:rPr lang="en-US" altLang="zh-CN" sz="1600">
                <a:solidFill>
                  <a:srgbClr val="008080"/>
                </a:solidFill>
                <a:latin typeface="Consolas" panose="020B0609020204030204"/>
              </a:rPr>
              <a:t>&gt;&gt;</a:t>
            </a:r>
            <a:endParaRPr lang="en-US" altLang="zh-CN" sz="1600">
              <a:solidFill>
                <a:srgbClr val="008080"/>
              </a:solidFill>
              <a:latin typeface="Consolas" panose="020B0609020204030204"/>
            </a:endParaRPr>
          </a:p>
          <a:p>
            <a:pPr>
              <a:defRPr/>
            </a:pPr>
            <a:endParaRPr lang="en-US" altLang="zh-CN" sz="1600">
              <a:solidFill>
                <a:srgbClr val="008080"/>
              </a:solidFill>
              <a:latin typeface="Consolas" panose="020B0609020204030204"/>
            </a:endParaRPr>
          </a:p>
          <a:p>
            <a:pPr>
              <a:defRPr/>
            </a:pPr>
            <a:r>
              <a:rPr lang="en-US" altLang="zh-CN" sz="1600">
                <a:solidFill>
                  <a:srgbClr val="3F5FBF"/>
                </a:solidFill>
                <a:highlight>
                  <a:srgbClr val="E8F2FE"/>
                </a:highlight>
                <a:latin typeface="Consolas" panose="020B0609020204030204"/>
              </a:rPr>
              <a:t>&lt;!-- </a:t>
            </a:r>
            <a:r>
              <a:rPr lang="en-US" altLang="zh-CN" sz="1600" u="sng">
                <a:solidFill>
                  <a:srgbClr val="3F5FBF"/>
                </a:solidFill>
                <a:highlight>
                  <a:srgbClr val="E8F2FE"/>
                </a:highlight>
                <a:latin typeface="Consolas" panose="020B0609020204030204"/>
              </a:rPr>
              <a:t>mongodb</a:t>
            </a:r>
            <a:r>
              <a:rPr lang="zh-CN" altLang="en-US" sz="1600" u="sng">
                <a:solidFill>
                  <a:srgbClr val="3F5FBF"/>
                </a:solidFill>
                <a:highlight>
                  <a:srgbClr val="E8F2FE"/>
                </a:highlight>
                <a:latin typeface="Consolas" panose="020B0609020204030204"/>
              </a:rPr>
              <a:t>数据库工厂配置 </a:t>
            </a:r>
            <a:r>
              <a:rPr lang="en-US" altLang="zh-CN" sz="1600" u="sng">
                <a:solidFill>
                  <a:srgbClr val="3F5FBF"/>
                </a:solidFill>
                <a:highlight>
                  <a:srgbClr val="E8F2FE"/>
                </a:highlight>
                <a:latin typeface="Consolas" panose="020B0609020204030204"/>
              </a:rPr>
              <a:t>--&gt;</a:t>
            </a:r>
            <a:endParaRPr lang="en-US" altLang="zh-CN" sz="1600">
              <a:solidFill>
                <a:srgbClr val="008080"/>
              </a:solidFill>
              <a:latin typeface="Consolas" panose="020B0609020204030204"/>
            </a:endParaRPr>
          </a:p>
          <a:p>
            <a:pPr>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mongo:db-factory </a:t>
            </a:r>
            <a:r>
              <a:rPr lang="en-US" altLang="zh-CN" sz="1600">
                <a:solidFill>
                  <a:srgbClr val="7F007F"/>
                </a:solidFill>
                <a:latin typeface="Consolas" panose="020B0609020204030204"/>
              </a:rPr>
              <a:t>dbname</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"lison" </a:t>
            </a:r>
            <a:r>
              <a:rPr lang="en-US" altLang="zh-CN" sz="1600" i="1">
                <a:solidFill>
                  <a:srgbClr val="7F007F"/>
                </a:solidFill>
                <a:latin typeface="Consolas" panose="020B0609020204030204"/>
              </a:rPr>
              <a:t>mongo-ref</a:t>
            </a:r>
            <a:r>
              <a:rPr lang="en-US" altLang="zh-CN" sz="1600" i="1" smtClean="0">
                <a:solidFill>
                  <a:srgbClr val="000000"/>
                </a:solidFill>
                <a:latin typeface="Consolas" panose="020B0609020204030204"/>
              </a:rPr>
              <a:t>=</a:t>
            </a:r>
            <a:r>
              <a:rPr lang="en-US" altLang="zh-CN" sz="1600" i="1" smtClean="0">
                <a:solidFill>
                  <a:srgbClr val="2A00FF"/>
                </a:solidFill>
                <a:latin typeface="Consolas" panose="020B0609020204030204"/>
              </a:rPr>
              <a:t>"mongo" </a:t>
            </a:r>
            <a:r>
              <a:rPr lang="en-US" altLang="zh-CN" sz="1600" i="1">
                <a:solidFill>
                  <a:srgbClr val="008080"/>
                </a:solidFill>
                <a:latin typeface="Consolas" panose="020B0609020204030204"/>
              </a:rPr>
              <a:t>/&gt;</a:t>
            </a:r>
            <a:endParaRPr lang="en-US" altLang="zh-CN" sz="1600" i="1">
              <a:solidFill>
                <a:srgbClr val="008080"/>
              </a:solidFill>
              <a:latin typeface="Consolas" panose="020B0609020204030204"/>
            </a:endParaRPr>
          </a:p>
          <a:p>
            <a:pPr>
              <a:defRPr/>
            </a:pPr>
            <a:endParaRPr lang="en-US" altLang="zh-CN" sz="1600">
              <a:latin typeface="Consolas" panose="020B0609020204030204"/>
            </a:endParaRPr>
          </a:p>
          <a:p>
            <a:pPr>
              <a:defRPr/>
            </a:pPr>
            <a:r>
              <a:rPr lang="en-US" altLang="zh-CN" sz="1600">
                <a:solidFill>
                  <a:srgbClr val="3F5FBF"/>
                </a:solidFill>
                <a:highlight>
                  <a:srgbClr val="E8F2FE"/>
                </a:highlight>
                <a:latin typeface="Consolas" panose="020B0609020204030204"/>
              </a:rPr>
              <a:t>&lt;!-- </a:t>
            </a:r>
            <a:r>
              <a:rPr lang="en-US" altLang="zh-CN" sz="1600" u="sng">
                <a:solidFill>
                  <a:srgbClr val="3F5FBF"/>
                </a:solidFill>
                <a:highlight>
                  <a:srgbClr val="E8F2FE"/>
                </a:highlight>
                <a:latin typeface="Consolas" panose="020B0609020204030204"/>
              </a:rPr>
              <a:t>mongodb</a:t>
            </a:r>
            <a:r>
              <a:rPr lang="zh-CN" altLang="en-US" sz="1600" u="sng">
                <a:solidFill>
                  <a:srgbClr val="3F5FBF"/>
                </a:solidFill>
                <a:highlight>
                  <a:srgbClr val="E8F2FE"/>
                </a:highlight>
                <a:latin typeface="Consolas" panose="020B0609020204030204"/>
              </a:rPr>
              <a:t>模板配置 </a:t>
            </a:r>
            <a:r>
              <a:rPr lang="en-US" altLang="zh-CN" sz="1600" u="sng">
                <a:solidFill>
                  <a:srgbClr val="3F5FBF"/>
                </a:solidFill>
                <a:highlight>
                  <a:srgbClr val="E8F2FE"/>
                </a:highlight>
                <a:latin typeface="Consolas" panose="020B0609020204030204"/>
              </a:rPr>
              <a:t>--&gt;</a:t>
            </a:r>
            <a:endParaRPr lang="zh-CN" altLang="en-US" sz="1600">
              <a:latin typeface="Consolas" panose="020B0609020204030204"/>
            </a:endParaRPr>
          </a:p>
          <a:p>
            <a:pPr>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bean </a:t>
            </a:r>
            <a:r>
              <a:rPr lang="en-US" altLang="zh-CN" sz="1600">
                <a:solidFill>
                  <a:srgbClr val="7F007F"/>
                </a:solidFill>
                <a:latin typeface="Consolas" panose="020B0609020204030204"/>
              </a:rPr>
              <a:t>id</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"anotherMongoTemplate" </a:t>
            </a:r>
            <a:r>
              <a:rPr lang="en-US" altLang="zh-CN" sz="1600" i="1">
                <a:solidFill>
                  <a:srgbClr val="7F007F"/>
                </a:solidFill>
                <a:latin typeface="Consolas" panose="020B0609020204030204"/>
              </a:rPr>
              <a:t>class</a:t>
            </a:r>
            <a:r>
              <a:rPr lang="en-US" altLang="zh-CN" sz="1600" i="1" smtClean="0">
                <a:solidFill>
                  <a:srgbClr val="000000"/>
                </a:solidFill>
                <a:latin typeface="Consolas" panose="020B0609020204030204"/>
              </a:rPr>
              <a:t>=</a:t>
            </a:r>
            <a:r>
              <a:rPr lang="en-US" altLang="zh-CN" sz="1600" i="1" smtClean="0">
                <a:solidFill>
                  <a:srgbClr val="2A00FF"/>
                </a:solidFill>
                <a:latin typeface="Consolas" panose="020B0609020204030204"/>
              </a:rPr>
              <a:t>"org.springframework.data.mongodb.core.MongoTemplate"</a:t>
            </a:r>
            <a:r>
              <a:rPr lang="en-US" altLang="zh-CN" sz="1600" i="1" smtClean="0">
                <a:solidFill>
                  <a:srgbClr val="008080"/>
                </a:solidFill>
                <a:latin typeface="Consolas" panose="020B0609020204030204"/>
              </a:rPr>
              <a:t>&gt;</a:t>
            </a:r>
            <a:endParaRPr lang="en-US" altLang="zh-CN" sz="1600" i="1">
              <a:solidFill>
                <a:srgbClr val="008080"/>
              </a:solidFill>
              <a:latin typeface="Consolas" panose="020B0609020204030204"/>
            </a:endParaRPr>
          </a:p>
          <a:p>
            <a:pPr lvl="1">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constructor-arg </a:t>
            </a:r>
            <a:r>
              <a:rPr lang="en-US" altLang="zh-CN" sz="1600">
                <a:solidFill>
                  <a:srgbClr val="7F007F"/>
                </a:solidFill>
                <a:latin typeface="Consolas" panose="020B0609020204030204"/>
              </a:rPr>
              <a:t>name</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"mongoDbFactory" </a:t>
            </a:r>
            <a:r>
              <a:rPr lang="en-US" altLang="zh-CN" sz="1600" i="1">
                <a:solidFill>
                  <a:srgbClr val="7F007F"/>
                </a:solidFill>
                <a:latin typeface="Consolas" panose="020B0609020204030204"/>
              </a:rPr>
              <a:t>ref</a:t>
            </a:r>
            <a:r>
              <a:rPr lang="en-US" altLang="zh-CN" sz="1600" i="1" smtClean="0">
                <a:solidFill>
                  <a:srgbClr val="000000"/>
                </a:solidFill>
                <a:latin typeface="Consolas" panose="020B0609020204030204"/>
              </a:rPr>
              <a:t>=</a:t>
            </a:r>
            <a:r>
              <a:rPr lang="en-US" altLang="zh-CN" sz="1600" i="1" smtClean="0">
                <a:solidFill>
                  <a:srgbClr val="2A00FF"/>
                </a:solidFill>
                <a:latin typeface="Consolas" panose="020B0609020204030204"/>
              </a:rPr>
              <a:t>"mongoDbFactory" </a:t>
            </a:r>
            <a:r>
              <a:rPr lang="en-US" altLang="zh-CN" sz="1600" i="1">
                <a:solidFill>
                  <a:srgbClr val="008080"/>
                </a:solidFill>
                <a:latin typeface="Consolas" panose="020B0609020204030204"/>
              </a:rPr>
              <a:t>/&gt;</a:t>
            </a:r>
            <a:endParaRPr lang="en-US" altLang="zh-CN" sz="1600" i="1">
              <a:solidFill>
                <a:srgbClr val="008080"/>
              </a:solidFill>
              <a:latin typeface="Consolas" panose="020B0609020204030204"/>
            </a:endParaRPr>
          </a:p>
          <a:p>
            <a:pPr lvl="1">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property </a:t>
            </a:r>
            <a:r>
              <a:rPr lang="en-US" altLang="zh-CN" sz="1600">
                <a:solidFill>
                  <a:srgbClr val="7F007F"/>
                </a:solidFill>
                <a:latin typeface="Consolas" panose="020B0609020204030204"/>
              </a:rPr>
              <a:t>name</a:t>
            </a:r>
            <a:r>
              <a:rPr lang="en-US" altLang="zh-CN" sz="1600" smtClean="0">
                <a:solidFill>
                  <a:srgbClr val="000000"/>
                </a:solidFill>
                <a:latin typeface="Consolas" panose="020B0609020204030204"/>
              </a:rPr>
              <a:t>=</a:t>
            </a:r>
            <a:r>
              <a:rPr lang="en-US" altLang="zh-CN" sz="1600" i="1" smtClean="0">
                <a:solidFill>
                  <a:srgbClr val="2A00FF"/>
                </a:solidFill>
                <a:latin typeface="Consolas" panose="020B0609020204030204"/>
              </a:rPr>
              <a:t>"writeResultChecking" </a:t>
            </a:r>
            <a:r>
              <a:rPr lang="en-US" altLang="zh-CN" sz="1600" i="1">
                <a:solidFill>
                  <a:srgbClr val="7F007F"/>
                </a:solidFill>
                <a:latin typeface="Consolas" panose="020B0609020204030204"/>
              </a:rPr>
              <a:t>value</a:t>
            </a:r>
            <a:r>
              <a:rPr lang="en-US" altLang="zh-CN" sz="1600" i="1" smtClean="0">
                <a:solidFill>
                  <a:srgbClr val="000000"/>
                </a:solidFill>
                <a:latin typeface="Consolas" panose="020B0609020204030204"/>
              </a:rPr>
              <a:t>=</a:t>
            </a:r>
            <a:r>
              <a:rPr lang="en-US" altLang="zh-CN" sz="1600" i="1" smtClean="0">
                <a:solidFill>
                  <a:srgbClr val="2A00FF"/>
                </a:solidFill>
                <a:latin typeface="Consolas" panose="020B0609020204030204"/>
              </a:rPr>
              <a:t>"EXCEPTION"</a:t>
            </a:r>
            <a:r>
              <a:rPr lang="en-US" altLang="zh-CN" sz="1600" i="1" smtClean="0">
                <a:solidFill>
                  <a:srgbClr val="008080"/>
                </a:solidFill>
                <a:latin typeface="Consolas" panose="020B0609020204030204"/>
              </a:rPr>
              <a:t>&gt;&lt;/</a:t>
            </a:r>
            <a:r>
              <a:rPr lang="en-US" altLang="zh-CN" sz="1600" i="1">
                <a:solidFill>
                  <a:srgbClr val="3F7F7F"/>
                </a:solidFill>
                <a:latin typeface="Consolas" panose="020B0609020204030204"/>
              </a:rPr>
              <a:t>property</a:t>
            </a:r>
            <a:r>
              <a:rPr lang="en-US" altLang="zh-CN" sz="1600" i="1">
                <a:solidFill>
                  <a:srgbClr val="008080"/>
                </a:solidFill>
                <a:latin typeface="Consolas" panose="020B0609020204030204"/>
              </a:rPr>
              <a:t>&gt;</a:t>
            </a:r>
            <a:endParaRPr lang="en-US" altLang="zh-CN" sz="1600" i="1">
              <a:solidFill>
                <a:srgbClr val="008080"/>
              </a:solidFill>
              <a:latin typeface="Consolas" panose="020B0609020204030204"/>
            </a:endParaRPr>
          </a:p>
          <a:p>
            <a:pPr>
              <a:defRPr/>
            </a:pPr>
            <a:r>
              <a:rPr lang="en-US" altLang="zh-CN" sz="1600">
                <a:solidFill>
                  <a:srgbClr val="008080"/>
                </a:solidFill>
                <a:latin typeface="Consolas" panose="020B0609020204030204"/>
              </a:rPr>
              <a:t>&lt;/</a:t>
            </a:r>
            <a:r>
              <a:rPr lang="en-US" altLang="zh-CN" sz="1600">
                <a:solidFill>
                  <a:srgbClr val="3F7F7F"/>
                </a:solidFill>
                <a:latin typeface="Consolas" panose="020B0609020204030204"/>
              </a:rPr>
              <a:t>bean</a:t>
            </a:r>
            <a:r>
              <a:rPr lang="en-US" altLang="zh-CN" sz="1600">
                <a:solidFill>
                  <a:srgbClr val="008080"/>
                </a:solidFill>
                <a:latin typeface="Consolas" panose="020B0609020204030204"/>
              </a:rPr>
              <a:t>&gt;</a:t>
            </a:r>
            <a:endParaRPr lang="zh-CN" altLang="en-US" sz="1600">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矩形 4"/>
          <p:cNvSpPr>
            <a:spLocks noChangeArrowheads="1"/>
          </p:cNvSpPr>
          <p:nvPr/>
        </p:nvSpPr>
        <p:spPr bwMode="auto">
          <a:xfrm>
            <a:off x="215901" y="19312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安装</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4102" name="矩形 39"/>
          <p:cNvSpPr>
            <a:spLocks noChangeArrowheads="1"/>
          </p:cNvSpPr>
          <p:nvPr/>
        </p:nvSpPr>
        <p:spPr bwMode="auto">
          <a:xfrm>
            <a:off x="413810" y="718111"/>
            <a:ext cx="10924116"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92D050"/>
              </a:buClr>
              <a:buFontTx/>
              <a:buAutoNum type="arabicPeriod"/>
            </a:pPr>
            <a:r>
              <a:rPr lang="zh-CN" altLang="en-US" sz="1800">
                <a:latin typeface="微软雅黑" panose="020B0503020204020204" pitchFamily="34" charset="-122"/>
                <a:ea typeface="微软雅黑" panose="020B0503020204020204" pitchFamily="34" charset="-122"/>
              </a:rPr>
              <a:t>官网下载安装介质：</a:t>
            </a:r>
            <a:r>
              <a:rPr lang="en-US" altLang="zh-CN" sz="1800">
                <a:latin typeface="微软雅黑" panose="020B0503020204020204" pitchFamily="34" charset="-122"/>
                <a:ea typeface="微软雅黑" panose="020B0503020204020204" pitchFamily="34" charset="-122"/>
                <a:hlinkClick r:id="rId1"/>
              </a:rPr>
              <a:t>https://www.mongodb.org/dl/linux/x86_64</a:t>
            </a:r>
            <a:r>
              <a:rPr lang="zh-CN" altLang="en-US" sz="1800">
                <a:latin typeface="微软雅黑" panose="020B0503020204020204" pitchFamily="34" charset="-122"/>
                <a:ea typeface="微软雅黑" panose="020B0503020204020204" pitchFamily="34" charset="-122"/>
              </a:rPr>
              <a:t>，选择适当的版本，这里以</a:t>
            </a:r>
            <a:r>
              <a:rPr lang="en-US" altLang="zh-CN" sz="1800">
                <a:latin typeface="微软雅黑" panose="020B0503020204020204" pitchFamily="34" charset="-122"/>
                <a:ea typeface="微软雅黑" panose="020B0503020204020204" pitchFamily="34" charset="-122"/>
              </a:rPr>
              <a:t>linux</a:t>
            </a:r>
            <a:r>
              <a:rPr lang="zh-CN" altLang="en-US" sz="1800" smtClean="0">
                <a:latin typeface="微软雅黑" panose="020B0503020204020204" pitchFamily="34" charset="-122"/>
                <a:ea typeface="微软雅黑" panose="020B0503020204020204" pitchFamily="34" charset="-122"/>
              </a:rPr>
              <a:t>版本</a:t>
            </a:r>
            <a:r>
              <a:rPr lang="en-US" altLang="zh-CN" sz="1800">
                <a:latin typeface="微软雅黑" panose="020B0503020204020204" pitchFamily="34" charset="-122"/>
                <a:ea typeface="微软雅黑" panose="020B0503020204020204" pitchFamily="34" charset="-122"/>
              </a:rPr>
              <a:t>mongodb-linux-x86_64-4.0.4</a:t>
            </a:r>
            <a:r>
              <a:rPr lang="zh-CN" altLang="en-US" sz="1800" smtClean="0">
                <a:latin typeface="微软雅黑" panose="020B0503020204020204" pitchFamily="34" charset="-122"/>
                <a:ea typeface="微软雅黑" panose="020B0503020204020204" pitchFamily="34" charset="-122"/>
              </a:rPr>
              <a:t>为</a:t>
            </a:r>
            <a:r>
              <a:rPr lang="zh-CN" altLang="en-US" sz="1800">
                <a:latin typeface="微软雅黑" panose="020B0503020204020204" pitchFamily="34" charset="-122"/>
                <a:ea typeface="微软雅黑" panose="020B0503020204020204" pitchFamily="34" charset="-122"/>
              </a:rPr>
              <a:t>例</a:t>
            </a:r>
            <a:r>
              <a:rPr lang="zh-CN" altLang="en-US"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AutoNum type="arabicPeriod"/>
            </a:pPr>
            <a:r>
              <a:rPr lang="zh-CN" altLang="en-US" sz="1800" smtClean="0">
                <a:latin typeface="微软雅黑" panose="020B0503020204020204" pitchFamily="34" charset="-122"/>
                <a:ea typeface="微软雅黑" panose="020B0503020204020204" pitchFamily="34" charset="-122"/>
              </a:rPr>
              <a:t>解压到系统某路径，</a:t>
            </a:r>
            <a:r>
              <a:rPr lang="en-US" altLang="zh-CN" sz="1800"/>
              <a:t>tar zxvf mongodb-linux-x86_64-4.0.4.tgz</a:t>
            </a:r>
            <a:endParaRPr lang="en-US" altLang="zh-CN" sz="1800"/>
          </a:p>
          <a:p>
            <a:pPr>
              <a:lnSpc>
                <a:spcPct val="200000"/>
              </a:lnSpc>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并在安装目录创建</a:t>
            </a:r>
            <a:r>
              <a:rPr lang="en-US" altLang="zh-CN" sz="1800">
                <a:latin typeface="微软雅黑" panose="020B0503020204020204" pitchFamily="34" charset="-122"/>
                <a:ea typeface="微软雅黑" panose="020B0503020204020204" pitchFamily="34" charset="-122"/>
              </a:rPr>
              <a:t>data</a:t>
            </a:r>
            <a:r>
              <a:rPr lang="zh-CN" altLang="en-US" sz="1800">
                <a:latin typeface="微软雅黑" panose="020B0503020204020204" pitchFamily="34" charset="-122"/>
                <a:ea typeface="微软雅黑" panose="020B0503020204020204" pitchFamily="34" charset="-122"/>
              </a:rPr>
              <a:t>目录，以及</a:t>
            </a:r>
            <a:r>
              <a:rPr lang="en-US" altLang="zh-CN" sz="1800">
                <a:latin typeface="微软雅黑" panose="020B0503020204020204" pitchFamily="34" charset="-122"/>
                <a:ea typeface="微软雅黑" panose="020B0503020204020204" pitchFamily="34" charset="-122"/>
              </a:rPr>
              <a:t>logs</a:t>
            </a:r>
            <a:r>
              <a:rPr lang="zh-CN" altLang="en-US" sz="1800">
                <a:latin typeface="微软雅黑" panose="020B0503020204020204" pitchFamily="34" charset="-122"/>
                <a:ea typeface="微软雅黑" panose="020B0503020204020204" pitchFamily="34" charset="-122"/>
              </a:rPr>
              <a:t>目录和</a:t>
            </a:r>
            <a:r>
              <a:rPr lang="en-US" altLang="zh-CN" sz="1800">
                <a:latin typeface="微软雅黑" panose="020B0503020204020204" pitchFamily="34" charset="-122"/>
                <a:ea typeface="微软雅黑" panose="020B0503020204020204" pitchFamily="34" charset="-122"/>
              </a:rPr>
              <a:t>logs/mongodb.log</a:t>
            </a:r>
            <a:r>
              <a:rPr lang="zh-CN" altLang="en-US" sz="1800">
                <a:latin typeface="微软雅黑" panose="020B0503020204020204" pitchFamily="34" charset="-122"/>
                <a:ea typeface="微软雅黑" panose="020B0503020204020204" pitchFamily="34" charset="-122"/>
              </a:rPr>
              <a:t>文件</a:t>
            </a:r>
            <a:endParaRPr lang="en-US" altLang="zh-CN"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AutoNum type="arabicPeriod" startAt="3"/>
            </a:pPr>
            <a:r>
              <a:rPr lang="zh-CN" altLang="en-US" sz="1800">
                <a:latin typeface="微软雅黑" panose="020B0503020204020204" pitchFamily="34" charset="-122"/>
                <a:ea typeface="微软雅黑" panose="020B0503020204020204" pitchFamily="34" charset="-122"/>
              </a:rPr>
              <a:t>使用</a:t>
            </a:r>
            <a:r>
              <a:rPr lang="en-US" altLang="zh-CN" sz="1800">
                <a:latin typeface="微软雅黑" panose="020B0503020204020204" pitchFamily="34" charset="-122"/>
                <a:ea typeface="微软雅黑" panose="020B0503020204020204" pitchFamily="34" charset="-122"/>
              </a:rPr>
              <a:t>vim</a:t>
            </a:r>
            <a:r>
              <a:rPr lang="zh-CN" altLang="en-US" sz="1800">
                <a:latin typeface="微软雅黑" panose="020B0503020204020204" pitchFamily="34" charset="-122"/>
                <a:ea typeface="微软雅黑" panose="020B0503020204020204" pitchFamily="34" charset="-122"/>
              </a:rPr>
              <a:t>在</a:t>
            </a:r>
            <a:r>
              <a:rPr lang="en-US" altLang="zh-CN" sz="1800">
                <a:latin typeface="微软雅黑" panose="020B0503020204020204" pitchFamily="34" charset="-122"/>
                <a:ea typeface="微软雅黑" panose="020B0503020204020204" pitchFamily="34" charset="-122"/>
              </a:rPr>
              <a:t>mongodb</a:t>
            </a:r>
            <a:r>
              <a:rPr lang="zh-CN" altLang="en-US" sz="1800">
                <a:latin typeface="微软雅黑" panose="020B0503020204020204" pitchFamily="34" charset="-122"/>
                <a:ea typeface="微软雅黑" panose="020B0503020204020204" pitchFamily="34" charset="-122"/>
              </a:rPr>
              <a:t>的</a:t>
            </a:r>
            <a:r>
              <a:rPr lang="en-US" altLang="zh-CN" sz="1800">
                <a:latin typeface="微软雅黑" panose="020B0503020204020204" pitchFamily="34" charset="-122"/>
                <a:ea typeface="微软雅黑" panose="020B0503020204020204" pitchFamily="34" charset="-122"/>
              </a:rPr>
              <a:t>bin</a:t>
            </a:r>
            <a:r>
              <a:rPr lang="zh-CN" altLang="en-US" sz="1800">
                <a:latin typeface="微软雅黑" panose="020B0503020204020204" pitchFamily="34" charset="-122"/>
                <a:ea typeface="微软雅黑" panose="020B0503020204020204" pitchFamily="34" charset="-122"/>
              </a:rPr>
              <a:t>目录创建</a:t>
            </a:r>
            <a:r>
              <a:rPr lang="en-US" altLang="zh-CN" sz="1800">
                <a:latin typeface="微软雅黑" panose="020B0503020204020204" pitchFamily="34" charset="-122"/>
                <a:ea typeface="微软雅黑" panose="020B0503020204020204" pitchFamily="34" charset="-122"/>
              </a:rPr>
              <a:t>mongodb</a:t>
            </a:r>
            <a:r>
              <a:rPr lang="zh-CN" altLang="en-US" sz="1800">
                <a:latin typeface="微软雅黑" panose="020B0503020204020204" pitchFamily="34" charset="-122"/>
                <a:ea typeface="微软雅黑" panose="020B0503020204020204" pitchFamily="34" charset="-122"/>
              </a:rPr>
              <a:t>的配置文件，如：</a:t>
            </a:r>
            <a:r>
              <a:rPr lang="en-US" altLang="zh-CN" sz="1800">
                <a:latin typeface="微软雅黑" panose="020B0503020204020204" pitchFamily="34" charset="-122"/>
                <a:ea typeface="微软雅黑" panose="020B0503020204020204" pitchFamily="34" charset="-122"/>
              </a:rPr>
              <a:t>vim bin/mongodb.conf</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mongodb.conf</a:t>
            </a:r>
            <a:r>
              <a:rPr lang="zh-CN" altLang="en-US" sz="1800">
                <a:latin typeface="微软雅黑" panose="020B0503020204020204" pitchFamily="34" charset="-122"/>
                <a:ea typeface="微软雅黑" panose="020B0503020204020204" pitchFamily="34" charset="-122"/>
              </a:rPr>
              <a:t>内容请见下一页课件；</a:t>
            </a:r>
            <a:endParaRPr lang="en-US" altLang="zh-CN"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AutoNum type="arabicPeriod" startAt="3"/>
            </a:pPr>
            <a:r>
              <a:rPr lang="zh-CN" altLang="en-US" sz="1800">
                <a:latin typeface="微软雅黑" panose="020B0503020204020204" pitchFamily="34" charset="-122"/>
                <a:ea typeface="微软雅黑" panose="020B0503020204020204" pitchFamily="34" charset="-122"/>
              </a:rPr>
              <a:t>编写</a:t>
            </a:r>
            <a:r>
              <a:rPr lang="en-US" altLang="zh-CN" sz="1800">
                <a:latin typeface="微软雅黑" panose="020B0503020204020204" pitchFamily="34" charset="-122"/>
                <a:ea typeface="微软雅黑" panose="020B0503020204020204" pitchFamily="34" charset="-122"/>
              </a:rPr>
              <a:t>shell</a:t>
            </a:r>
            <a:r>
              <a:rPr lang="zh-CN" altLang="en-US" sz="1800">
                <a:latin typeface="微软雅黑" panose="020B0503020204020204" pitchFamily="34" charset="-122"/>
                <a:ea typeface="微软雅黑" panose="020B0503020204020204" pitchFamily="34" charset="-122"/>
              </a:rPr>
              <a:t>脚本，命名为</a:t>
            </a:r>
            <a:r>
              <a:rPr lang="en-US" altLang="zh-CN" sz="1800">
                <a:latin typeface="微软雅黑" panose="020B0503020204020204" pitchFamily="34" charset="-122"/>
                <a:ea typeface="微软雅黑" panose="020B0503020204020204" pitchFamily="34" charset="-122"/>
              </a:rPr>
              <a:t>start-mongodb.sh</a:t>
            </a:r>
            <a:r>
              <a:rPr lang="zh-CN" altLang="en-US" sz="1800">
                <a:latin typeface="微软雅黑" panose="020B0503020204020204" pitchFamily="34" charset="-122"/>
                <a:ea typeface="微软雅黑" panose="020B0503020204020204" pitchFamily="34" charset="-122"/>
              </a:rPr>
              <a:t>，脚本内容如下：</a:t>
            </a:r>
            <a:endParaRPr lang="en-US" altLang="zh-CN"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     nohup ./mongod -f mongodb.conf &amp;</a:t>
            </a:r>
            <a:endParaRPr lang="en-US" altLang="zh-CN"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AutoNum type="arabicPeriod" startAt="5"/>
            </a:pPr>
            <a:r>
              <a:rPr lang="zh-CN" altLang="en-US" sz="1800">
                <a:latin typeface="微软雅黑" panose="020B0503020204020204" pitchFamily="34" charset="-122"/>
                <a:ea typeface="微软雅黑" panose="020B0503020204020204" pitchFamily="34" charset="-122"/>
              </a:rPr>
              <a:t>使用</a:t>
            </a:r>
            <a:r>
              <a:rPr lang="en-US" altLang="zh-CN" sz="1800">
                <a:latin typeface="微软雅黑" panose="020B0503020204020204" pitchFamily="34" charset="-122"/>
                <a:ea typeface="微软雅黑" panose="020B0503020204020204" pitchFamily="34" charset="-122"/>
              </a:rPr>
              <a:t>start-mongodb.sh</a:t>
            </a:r>
            <a:r>
              <a:rPr lang="zh-CN" altLang="en-US" sz="1800">
                <a:latin typeface="微软雅黑" panose="020B0503020204020204" pitchFamily="34" charset="-122"/>
                <a:ea typeface="微软雅黑" panose="020B0503020204020204" pitchFamily="34" charset="-122"/>
              </a:rPr>
              <a:t>启动</a:t>
            </a:r>
            <a:r>
              <a:rPr lang="en-US" altLang="zh-CN" sz="1800">
                <a:latin typeface="微软雅黑" panose="020B0503020204020204" pitchFamily="34" charset="-122"/>
                <a:ea typeface="微软雅黑" panose="020B0503020204020204" pitchFamily="34" charset="-122"/>
              </a:rPr>
              <a:t>mongodb</a:t>
            </a:r>
            <a:r>
              <a:rPr lang="zh-CN" altLang="en-US" sz="1800">
                <a:latin typeface="微软雅黑" panose="020B0503020204020204" pitchFamily="34" charset="-122"/>
                <a:ea typeface="微软雅黑" panose="020B0503020204020204" pitchFamily="34" charset="-122"/>
              </a:rPr>
              <a:t>实例，如：</a:t>
            </a:r>
            <a:r>
              <a:rPr lang="en-US" altLang="zh-CN" sz="1800">
                <a:latin typeface="微软雅黑" panose="020B0503020204020204" pitchFamily="34" charset="-122"/>
                <a:ea typeface="微软雅黑" panose="020B0503020204020204" pitchFamily="34" charset="-122"/>
              </a:rPr>
              <a:t>./start-mongodb</a:t>
            </a:r>
            <a:endParaRPr lang="en-US" altLang="zh-CN"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AutoNum type="arabicPeriod" startAt="5"/>
            </a:pPr>
            <a:r>
              <a:rPr lang="zh-CN" altLang="en-US" sz="1800">
                <a:latin typeface="微软雅黑" panose="020B0503020204020204" pitchFamily="34" charset="-122"/>
                <a:ea typeface="微软雅黑" panose="020B0503020204020204" pitchFamily="34" charset="-122"/>
              </a:rPr>
              <a:t>使用</a:t>
            </a:r>
            <a:r>
              <a:rPr lang="en-US" altLang="zh-CN" sz="1800">
                <a:latin typeface="微软雅黑" panose="020B0503020204020204" pitchFamily="34" charset="-122"/>
                <a:ea typeface="微软雅黑" panose="020B0503020204020204" pitchFamily="34" charset="-122"/>
              </a:rPr>
              <a:t>mongoClient</a:t>
            </a:r>
            <a:r>
              <a:rPr lang="zh-CN" altLang="en-US" sz="1800">
                <a:latin typeface="微软雅黑" panose="020B0503020204020204" pitchFamily="34" charset="-122"/>
                <a:ea typeface="微软雅黑" panose="020B0503020204020204" pitchFamily="34" charset="-122"/>
              </a:rPr>
              <a:t>进行测试，</a:t>
            </a:r>
            <a:r>
              <a:rPr lang="zh-CN" altLang="en-US" sz="1800">
                <a:latin typeface="微软雅黑" panose="020B0503020204020204" pitchFamily="34" charset="-122"/>
                <a:ea typeface="微软雅黑" panose="020B0503020204020204" pitchFamily="34" charset="-122"/>
                <a:hlinkClick r:id="rId2"/>
              </a:rPr>
              <a:t>通过</a:t>
            </a:r>
            <a:r>
              <a:rPr lang="en-US" altLang="zh-CN" sz="1800">
                <a:latin typeface="微软雅黑" panose="020B0503020204020204" pitchFamily="34" charset="-122"/>
                <a:ea typeface="微软雅黑" panose="020B0503020204020204" pitchFamily="34" charset="-122"/>
                <a:hlinkClick r:id="rId2"/>
              </a:rPr>
              <a:t>restAPI</a:t>
            </a:r>
            <a:r>
              <a:rPr lang="zh-CN" altLang="en-US" sz="1800">
                <a:latin typeface="微软雅黑" panose="020B0503020204020204" pitchFamily="34" charset="-122"/>
                <a:ea typeface="微软雅黑" panose="020B0503020204020204" pitchFamily="34" charset="-122"/>
                <a:hlinkClick r:id="rId2"/>
              </a:rPr>
              <a:t>地址测试</a:t>
            </a:r>
            <a:r>
              <a:rPr lang="zh-CN" altLang="en-US" sz="1800">
                <a:latin typeface="微软雅黑" panose="020B0503020204020204" pitchFamily="34" charset="-122"/>
                <a:ea typeface="微软雅黑" panose="020B0503020204020204" pitchFamily="34" charset="-122"/>
              </a:rPr>
              <a:t>（端口加</a:t>
            </a:r>
            <a:r>
              <a:rPr lang="en-US" altLang="zh-CN" sz="1800">
                <a:latin typeface="微软雅黑" panose="020B0503020204020204" pitchFamily="34" charset="-122"/>
                <a:ea typeface="微软雅黑" panose="020B0503020204020204" pitchFamily="34" charset="-122"/>
              </a:rPr>
              <a:t>1000</a:t>
            </a: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grpSp>
        <p:nvGrpSpPr>
          <p:cNvPr id="7" name="PA_组合 47"/>
          <p:cNvGrpSpPr/>
          <p:nvPr>
            <p:custDataLst>
              <p:tags r:id="rId3"/>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矩形 4"/>
          <p:cNvSpPr>
            <a:spLocks noChangeArrowheads="1"/>
          </p:cNvSpPr>
          <p:nvPr/>
        </p:nvSpPr>
        <p:spPr bwMode="auto">
          <a:xfrm>
            <a:off x="82551"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Spring mongodb</a:t>
            </a:r>
            <a:r>
              <a:rPr lang="zh-CN" altLang="en-US" sz="2665">
                <a:solidFill>
                  <a:srgbClr val="1D69A3"/>
                </a:solidFill>
                <a:latin typeface="微软雅黑" panose="020B0503020204020204" pitchFamily="34" charset="-122"/>
                <a:ea typeface="微软雅黑" panose="020B0503020204020204" pitchFamily="34" charset="-122"/>
              </a:rPr>
              <a:t>解析</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89467" y="1181100"/>
            <a:ext cx="11643784" cy="3632200"/>
          </a:xfrm>
          <a:prstGeom prst="rect">
            <a:avLst/>
          </a:prstGeom>
          <a:noFill/>
        </p:spPr>
        <p:txBody>
          <a:bodyPr>
            <a:spAutoFit/>
          </a:bodyPr>
          <a:lstStyle/>
          <a:p>
            <a:pPr marL="285750" indent="-285750">
              <a:lnSpc>
                <a:spcPct val="150000"/>
              </a:lnSpc>
              <a:buClr>
                <a:srgbClr val="92D050"/>
              </a:buClr>
              <a:buFont typeface="Wingdings" panose="05000000000000000000" pitchFamily="2" charset="2"/>
              <a:buChar char="n"/>
              <a:defRPr/>
            </a:pPr>
            <a:r>
              <a:rPr lang="en-US" altLang="zh-CN" sz="2000" b="1">
                <a:latin typeface="微软雅黑" panose="020B0503020204020204" pitchFamily="34" charset="-122"/>
                <a:ea typeface="微软雅黑" panose="020B0503020204020204" pitchFamily="34" charset="-122"/>
              </a:rPr>
              <a:t>Spring mongodb</a:t>
            </a:r>
            <a:r>
              <a:rPr lang="zh-CN" altLang="en-US" sz="2000" b="1">
                <a:latin typeface="微软雅黑" panose="020B0503020204020204" pitchFamily="34" charset="-122"/>
                <a:ea typeface="微软雅黑" panose="020B0503020204020204" pitchFamily="34" charset="-122"/>
              </a:rPr>
              <a:t>开发</a:t>
            </a:r>
            <a:endParaRPr lang="en-US" altLang="zh-CN" sz="2000" b="1">
              <a:latin typeface="微软雅黑" panose="020B0503020204020204" pitchFamily="34" charset="-122"/>
              <a:ea typeface="微软雅黑" panose="020B0503020204020204" pitchFamily="34" charset="-122"/>
            </a:endParaRPr>
          </a:p>
          <a:p>
            <a:pPr marL="285750" indent="-285750">
              <a:lnSpc>
                <a:spcPct val="200000"/>
              </a:lnSpc>
              <a:buClr>
                <a:srgbClr val="92D050"/>
              </a:buClr>
              <a:buFont typeface="Wingdings" panose="05000000000000000000" pitchFamily="2" charset="2"/>
              <a:buChar char="ü"/>
              <a:defRPr/>
            </a:pPr>
            <a:r>
              <a:rPr lang="zh-CN" altLang="en-US" sz="1600"/>
              <a:t>模板模式，基于</a:t>
            </a:r>
            <a:r>
              <a:rPr lang="en-US" altLang="zh-CN" sz="1600"/>
              <a:t>MongoOperations</a:t>
            </a:r>
            <a:r>
              <a:rPr lang="zh-CN" altLang="en-US" sz="1600"/>
              <a:t>进行操作，基于</a:t>
            </a:r>
            <a:r>
              <a:rPr lang="en-US" altLang="zh-CN" sz="1600"/>
              <a:t>pojo</a:t>
            </a:r>
            <a:r>
              <a:rPr lang="zh-CN" altLang="en-US" sz="1600"/>
              <a:t>的操作，配合</a:t>
            </a:r>
            <a:r>
              <a:rPr lang="en-US" altLang="zh-CN" sz="1600"/>
              <a:t>@document</a:t>
            </a:r>
            <a:r>
              <a:rPr lang="zh-CN" altLang="en-US" sz="1600"/>
              <a:t>注解开发；</a:t>
            </a:r>
            <a:endParaRPr lang="en-US" altLang="zh-CN" sz="1600"/>
          </a:p>
          <a:p>
            <a:pPr marL="285750" lvl="1" indent="-285750">
              <a:lnSpc>
                <a:spcPct val="200000"/>
              </a:lnSpc>
              <a:buClr>
                <a:srgbClr val="92D050"/>
              </a:buClr>
              <a:buFont typeface="Wingdings" panose="05000000000000000000" pitchFamily="2" charset="2"/>
              <a:buChar char="ü"/>
              <a:defRPr/>
            </a:pPr>
            <a:r>
              <a:rPr lang="zh-CN" altLang="en-US" sz="1600"/>
              <a:t>查询和更新的</a:t>
            </a:r>
            <a:r>
              <a:rPr lang="en-US" altLang="zh-CN" sz="1600"/>
              <a:t>API</a:t>
            </a:r>
            <a:r>
              <a:rPr lang="zh-CN" altLang="en-US" sz="1600"/>
              <a:t>类</a:t>
            </a:r>
            <a:endParaRPr lang="en-US" altLang="zh-CN" sz="1600"/>
          </a:p>
          <a:p>
            <a:pPr lvl="1">
              <a:lnSpc>
                <a:spcPct val="200000"/>
              </a:lnSpc>
              <a:buClr>
                <a:srgbClr val="92D050"/>
              </a:buClr>
              <a:defRPr/>
            </a:pPr>
            <a:r>
              <a:rPr lang="zh-CN" altLang="en-US" sz="1400"/>
              <a:t>查询器：</a:t>
            </a:r>
            <a:r>
              <a:rPr lang="en-US" altLang="zh-CN" sz="1400"/>
              <a:t>org.springframework.data.mongodb.core.query.Query</a:t>
            </a:r>
            <a:endParaRPr lang="en-US" altLang="zh-CN" sz="1400"/>
          </a:p>
          <a:p>
            <a:pPr lvl="1">
              <a:lnSpc>
                <a:spcPct val="200000"/>
              </a:lnSpc>
              <a:buClr>
                <a:srgbClr val="92D050"/>
              </a:buClr>
              <a:defRPr/>
            </a:pPr>
            <a:r>
              <a:rPr lang="zh-CN" altLang="en-US" sz="1400"/>
              <a:t>查询条件：</a:t>
            </a:r>
            <a:r>
              <a:rPr lang="en-US" altLang="zh-CN" sz="1400"/>
              <a:t>org.springframework.data.mongodb.core.query.Criteria</a:t>
            </a:r>
            <a:endParaRPr lang="en-US" altLang="zh-CN" sz="1400"/>
          </a:p>
          <a:p>
            <a:pPr lvl="1">
              <a:lnSpc>
                <a:spcPct val="200000"/>
              </a:lnSpc>
              <a:buClr>
                <a:srgbClr val="92D050"/>
              </a:buClr>
              <a:defRPr/>
            </a:pPr>
            <a:r>
              <a:rPr lang="zh-CN" altLang="en-US" sz="1400"/>
              <a:t>更新器：</a:t>
            </a:r>
            <a:r>
              <a:rPr lang="en-US" altLang="zh-CN" sz="1400"/>
              <a:t>org.springframework.data.mongodb.core.query.Update</a:t>
            </a:r>
            <a:endParaRPr lang="en-US" altLang="zh-CN" sz="1400"/>
          </a:p>
          <a:p>
            <a:pPr lvl="1">
              <a:lnSpc>
                <a:spcPct val="200000"/>
              </a:lnSpc>
              <a:buClr>
                <a:srgbClr val="92D050"/>
              </a:buClr>
              <a:defRPr/>
            </a:pPr>
            <a:endParaRPr lang="en-US" altLang="zh-CN" sz="1400"/>
          </a:p>
          <a:p>
            <a:pPr marL="285750" indent="-285750">
              <a:lnSpc>
                <a:spcPct val="150000"/>
              </a:lnSpc>
              <a:buClr>
                <a:srgbClr val="92D050"/>
              </a:buClr>
              <a:buFont typeface="Wingdings" panose="05000000000000000000" pitchFamily="2" charset="2"/>
              <a:buChar char="ü"/>
              <a:defRPr/>
            </a:pPr>
            <a:endParaRPr lang="zh-CN" altLang="en-US" sz="1600">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矩形 4"/>
          <p:cNvSpPr>
            <a:spLocks noChangeArrowheads="1"/>
          </p:cNvSpPr>
          <p:nvPr/>
        </p:nvSpPr>
        <p:spPr bwMode="auto">
          <a:xfrm>
            <a:off x="130176"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连接池配置</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47651" y="1033463"/>
          <a:ext cx="11775016" cy="5565774"/>
        </p:xfrm>
        <a:graphic>
          <a:graphicData uri="http://schemas.openxmlformats.org/drawingml/2006/table">
            <a:tbl>
              <a:tblPr firstRow="1" bandRow="1">
                <a:tableStyleId>{5C22544A-7EE6-4342-B048-85BDC9FD1C3A}</a:tableStyleId>
              </a:tblPr>
              <a:tblGrid>
                <a:gridCol w="2654393"/>
                <a:gridCol w="2222284"/>
                <a:gridCol w="6898339"/>
              </a:tblGrid>
              <a:tr h="370882">
                <a:tc>
                  <a:txBody>
                    <a:bodyPr/>
                    <a:lstStyle/>
                    <a:p>
                      <a:pPr algn="ctr" fontAlgn="ctr"/>
                      <a:r>
                        <a:rPr lang="zh-CN" altLang="en-US" sz="1600" b="1" i="0" u="none" strike="noStrike">
                          <a:solidFill>
                            <a:srgbClr val="000000"/>
                          </a:solidFill>
                          <a:effectLst/>
                          <a:latin typeface="宋体" panose="02010600030101010101" pitchFamily="2" charset="-122"/>
                        </a:rPr>
                        <a:t>参数名</a:t>
                      </a:r>
                      <a:endParaRPr lang="zh-CN" altLang="en-US" sz="1600" b="1" i="0" u="none" strike="noStrike">
                        <a:solidFill>
                          <a:srgbClr val="000000"/>
                        </a:solidFill>
                        <a:effectLst/>
                        <a:latin typeface="宋体" panose="02010600030101010101" pitchFamily="2" charset="-122"/>
                      </a:endParaRPr>
                    </a:p>
                  </a:txBody>
                  <a:tcPr marL="10160" marR="10160" marT="7621" marB="0" anchor="ctr"/>
                </a:tc>
                <a:tc>
                  <a:txBody>
                    <a:bodyPr/>
                    <a:lstStyle/>
                    <a:p>
                      <a:pPr algn="ctr" fontAlgn="ctr"/>
                      <a:r>
                        <a:rPr lang="zh-CN" altLang="en-US" sz="1600" b="1" i="0" u="none" strike="noStrike">
                          <a:solidFill>
                            <a:srgbClr val="000000"/>
                          </a:solidFill>
                          <a:effectLst/>
                          <a:latin typeface="宋体" panose="02010600030101010101" pitchFamily="2" charset="-122"/>
                        </a:rPr>
                        <a:t>默认值</a:t>
                      </a:r>
                      <a:endParaRPr lang="zh-CN" altLang="en-US" sz="1600" b="1" i="0" u="none" strike="noStrike">
                        <a:solidFill>
                          <a:srgbClr val="000000"/>
                        </a:solidFill>
                        <a:effectLst/>
                        <a:latin typeface="宋体" panose="02010600030101010101" pitchFamily="2" charset="-122"/>
                      </a:endParaRPr>
                    </a:p>
                  </a:txBody>
                  <a:tcPr marL="10160" marR="10160" marT="7621" marB="0" anchor="ctr"/>
                </a:tc>
                <a:tc>
                  <a:txBody>
                    <a:bodyPr/>
                    <a:lstStyle/>
                    <a:p>
                      <a:pPr algn="ctr" fontAlgn="ctr"/>
                      <a:r>
                        <a:rPr lang="zh-CN" altLang="en-US" sz="1600" b="1" i="0" u="none" strike="noStrike">
                          <a:solidFill>
                            <a:srgbClr val="000000"/>
                          </a:solidFill>
                          <a:effectLst/>
                          <a:latin typeface="宋体" panose="02010600030101010101" pitchFamily="2" charset="-122"/>
                        </a:rPr>
                        <a:t>说明</a:t>
                      </a:r>
                      <a:endParaRPr lang="zh-CN" altLang="en-US" sz="1600" b="1" i="0" u="none" strike="noStrike">
                        <a:solidFill>
                          <a:srgbClr val="000000"/>
                        </a:solidFill>
                        <a:effectLst/>
                        <a:latin typeface="宋体" panose="02010600030101010101" pitchFamily="2" charset="-122"/>
                      </a:endParaRPr>
                    </a:p>
                  </a:txBody>
                  <a:tcPr marL="10160" marR="10160" marT="7621" marB="0" anchor="ctr"/>
                </a:tc>
              </a:tr>
              <a:tr h="1790906">
                <a:tc>
                  <a:txBody>
                    <a:bodyPr/>
                    <a:lstStyle/>
                    <a:p>
                      <a:pPr algn="l" fontAlgn="ctr"/>
                      <a:r>
                        <a:rPr lang="en-US" sz="1300" b="0" i="0" u="none" strike="noStrike">
                          <a:solidFill>
                            <a:srgbClr val="000000"/>
                          </a:solidFill>
                          <a:effectLst/>
                          <a:latin typeface="宋体" panose="02010600030101010101" pitchFamily="2" charset="-122"/>
                        </a:rPr>
                        <a:t>writeConcern</a:t>
                      </a:r>
                      <a:endParaRPr lang="en-US" sz="1300" b="0" i="0" u="none" strike="noStrike">
                        <a:solidFill>
                          <a:srgbClr val="000000"/>
                        </a:solidFill>
                        <a:effectLst/>
                        <a:latin typeface="宋体" panose="02010600030101010101" pitchFamily="2" charset="-122"/>
                      </a:endParaRPr>
                    </a:p>
                  </a:txBody>
                  <a:tcPr marL="10160" marR="10160" marT="7621" marB="0" anchor="ctr"/>
                </a:tc>
                <a:tc>
                  <a:txBody>
                    <a:bodyPr/>
                    <a:lstStyle/>
                    <a:p>
                      <a:pPr algn="l" fontAlgn="ctr"/>
                      <a:r>
                        <a:rPr lang="en-US" sz="1300" b="0" i="0" u="none" strike="noStrike">
                          <a:solidFill>
                            <a:srgbClr val="000000"/>
                          </a:solidFill>
                          <a:effectLst/>
                          <a:latin typeface="宋体" panose="02010600030101010101" pitchFamily="2" charset="-122"/>
                        </a:rPr>
                        <a:t>ACKNOWLEDGED</a:t>
                      </a:r>
                      <a:endParaRPr lang="en-US" sz="1300" b="0" i="0" u="none" strike="noStrike">
                        <a:solidFill>
                          <a:srgbClr val="00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000000"/>
                          </a:solidFill>
                          <a:effectLst/>
                          <a:latin typeface="宋体" panose="02010600030101010101" pitchFamily="2" charset="-122"/>
                        </a:rPr>
                        <a:t>写入安全机制，是一种客户端设置，用于控制写入安全的级别</a:t>
                      </a:r>
                      <a:r>
                        <a:rPr lang="en-US" altLang="zh-CN" sz="1300" b="0" i="0" u="none" strike="noStrike">
                          <a:solidFill>
                            <a:srgbClr val="000000"/>
                          </a:solidFill>
                          <a:effectLst/>
                          <a:latin typeface="宋体" panose="02010600030101010101" pitchFamily="2" charset="-122"/>
                        </a:rPr>
                        <a:t>:</a:t>
                      </a:r>
                      <a:br>
                        <a:rPr lang="en-US" altLang="zh-CN"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ACKNOWLEDGED  </a:t>
                      </a:r>
                      <a:r>
                        <a:rPr lang="zh-CN" altLang="en-US" sz="1300" b="0" i="0" u="none" strike="noStrike">
                          <a:solidFill>
                            <a:srgbClr val="000000"/>
                          </a:solidFill>
                          <a:effectLst/>
                          <a:latin typeface="宋体" panose="02010600030101010101" pitchFamily="2" charset="-122"/>
                        </a:rPr>
                        <a:t>默认选项，数据写入到</a:t>
                      </a:r>
                      <a:r>
                        <a:rPr lang="en-US" altLang="zh-CN" sz="1300" b="0" i="0" u="none" strike="noStrike">
                          <a:solidFill>
                            <a:srgbClr val="000000"/>
                          </a:solidFill>
                          <a:effectLst/>
                          <a:latin typeface="宋体" panose="02010600030101010101" pitchFamily="2" charset="-122"/>
                        </a:rPr>
                        <a:t>Primary</a:t>
                      </a:r>
                      <a:r>
                        <a:rPr lang="zh-CN" altLang="en-US" sz="1300" b="0" i="0" u="none" strike="noStrike">
                          <a:solidFill>
                            <a:srgbClr val="000000"/>
                          </a:solidFill>
                          <a:effectLst/>
                          <a:latin typeface="宋体" panose="02010600030101010101" pitchFamily="2" charset="-122"/>
                        </a:rPr>
                        <a:t>就向客户端发送确认</a:t>
                      </a:r>
                      <a:br>
                        <a:rPr lang="zh-CN" altLang="en-US"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0 Unacknowledged </a:t>
                      </a:r>
                      <a:r>
                        <a:rPr lang="zh-CN" altLang="en-US" sz="1300" b="0" i="0" u="none" strike="noStrike">
                          <a:solidFill>
                            <a:srgbClr val="000000"/>
                          </a:solidFill>
                          <a:effectLst/>
                          <a:latin typeface="宋体" panose="02010600030101010101" pitchFamily="2" charset="-122"/>
                        </a:rPr>
                        <a:t>对客户端的写入不需要发送任何确认，适用于性能要求高，但不关注正确性的场景</a:t>
                      </a:r>
                      <a:r>
                        <a:rPr lang="en-US" altLang="zh-CN" sz="1300" b="0" i="0" u="none" strike="noStrike">
                          <a:solidFill>
                            <a:srgbClr val="000000"/>
                          </a:solidFill>
                          <a:effectLst/>
                          <a:latin typeface="宋体" panose="02010600030101010101" pitchFamily="2" charset="-122"/>
                        </a:rPr>
                        <a:t>;</a:t>
                      </a:r>
                      <a:br>
                        <a:rPr lang="en-US" altLang="zh-CN"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1 W1 </a:t>
                      </a:r>
                      <a:r>
                        <a:rPr lang="zh-CN" altLang="en-US" sz="1300" b="0" i="0" u="none" strike="noStrike">
                          <a:solidFill>
                            <a:srgbClr val="000000"/>
                          </a:solidFill>
                          <a:effectLst/>
                          <a:latin typeface="宋体" panose="02010600030101010101" pitchFamily="2" charset="-122"/>
                        </a:rPr>
                        <a:t>数据写入后，会等待集群中</a:t>
                      </a:r>
                      <a:r>
                        <a:rPr lang="en-US" altLang="zh-CN" sz="1300" b="0" i="0" u="none" strike="noStrike">
                          <a:solidFill>
                            <a:srgbClr val="000000"/>
                          </a:solidFill>
                          <a:effectLst/>
                          <a:latin typeface="宋体" panose="02010600030101010101" pitchFamily="2" charset="-122"/>
                        </a:rPr>
                        <a:t>1</a:t>
                      </a:r>
                      <a:r>
                        <a:rPr lang="zh-CN" altLang="en-US" sz="1300" b="0" i="0" u="none" strike="noStrike">
                          <a:solidFill>
                            <a:srgbClr val="000000"/>
                          </a:solidFill>
                          <a:effectLst/>
                          <a:latin typeface="宋体" panose="02010600030101010101" pitchFamily="2" charset="-122"/>
                        </a:rPr>
                        <a:t>台发送确认</a:t>
                      </a:r>
                      <a:br>
                        <a:rPr lang="zh-CN" altLang="en-US"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2 W2 </a:t>
                      </a:r>
                      <a:r>
                        <a:rPr lang="zh-CN" altLang="en-US" sz="1300" b="0" i="0" u="none" strike="noStrike">
                          <a:solidFill>
                            <a:srgbClr val="000000"/>
                          </a:solidFill>
                          <a:effectLst/>
                          <a:latin typeface="宋体" panose="02010600030101010101" pitchFamily="2" charset="-122"/>
                        </a:rPr>
                        <a:t>数据写入后，会等待集群中两台台发送确认</a:t>
                      </a:r>
                      <a:br>
                        <a:rPr lang="zh-CN" altLang="en-US"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3 W3 </a:t>
                      </a:r>
                      <a:r>
                        <a:rPr lang="zh-CN" altLang="en-US" sz="1300" b="0" i="0" u="none" strike="noStrike">
                          <a:solidFill>
                            <a:srgbClr val="000000"/>
                          </a:solidFill>
                          <a:effectLst/>
                          <a:latin typeface="宋体" panose="02010600030101010101" pitchFamily="2" charset="-122"/>
                        </a:rPr>
                        <a:t>数据写入后，会等待集群中</a:t>
                      </a:r>
                      <a:r>
                        <a:rPr lang="en-US" altLang="zh-CN" sz="1300" b="0" i="0" u="none" strike="noStrike">
                          <a:solidFill>
                            <a:srgbClr val="000000"/>
                          </a:solidFill>
                          <a:effectLst/>
                          <a:latin typeface="宋体" panose="02010600030101010101" pitchFamily="2" charset="-122"/>
                        </a:rPr>
                        <a:t>3</a:t>
                      </a:r>
                      <a:r>
                        <a:rPr lang="zh-CN" altLang="en-US" sz="1300" b="0" i="0" u="none" strike="noStrike">
                          <a:solidFill>
                            <a:srgbClr val="000000"/>
                          </a:solidFill>
                          <a:effectLst/>
                          <a:latin typeface="宋体" panose="02010600030101010101" pitchFamily="2" charset="-122"/>
                        </a:rPr>
                        <a:t>台台发送确认</a:t>
                      </a:r>
                      <a:br>
                        <a:rPr lang="zh-CN" altLang="en-US"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JOURNALED   </a:t>
                      </a:r>
                      <a:r>
                        <a:rPr lang="zh-CN" altLang="en-US" sz="1300" b="0" i="0" u="none" strike="noStrike">
                          <a:solidFill>
                            <a:srgbClr val="000000"/>
                          </a:solidFill>
                          <a:effectLst/>
                          <a:latin typeface="宋体" panose="02010600030101010101" pitchFamily="2" charset="-122"/>
                        </a:rPr>
                        <a:t>确保所有数据提交到 </a:t>
                      </a:r>
                      <a:r>
                        <a:rPr lang="en-US" altLang="zh-CN" sz="1300" b="0" i="0" u="none" strike="noStrike">
                          <a:solidFill>
                            <a:srgbClr val="000000"/>
                          </a:solidFill>
                          <a:effectLst/>
                          <a:latin typeface="宋体" panose="02010600030101010101" pitchFamily="2" charset="-122"/>
                        </a:rPr>
                        <a:t>journal file </a:t>
                      </a:r>
                      <a:br>
                        <a:rPr lang="en-US" altLang="zh-CN" sz="1300" b="0" i="0" u="none" strike="noStrike">
                          <a:solidFill>
                            <a:srgbClr val="000000"/>
                          </a:solidFill>
                          <a:effectLst/>
                          <a:latin typeface="宋体" panose="02010600030101010101" pitchFamily="2" charset="-122"/>
                        </a:rPr>
                      </a:br>
                      <a:r>
                        <a:rPr lang="en-US" altLang="zh-CN" sz="1300" b="0" i="0" u="none" strike="noStrike">
                          <a:solidFill>
                            <a:srgbClr val="000000"/>
                          </a:solidFill>
                          <a:effectLst/>
                          <a:latin typeface="宋体" panose="02010600030101010101" pitchFamily="2" charset="-122"/>
                        </a:rPr>
                        <a:t>MAJORITY  </a:t>
                      </a:r>
                      <a:r>
                        <a:rPr lang="zh-CN" altLang="en-US" sz="1300" b="0" i="0" u="none" strike="noStrike">
                          <a:solidFill>
                            <a:srgbClr val="000000"/>
                          </a:solidFill>
                          <a:effectLst/>
                          <a:latin typeface="宋体" panose="02010600030101010101" pitchFamily="2" charset="-122"/>
                        </a:rPr>
                        <a:t>等待集群中大多数服务器提交后确认；</a:t>
                      </a:r>
                      <a:endParaRPr lang="zh-CN" altLang="en-US" sz="1300" b="0" i="0" u="none" strike="noStrike">
                        <a:solidFill>
                          <a:srgbClr val="000000"/>
                        </a:solidFill>
                        <a:effectLst/>
                        <a:latin typeface="宋体" panose="02010600030101010101" pitchFamily="2" charset="-122"/>
                      </a:endParaRPr>
                    </a:p>
                  </a:txBody>
                  <a:tcPr marL="10160" marR="10160" marT="7621" marB="0" anchor="ctr"/>
                </a:tc>
              </a:tr>
              <a:tr h="403906">
                <a:tc>
                  <a:txBody>
                    <a:bodyPr/>
                    <a:lstStyle/>
                    <a:p>
                      <a:pPr algn="l" fontAlgn="ctr"/>
                      <a:r>
                        <a:rPr lang="en-US" sz="1300" b="0" i="0" u="none" strike="noStrike">
                          <a:solidFill>
                            <a:srgbClr val="000000"/>
                          </a:solidFill>
                          <a:effectLst/>
                          <a:latin typeface="宋体" panose="02010600030101010101" pitchFamily="2" charset="-122"/>
                        </a:rPr>
                        <a:t>codecRegistry</a:t>
                      </a:r>
                      <a:endParaRPr lang="en-US" sz="1300" b="0" i="0" u="none" strike="noStrike">
                        <a:solidFill>
                          <a:srgbClr val="000000"/>
                        </a:solidFill>
                        <a:effectLst/>
                        <a:latin typeface="宋体" panose="02010600030101010101" pitchFamily="2" charset="-122"/>
                      </a:endParaRPr>
                    </a:p>
                  </a:txBody>
                  <a:tcPr marL="10160" marR="10160" marT="7621" marB="0" anchor="ctr"/>
                </a:tc>
                <a:tc>
                  <a:txBody>
                    <a:bodyPr/>
                    <a:lstStyle/>
                    <a:p>
                      <a:pPr algn="l" fontAlgn="ctr"/>
                      <a:r>
                        <a:rPr lang="en-US" sz="1300" b="0" i="0" u="none" strike="noStrike">
                          <a:solidFill>
                            <a:srgbClr val="000000"/>
                          </a:solidFill>
                          <a:effectLst/>
                          <a:latin typeface="宋体" panose="02010600030101010101" pitchFamily="2" charset="-122"/>
                        </a:rPr>
                        <a:t>MongoClient.getDefaultCodecRegistry()</a:t>
                      </a:r>
                      <a:endParaRPr lang="en-US" sz="1300" b="0" i="0" u="none" strike="noStrike">
                        <a:solidFill>
                          <a:srgbClr val="00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000000"/>
                          </a:solidFill>
                          <a:effectLst/>
                          <a:latin typeface="宋体" panose="02010600030101010101" pitchFamily="2" charset="-122"/>
                        </a:rPr>
                        <a:t>编解码类，实现</a:t>
                      </a:r>
                      <a:r>
                        <a:rPr lang="en-US" altLang="zh-CN" sz="1300" b="0" i="0" u="none" strike="noStrike">
                          <a:solidFill>
                            <a:srgbClr val="000000"/>
                          </a:solidFill>
                          <a:effectLst/>
                          <a:latin typeface="宋体" panose="02010600030101010101" pitchFamily="2" charset="-122"/>
                        </a:rPr>
                        <a:t>Codec</a:t>
                      </a:r>
                      <a:r>
                        <a:rPr lang="zh-CN" altLang="en-US" sz="1300" b="0" i="0" u="none" strike="noStrike">
                          <a:solidFill>
                            <a:srgbClr val="000000"/>
                          </a:solidFill>
                          <a:effectLst/>
                          <a:latin typeface="宋体" panose="02010600030101010101" pitchFamily="2" charset="-122"/>
                        </a:rPr>
                        <a:t>接口</a:t>
                      </a:r>
                      <a:endParaRPr lang="zh-CN" altLang="en-US" sz="1300" b="0" i="0" u="none" strike="noStrike">
                        <a:solidFill>
                          <a:srgbClr val="000000"/>
                        </a:solidFill>
                        <a:effectLst/>
                        <a:latin typeface="宋体" panose="02010600030101010101" pitchFamily="2" charset="-122"/>
                      </a:endParaRPr>
                    </a:p>
                  </a:txBody>
                  <a:tcPr marL="10160" marR="10160" marT="7621" marB="0" anchor="ctr"/>
                </a:tc>
              </a:tr>
              <a:tr h="370882">
                <a:tc>
                  <a:txBody>
                    <a:bodyPr/>
                    <a:lstStyle/>
                    <a:p>
                      <a:pPr algn="l" fontAlgn="ctr"/>
                      <a:r>
                        <a:rPr lang="en-US" sz="1300" b="0" i="0" u="none" strike="noStrike">
                          <a:solidFill>
                            <a:srgbClr val="FF0000"/>
                          </a:solidFill>
                          <a:effectLst/>
                          <a:latin typeface="宋体" panose="02010600030101010101" pitchFamily="2" charset="-122"/>
                        </a:rPr>
                        <a:t>minConnectionsPerHost</a:t>
                      </a:r>
                      <a:endParaRPr lang="en-US"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endParaRPr lang="zh-CN" altLang="en-US"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FF0000"/>
                          </a:solidFill>
                          <a:effectLst/>
                          <a:latin typeface="宋体" panose="02010600030101010101" pitchFamily="2" charset="-122"/>
                        </a:rPr>
                        <a:t>最小连接</a:t>
                      </a:r>
                      <a:r>
                        <a:rPr lang="zh-CN" altLang="en-US" sz="1300" b="0" i="0" u="none" strike="noStrike" smtClean="0">
                          <a:solidFill>
                            <a:srgbClr val="FF0000"/>
                          </a:solidFill>
                          <a:effectLst/>
                          <a:latin typeface="宋体" panose="02010600030101010101" pitchFamily="2" charset="-122"/>
                        </a:rPr>
                        <a:t>数，</a:t>
                      </a:r>
                      <a:r>
                        <a:rPr lang="en-US" altLang="zh-CN" sz="1300" b="0" i="0" u="none" strike="noStrike" kern="1200" smtClean="0">
                          <a:solidFill>
                            <a:srgbClr val="FF0000"/>
                          </a:solidFill>
                          <a:effectLst/>
                          <a:latin typeface="宋体" panose="02010600030101010101" pitchFamily="2" charset="-122"/>
                          <a:ea typeface="+mn-ea"/>
                          <a:cs typeface="+mn-cs"/>
                        </a:rPr>
                        <a:t>connections-per-host</a:t>
                      </a:r>
                      <a:endParaRPr lang="zh-CN" altLang="en-US" sz="1300" b="0" i="0" u="none" strike="noStrike" kern="1200">
                        <a:solidFill>
                          <a:srgbClr val="FF0000"/>
                        </a:solidFill>
                        <a:effectLst/>
                        <a:latin typeface="宋体" panose="02010600030101010101" pitchFamily="2" charset="-122"/>
                        <a:ea typeface="+mn-ea"/>
                        <a:cs typeface="+mn-cs"/>
                      </a:endParaRPr>
                    </a:p>
                  </a:txBody>
                  <a:tcPr marL="10160" marR="10160" marT="7621" marB="0" anchor="ctr"/>
                </a:tc>
              </a:tr>
              <a:tr h="370882">
                <a:tc>
                  <a:txBody>
                    <a:bodyPr/>
                    <a:lstStyle/>
                    <a:p>
                      <a:pPr algn="l" fontAlgn="ctr"/>
                      <a:r>
                        <a:rPr lang="en-US" altLang="zh-CN" sz="1300" b="0" i="0" u="none" strike="noStrike" kern="1200" smtClean="0">
                          <a:solidFill>
                            <a:srgbClr val="FF0000"/>
                          </a:solidFill>
                          <a:effectLst/>
                          <a:latin typeface="宋体" panose="02010600030101010101" pitchFamily="2" charset="-122"/>
                          <a:ea typeface="+mn-ea"/>
                          <a:cs typeface="+mn-cs"/>
                        </a:rPr>
                        <a:t>connectionsPerHost</a:t>
                      </a:r>
                      <a:endParaRPr lang="en-US" sz="1300" b="0" i="0" u="none" strike="noStrike" kern="1200">
                        <a:solidFill>
                          <a:srgbClr val="FF0000"/>
                        </a:solidFill>
                        <a:effectLst/>
                        <a:latin typeface="宋体" panose="02010600030101010101" pitchFamily="2" charset="-122"/>
                        <a:ea typeface="+mn-ea"/>
                        <a:cs typeface="+mn-cs"/>
                      </a:endParaRPr>
                    </a:p>
                  </a:txBody>
                  <a:tcPr marL="10160" marR="10160" marT="7621" marB="0" anchor="ctr"/>
                </a:tc>
                <a:tc>
                  <a:txBody>
                    <a:bodyPr/>
                    <a:lstStyle/>
                    <a:p>
                      <a:pPr algn="l" fontAlgn="ctr"/>
                      <a:r>
                        <a:rPr lang="en-US" altLang="zh-CN" sz="1300" b="0" i="0" u="none" strike="noStrike">
                          <a:solidFill>
                            <a:srgbClr val="FF0000"/>
                          </a:solidFill>
                          <a:effectLst/>
                          <a:latin typeface="宋体" panose="02010600030101010101" pitchFamily="2" charset="-122"/>
                        </a:rPr>
                        <a:t>100</a:t>
                      </a:r>
                      <a:endParaRPr lang="en-US" altLang="zh-CN"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FF0000"/>
                          </a:solidFill>
                          <a:effectLst/>
                          <a:latin typeface="宋体" panose="02010600030101010101" pitchFamily="2" charset="-122"/>
                        </a:rPr>
                        <a:t>最大连接数</a:t>
                      </a:r>
                      <a:endParaRPr lang="zh-CN" altLang="en-US" sz="1300" b="0" i="0" u="none" strike="noStrike">
                        <a:solidFill>
                          <a:srgbClr val="FF0000"/>
                        </a:solidFill>
                        <a:effectLst/>
                        <a:latin typeface="宋体" panose="02010600030101010101" pitchFamily="2" charset="-122"/>
                      </a:endParaRPr>
                    </a:p>
                  </a:txBody>
                  <a:tcPr marL="10160" marR="10160" marT="7621" marB="0" anchor="ctr"/>
                </a:tc>
              </a:tr>
              <a:tr h="403906">
                <a:tc>
                  <a:txBody>
                    <a:bodyPr/>
                    <a:lstStyle/>
                    <a:p>
                      <a:pPr algn="l" fontAlgn="ctr"/>
                      <a:r>
                        <a:rPr lang="en-US" sz="1300" b="0" i="0" u="none" strike="noStrike">
                          <a:solidFill>
                            <a:srgbClr val="FF0000"/>
                          </a:solidFill>
                          <a:effectLst/>
                          <a:latin typeface="宋体" panose="02010600030101010101" pitchFamily="2" charset="-122"/>
                        </a:rPr>
                        <a:t>threadsAllowedToBlockForConnectionMultiplier</a:t>
                      </a:r>
                      <a:endParaRPr lang="en-US"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en-US" altLang="zh-CN" sz="1300" b="0" i="0" u="none" strike="noStrike">
                          <a:solidFill>
                            <a:srgbClr val="FF0000"/>
                          </a:solidFill>
                          <a:effectLst/>
                          <a:latin typeface="宋体" panose="02010600030101010101" pitchFamily="2" charset="-122"/>
                        </a:rPr>
                        <a:t>5</a:t>
                      </a:r>
                      <a:endParaRPr lang="en-US" altLang="zh-CN"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FF0000"/>
                          </a:solidFill>
                          <a:effectLst/>
                          <a:latin typeface="宋体" panose="02010600030101010101" pitchFamily="2" charset="-122"/>
                        </a:rPr>
                        <a:t>此参数跟</a:t>
                      </a:r>
                      <a:r>
                        <a:rPr lang="en-US" altLang="zh-CN" sz="1300" b="0" i="0" u="none" strike="noStrike">
                          <a:solidFill>
                            <a:srgbClr val="FF0000"/>
                          </a:solidFill>
                          <a:effectLst/>
                          <a:latin typeface="宋体" panose="02010600030101010101" pitchFamily="2" charset="-122"/>
                        </a:rPr>
                        <a:t>connectionsPerHost</a:t>
                      </a:r>
                      <a:r>
                        <a:rPr lang="zh-CN" altLang="en-US" sz="1300" b="0" i="0" u="none" strike="noStrike">
                          <a:solidFill>
                            <a:srgbClr val="FF0000"/>
                          </a:solidFill>
                          <a:effectLst/>
                          <a:latin typeface="宋体" panose="02010600030101010101" pitchFamily="2" charset="-122"/>
                        </a:rPr>
                        <a:t>的乘机为一个线程变为可用的最大阻塞数，超过此乘机数之后的所有线程将及时获取一个异常</a:t>
                      </a:r>
                      <a:endParaRPr lang="zh-CN" altLang="en-US" sz="1300" b="0" i="0" u="none" strike="noStrike">
                        <a:solidFill>
                          <a:srgbClr val="FF0000"/>
                        </a:solidFill>
                        <a:effectLst/>
                        <a:latin typeface="宋体" panose="02010600030101010101" pitchFamily="2" charset="-122"/>
                      </a:endParaRPr>
                    </a:p>
                  </a:txBody>
                  <a:tcPr marL="10160" marR="10160" marT="7621" marB="0" anchor="ctr"/>
                </a:tc>
              </a:tr>
              <a:tr h="370882">
                <a:tc>
                  <a:txBody>
                    <a:bodyPr/>
                    <a:lstStyle/>
                    <a:p>
                      <a:pPr algn="l" fontAlgn="ctr"/>
                      <a:r>
                        <a:rPr lang="en-US" sz="1300" b="0" i="0" u="none" strike="noStrike">
                          <a:solidFill>
                            <a:srgbClr val="FF0000"/>
                          </a:solidFill>
                          <a:effectLst/>
                          <a:latin typeface="宋体" panose="02010600030101010101" pitchFamily="2" charset="-122"/>
                        </a:rPr>
                        <a:t>maxWaitTime</a:t>
                      </a:r>
                      <a:endParaRPr lang="en-US"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en-US" altLang="zh-CN" sz="1300" b="0" i="0" u="none" strike="noStrike">
                          <a:solidFill>
                            <a:srgbClr val="FF0000"/>
                          </a:solidFill>
                          <a:effectLst/>
                          <a:latin typeface="宋体" panose="02010600030101010101" pitchFamily="2" charset="-122"/>
                        </a:rPr>
                        <a:t>1000 * 60 * 2</a:t>
                      </a:r>
                      <a:endParaRPr lang="en-US" altLang="zh-CN"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FF0000"/>
                          </a:solidFill>
                          <a:effectLst/>
                          <a:latin typeface="宋体" panose="02010600030101010101" pitchFamily="2" charset="-122"/>
                        </a:rPr>
                        <a:t>一个线程等待链接可用的最大等待毫秒数，</a:t>
                      </a:r>
                      <a:r>
                        <a:rPr lang="en-US" altLang="zh-CN" sz="1300" b="0" i="0" u="none" strike="noStrike">
                          <a:solidFill>
                            <a:srgbClr val="FF0000"/>
                          </a:solidFill>
                          <a:effectLst/>
                          <a:latin typeface="宋体" panose="02010600030101010101" pitchFamily="2" charset="-122"/>
                        </a:rPr>
                        <a:t>0</a:t>
                      </a:r>
                      <a:r>
                        <a:rPr lang="zh-CN" altLang="en-US" sz="1300" b="0" i="0" u="none" strike="noStrike">
                          <a:solidFill>
                            <a:srgbClr val="FF0000"/>
                          </a:solidFill>
                          <a:effectLst/>
                          <a:latin typeface="宋体" panose="02010600030101010101" pitchFamily="2" charset="-122"/>
                        </a:rPr>
                        <a:t>表示不等待</a:t>
                      </a:r>
                      <a:endParaRPr lang="zh-CN" altLang="en-US" sz="1300" b="0" i="0" u="none" strike="noStrike">
                        <a:solidFill>
                          <a:srgbClr val="FF0000"/>
                        </a:solidFill>
                        <a:effectLst/>
                        <a:latin typeface="宋体" panose="02010600030101010101" pitchFamily="2" charset="-122"/>
                      </a:endParaRPr>
                    </a:p>
                  </a:txBody>
                  <a:tcPr marL="10160" marR="10160" marT="7621" marB="0" anchor="ctr"/>
                </a:tc>
              </a:tr>
              <a:tr h="370882">
                <a:tc>
                  <a:txBody>
                    <a:bodyPr/>
                    <a:lstStyle/>
                    <a:p>
                      <a:pPr algn="l" fontAlgn="ctr"/>
                      <a:r>
                        <a:rPr lang="en-US" sz="1300" b="0" i="0" u="none" strike="noStrike">
                          <a:solidFill>
                            <a:schemeClr val="tx1"/>
                          </a:solidFill>
                          <a:effectLst/>
                          <a:latin typeface="宋体" panose="02010600030101010101" pitchFamily="2" charset="-122"/>
                        </a:rPr>
                        <a:t>maxConnectionIdleTime</a:t>
                      </a:r>
                      <a:endParaRPr lang="en-US" sz="1300" b="0" i="0" u="none" strike="noStrike">
                        <a:solidFill>
                          <a:schemeClr val="tx1"/>
                        </a:solidFill>
                        <a:effectLst/>
                        <a:latin typeface="宋体" panose="02010600030101010101" pitchFamily="2" charset="-122"/>
                      </a:endParaRPr>
                    </a:p>
                  </a:txBody>
                  <a:tcPr marL="10160" marR="10160" marT="7621" marB="0" anchor="ctr"/>
                </a:tc>
                <a:tc>
                  <a:txBody>
                    <a:bodyPr/>
                    <a:lstStyle/>
                    <a:p>
                      <a:pPr algn="l" fontAlgn="ctr"/>
                      <a:r>
                        <a:rPr lang="en-US" altLang="zh-CN" sz="1300" b="0" i="0" u="none" strike="noStrike" smtClean="0">
                          <a:solidFill>
                            <a:schemeClr val="tx1"/>
                          </a:solidFill>
                          <a:effectLst/>
                          <a:latin typeface="宋体" panose="02010600030101010101" pitchFamily="2" charset="-122"/>
                        </a:rPr>
                        <a:t>0</a:t>
                      </a:r>
                      <a:endParaRPr lang="zh-CN" altLang="en-US" sz="1300" b="0" i="0" u="none" strike="noStrike">
                        <a:solidFill>
                          <a:schemeClr val="tx1"/>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chemeClr val="tx1"/>
                          </a:solidFill>
                          <a:effectLst/>
                          <a:latin typeface="宋体" panose="02010600030101010101" pitchFamily="2" charset="-122"/>
                        </a:rPr>
                        <a:t>设置池连接的最大空闲时间，</a:t>
                      </a:r>
                      <a:r>
                        <a:rPr lang="en-US" altLang="zh-CN" sz="1300" b="0" i="0" u="none" strike="noStrike">
                          <a:solidFill>
                            <a:schemeClr val="tx1"/>
                          </a:solidFill>
                          <a:effectLst/>
                          <a:latin typeface="宋体" panose="02010600030101010101" pitchFamily="2" charset="-122"/>
                        </a:rPr>
                        <a:t>0</a:t>
                      </a:r>
                      <a:r>
                        <a:rPr lang="zh-CN" altLang="en-US" sz="1300" b="0" i="0" u="none" strike="noStrike">
                          <a:solidFill>
                            <a:schemeClr val="tx1"/>
                          </a:solidFill>
                          <a:effectLst/>
                          <a:latin typeface="宋体" panose="02010600030101010101" pitchFamily="2" charset="-122"/>
                        </a:rPr>
                        <a:t>表示没有限制</a:t>
                      </a:r>
                      <a:endParaRPr lang="zh-CN" altLang="en-US" sz="1300" b="0" i="0" u="none" strike="noStrike">
                        <a:solidFill>
                          <a:schemeClr val="tx1"/>
                        </a:solidFill>
                        <a:effectLst/>
                        <a:latin typeface="宋体" panose="02010600030101010101" pitchFamily="2" charset="-122"/>
                      </a:endParaRPr>
                    </a:p>
                  </a:txBody>
                  <a:tcPr marL="10160" marR="10160" marT="7621" marB="0" anchor="ctr"/>
                </a:tc>
              </a:tr>
              <a:tr h="370882">
                <a:tc>
                  <a:txBody>
                    <a:bodyPr/>
                    <a:lstStyle/>
                    <a:p>
                      <a:pPr algn="l" fontAlgn="ctr"/>
                      <a:r>
                        <a:rPr lang="en-US" sz="1300" b="0" i="0" u="none" strike="noStrike">
                          <a:solidFill>
                            <a:schemeClr val="tx1"/>
                          </a:solidFill>
                          <a:effectLst/>
                          <a:latin typeface="宋体" panose="02010600030101010101" pitchFamily="2" charset="-122"/>
                        </a:rPr>
                        <a:t>maxConnectionLifeTime</a:t>
                      </a:r>
                      <a:endParaRPr lang="en-US" sz="1300" b="0" i="0" u="none" strike="noStrike">
                        <a:solidFill>
                          <a:schemeClr val="tx1"/>
                        </a:solidFill>
                        <a:effectLst/>
                        <a:latin typeface="宋体" panose="02010600030101010101" pitchFamily="2" charset="-122"/>
                      </a:endParaRPr>
                    </a:p>
                  </a:txBody>
                  <a:tcPr marL="10160" marR="10160" marT="7621" marB="0" anchor="ctr"/>
                </a:tc>
                <a:tc>
                  <a:txBody>
                    <a:bodyPr/>
                    <a:lstStyle/>
                    <a:p>
                      <a:pPr algn="l" fontAlgn="ctr"/>
                      <a:r>
                        <a:rPr lang="en-US" altLang="zh-CN" sz="1300" b="0" i="0" u="none" strike="noStrike" smtClean="0">
                          <a:solidFill>
                            <a:schemeClr val="tx1"/>
                          </a:solidFill>
                          <a:effectLst/>
                          <a:latin typeface="宋体" panose="02010600030101010101" pitchFamily="2" charset="-122"/>
                        </a:rPr>
                        <a:t>0</a:t>
                      </a:r>
                      <a:endParaRPr lang="zh-CN" altLang="en-US" sz="1300" b="0" i="0" u="none" strike="noStrike">
                        <a:solidFill>
                          <a:schemeClr val="tx1"/>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chemeClr val="tx1"/>
                          </a:solidFill>
                          <a:effectLst/>
                          <a:latin typeface="宋体" panose="02010600030101010101" pitchFamily="2" charset="-122"/>
                        </a:rPr>
                        <a:t>设置池连接的最大使用时间，</a:t>
                      </a:r>
                      <a:r>
                        <a:rPr lang="en-US" altLang="zh-CN" sz="1300" b="0" i="0" u="none" strike="noStrike">
                          <a:solidFill>
                            <a:schemeClr val="tx1"/>
                          </a:solidFill>
                          <a:effectLst/>
                          <a:latin typeface="宋体" panose="02010600030101010101" pitchFamily="2" charset="-122"/>
                        </a:rPr>
                        <a:t>0</a:t>
                      </a:r>
                      <a:r>
                        <a:rPr lang="zh-CN" altLang="en-US" sz="1300" b="0" i="0" u="none" strike="noStrike">
                          <a:solidFill>
                            <a:schemeClr val="tx1"/>
                          </a:solidFill>
                          <a:effectLst/>
                          <a:latin typeface="宋体" panose="02010600030101010101" pitchFamily="2" charset="-122"/>
                        </a:rPr>
                        <a:t>表示没有限制</a:t>
                      </a:r>
                      <a:endParaRPr lang="zh-CN" altLang="en-US" sz="1300" b="0" i="0" u="none" strike="noStrike">
                        <a:solidFill>
                          <a:schemeClr val="tx1"/>
                        </a:solidFill>
                        <a:effectLst/>
                        <a:latin typeface="宋体" panose="02010600030101010101" pitchFamily="2" charset="-122"/>
                      </a:endParaRPr>
                    </a:p>
                  </a:txBody>
                  <a:tcPr marL="10160" marR="10160" marT="7621" marB="0" anchor="ctr"/>
                </a:tc>
              </a:tr>
              <a:tr h="370882">
                <a:tc>
                  <a:txBody>
                    <a:bodyPr/>
                    <a:lstStyle/>
                    <a:p>
                      <a:pPr algn="l" fontAlgn="ctr"/>
                      <a:r>
                        <a:rPr lang="en-US" sz="1300" b="0" i="0" u="none" strike="noStrike">
                          <a:solidFill>
                            <a:srgbClr val="FF0000"/>
                          </a:solidFill>
                          <a:effectLst/>
                          <a:latin typeface="宋体" panose="02010600030101010101" pitchFamily="2" charset="-122"/>
                        </a:rPr>
                        <a:t>connectTimeout</a:t>
                      </a:r>
                      <a:endParaRPr lang="en-US"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en-US" altLang="zh-CN" sz="1300" b="0" i="0" u="none" strike="noStrike">
                          <a:solidFill>
                            <a:srgbClr val="FF0000"/>
                          </a:solidFill>
                          <a:effectLst/>
                          <a:latin typeface="宋体" panose="02010600030101010101" pitchFamily="2" charset="-122"/>
                        </a:rPr>
                        <a:t>1000*10</a:t>
                      </a:r>
                      <a:endParaRPr lang="en-US" altLang="zh-CN" sz="1300" b="0" i="0" u="none" strike="noStrike">
                        <a:solidFill>
                          <a:srgbClr val="FF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FF0000"/>
                          </a:solidFill>
                          <a:effectLst/>
                          <a:latin typeface="宋体" panose="02010600030101010101" pitchFamily="2" charset="-122"/>
                        </a:rPr>
                        <a:t>连接超时时间</a:t>
                      </a:r>
                      <a:endParaRPr lang="zh-CN" altLang="en-US" sz="1300" b="0" i="0" u="none" strike="noStrike">
                        <a:solidFill>
                          <a:srgbClr val="FF0000"/>
                        </a:solidFill>
                        <a:effectLst/>
                        <a:latin typeface="宋体" panose="02010600030101010101" pitchFamily="2" charset="-122"/>
                      </a:endParaRPr>
                    </a:p>
                  </a:txBody>
                  <a:tcPr marL="10160" marR="10160" marT="7621" marB="0" anchor="ctr"/>
                </a:tc>
              </a:tr>
              <a:tr h="370882">
                <a:tc>
                  <a:txBody>
                    <a:bodyPr/>
                    <a:lstStyle/>
                    <a:p>
                      <a:pPr algn="l" fontAlgn="ctr"/>
                      <a:r>
                        <a:rPr lang="en-US" sz="1300" b="0" i="0" u="none" strike="noStrike">
                          <a:solidFill>
                            <a:srgbClr val="000000"/>
                          </a:solidFill>
                          <a:effectLst/>
                          <a:latin typeface="宋体" panose="02010600030101010101" pitchFamily="2" charset="-122"/>
                        </a:rPr>
                        <a:t>alwaysUseMBeans</a:t>
                      </a:r>
                      <a:endParaRPr lang="en-US" sz="1300" b="0" i="0" u="none" strike="noStrike">
                        <a:solidFill>
                          <a:srgbClr val="000000"/>
                        </a:solidFill>
                        <a:effectLst/>
                        <a:latin typeface="宋体" panose="02010600030101010101" pitchFamily="2" charset="-122"/>
                      </a:endParaRPr>
                    </a:p>
                  </a:txBody>
                  <a:tcPr marL="10160" marR="10160" marT="7621" marB="0" anchor="ctr"/>
                </a:tc>
                <a:tc>
                  <a:txBody>
                    <a:bodyPr/>
                    <a:lstStyle/>
                    <a:p>
                      <a:pPr algn="l" fontAlgn="ctr"/>
                      <a:r>
                        <a:rPr lang="en-US" sz="1300" b="0" i="0" u="none" strike="noStrike">
                          <a:solidFill>
                            <a:srgbClr val="000000"/>
                          </a:solidFill>
                          <a:effectLst/>
                          <a:latin typeface="宋体" panose="02010600030101010101" pitchFamily="2" charset="-122"/>
                        </a:rPr>
                        <a:t>false</a:t>
                      </a:r>
                      <a:endParaRPr lang="en-US" sz="1300" b="0" i="0" u="none" strike="noStrike">
                        <a:solidFill>
                          <a:srgbClr val="000000"/>
                        </a:solidFill>
                        <a:effectLst/>
                        <a:latin typeface="宋体" panose="02010600030101010101" pitchFamily="2" charset="-122"/>
                      </a:endParaRPr>
                    </a:p>
                  </a:txBody>
                  <a:tcPr marL="10160" marR="10160" marT="7621" marB="0" anchor="ctr"/>
                </a:tc>
                <a:tc>
                  <a:txBody>
                    <a:bodyPr/>
                    <a:lstStyle/>
                    <a:p>
                      <a:pPr algn="l" fontAlgn="ctr"/>
                      <a:r>
                        <a:rPr lang="zh-CN" altLang="en-US" sz="1300" b="0" i="0" u="none" strike="noStrike">
                          <a:solidFill>
                            <a:srgbClr val="000000"/>
                          </a:solidFill>
                          <a:effectLst/>
                          <a:latin typeface="宋体" panose="02010600030101010101" pitchFamily="2" charset="-122"/>
                        </a:rPr>
                        <a:t>是否打开</a:t>
                      </a:r>
                      <a:r>
                        <a:rPr lang="en-US" altLang="zh-CN" sz="1300" b="0" i="0" u="none" strike="noStrike">
                          <a:solidFill>
                            <a:srgbClr val="000000"/>
                          </a:solidFill>
                          <a:effectLst/>
                          <a:latin typeface="宋体" panose="02010600030101010101" pitchFamily="2" charset="-122"/>
                        </a:rPr>
                        <a:t>JMX</a:t>
                      </a:r>
                      <a:r>
                        <a:rPr lang="zh-CN" altLang="en-US" sz="1300" b="0" i="0" u="none" strike="noStrike">
                          <a:solidFill>
                            <a:srgbClr val="000000"/>
                          </a:solidFill>
                          <a:effectLst/>
                          <a:latin typeface="宋体" panose="02010600030101010101" pitchFamily="2" charset="-122"/>
                        </a:rPr>
                        <a:t>监控</a:t>
                      </a:r>
                      <a:endParaRPr lang="zh-CN" altLang="en-US" sz="1300" b="0" i="0" u="none" strike="noStrike">
                        <a:solidFill>
                          <a:srgbClr val="000000"/>
                        </a:solidFill>
                        <a:effectLst/>
                        <a:latin typeface="宋体" panose="02010600030101010101" pitchFamily="2" charset="-122"/>
                      </a:endParaRPr>
                    </a:p>
                  </a:txBody>
                  <a:tcPr marL="10160" marR="10160" marT="7621"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矩形 4"/>
          <p:cNvSpPr>
            <a:spLocks noChangeArrowheads="1"/>
          </p:cNvSpPr>
          <p:nvPr/>
        </p:nvSpPr>
        <p:spPr bwMode="auto">
          <a:xfrm>
            <a:off x="92076"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连接池配置</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79400" y="1174750"/>
          <a:ext cx="11387667" cy="1919290"/>
        </p:xfrm>
        <a:graphic>
          <a:graphicData uri="http://schemas.openxmlformats.org/drawingml/2006/table">
            <a:tbl>
              <a:tblPr firstRow="1" bandRow="1">
                <a:tableStyleId>{5C22544A-7EE6-4342-B048-85BDC9FD1C3A}</a:tableStyleId>
              </a:tblPr>
              <a:tblGrid>
                <a:gridCol w="2621587"/>
                <a:gridCol w="1862328"/>
                <a:gridCol w="6903752"/>
              </a:tblGrid>
              <a:tr h="370528">
                <a:tc>
                  <a:txBody>
                    <a:bodyPr/>
                    <a:lstStyle/>
                    <a:p>
                      <a:pPr marL="0" algn="ctr" defTabSz="914400" rtl="0" eaLnBrk="1" fontAlgn="ctr" latinLnBrk="0" hangingPunct="1"/>
                      <a:r>
                        <a:rPr lang="zh-CN" altLang="en-US" sz="1600" b="1" i="0" u="none" strike="noStrike" kern="1200">
                          <a:solidFill>
                            <a:srgbClr val="000000"/>
                          </a:solidFill>
                          <a:effectLst/>
                          <a:latin typeface="宋体" panose="02010600030101010101" pitchFamily="2" charset="-122"/>
                          <a:ea typeface="+mn-ea"/>
                          <a:cs typeface="+mn-cs"/>
                        </a:rPr>
                        <a:t>参数名</a:t>
                      </a:r>
                      <a:endParaRPr lang="zh-CN" altLang="en-US" sz="1600" b="1"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ctr" defTabSz="914400" rtl="0" eaLnBrk="1" fontAlgn="ctr" latinLnBrk="0" hangingPunct="1"/>
                      <a:r>
                        <a:rPr lang="zh-CN" altLang="en-US" sz="1600" b="1" i="0" u="none" strike="noStrike" kern="1200">
                          <a:solidFill>
                            <a:srgbClr val="000000"/>
                          </a:solidFill>
                          <a:effectLst/>
                          <a:latin typeface="宋体" panose="02010600030101010101" pitchFamily="2" charset="-122"/>
                          <a:ea typeface="+mn-ea"/>
                          <a:cs typeface="+mn-cs"/>
                        </a:rPr>
                        <a:t>默认值</a:t>
                      </a:r>
                      <a:endParaRPr lang="zh-CN" altLang="en-US" sz="1600" b="1"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ctr" defTabSz="914400" rtl="0" eaLnBrk="1" fontAlgn="ctr" latinLnBrk="0" hangingPunct="1"/>
                      <a:r>
                        <a:rPr lang="zh-CN" altLang="en-US" sz="1600" b="1" i="0" u="none" strike="noStrike" kern="1200">
                          <a:solidFill>
                            <a:srgbClr val="000000"/>
                          </a:solidFill>
                          <a:effectLst/>
                          <a:latin typeface="宋体" panose="02010600030101010101" pitchFamily="2" charset="-122"/>
                          <a:ea typeface="+mn-ea"/>
                          <a:cs typeface="+mn-cs"/>
                        </a:rPr>
                        <a:t>说明</a:t>
                      </a:r>
                      <a:endParaRPr lang="zh-CN" altLang="en-US" sz="1600" b="1" i="0" u="none" strike="noStrike" kern="1200">
                        <a:solidFill>
                          <a:srgbClr val="000000"/>
                        </a:solidFill>
                        <a:effectLst/>
                        <a:latin typeface="宋体" panose="02010600030101010101" pitchFamily="2" charset="-122"/>
                        <a:ea typeface="+mn-ea"/>
                        <a:cs typeface="+mn-cs"/>
                      </a:endParaRPr>
                    </a:p>
                  </a:txBody>
                  <a:tcPr marL="10160" marR="10160" marT="7613" marB="0" anchor="ctr"/>
                </a:tc>
              </a:tr>
              <a:tr h="403853">
                <a:tc>
                  <a:txBody>
                    <a:bodyPr/>
                    <a:lstStyle/>
                    <a:p>
                      <a:pPr marL="0" algn="l" defTabSz="914400" rtl="0" eaLnBrk="1" fontAlgn="ctr" latinLnBrk="0" hangingPunct="1"/>
                      <a:r>
                        <a:rPr lang="en-US" sz="1300" b="0" i="0" u="none" strike="noStrike" kern="1200">
                          <a:solidFill>
                            <a:srgbClr val="000000"/>
                          </a:solidFill>
                          <a:effectLst/>
                          <a:latin typeface="宋体" panose="02010600030101010101" pitchFamily="2" charset="-122"/>
                          <a:ea typeface="+mn-ea"/>
                          <a:cs typeface="+mn-cs"/>
                        </a:rPr>
                        <a:t>heartbeatFrequency</a:t>
                      </a:r>
                      <a:endParaRPr 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panose="02010600030101010101" pitchFamily="2" charset="-122"/>
                          <a:ea typeface="+mn-ea"/>
                          <a:cs typeface="+mn-cs"/>
                        </a:rPr>
                        <a:t>10000</a:t>
                      </a:r>
                      <a:endParaRPr lang="en-US" altLang="zh-CN"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panose="02010600030101010101" pitchFamily="2" charset="-122"/>
                          <a:ea typeface="+mn-ea"/>
                          <a:cs typeface="+mn-cs"/>
                        </a:rPr>
                        <a:t>设置心跳频率。 这是驱动程序尝试确定群集中每个服务器的当前状态的频率。</a:t>
                      </a:r>
                      <a:endParaRPr lang="zh-CN" alt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r>
              <a:tr h="403853">
                <a:tc>
                  <a:txBody>
                    <a:bodyPr/>
                    <a:lstStyle/>
                    <a:p>
                      <a:pPr marL="0" algn="l" defTabSz="914400" rtl="0" eaLnBrk="1" fontAlgn="ctr" latinLnBrk="0" hangingPunct="1"/>
                      <a:r>
                        <a:rPr lang="en-US" sz="1300" b="0" i="0" u="none" strike="noStrike" kern="1200">
                          <a:solidFill>
                            <a:srgbClr val="000000"/>
                          </a:solidFill>
                          <a:effectLst/>
                          <a:latin typeface="宋体" panose="02010600030101010101" pitchFamily="2" charset="-122"/>
                          <a:ea typeface="+mn-ea"/>
                          <a:cs typeface="+mn-cs"/>
                        </a:rPr>
                        <a:t>minHeartbeatFrequency</a:t>
                      </a:r>
                      <a:endParaRPr 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panose="02010600030101010101" pitchFamily="2" charset="-122"/>
                          <a:ea typeface="+mn-ea"/>
                          <a:cs typeface="+mn-cs"/>
                        </a:rPr>
                        <a:t>500</a:t>
                      </a:r>
                      <a:endParaRPr lang="en-US" altLang="zh-CN"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panose="02010600030101010101" pitchFamily="2" charset="-122"/>
                          <a:ea typeface="+mn-ea"/>
                          <a:cs typeface="+mn-cs"/>
                        </a:rPr>
                        <a:t>设置最低心跳频率。 如果驱动程序必须经常重新检查服务器的可用性，那么至少要等上一次检查以避免浪费。</a:t>
                      </a:r>
                      <a:endParaRPr lang="zh-CN" alt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r>
              <a:tr h="370528">
                <a:tc>
                  <a:txBody>
                    <a:bodyPr/>
                    <a:lstStyle/>
                    <a:p>
                      <a:pPr marL="0" algn="l" defTabSz="914400" rtl="0" eaLnBrk="1" fontAlgn="ctr" latinLnBrk="0" hangingPunct="1"/>
                      <a:r>
                        <a:rPr lang="en-US" sz="1300" b="0" i="0" u="none" strike="noStrike" kern="1200">
                          <a:solidFill>
                            <a:srgbClr val="000000"/>
                          </a:solidFill>
                          <a:effectLst/>
                          <a:latin typeface="宋体" panose="02010600030101010101" pitchFamily="2" charset="-122"/>
                          <a:ea typeface="+mn-ea"/>
                          <a:cs typeface="+mn-cs"/>
                        </a:rPr>
                        <a:t>heartbeatConnectTimeout</a:t>
                      </a:r>
                      <a:endParaRPr 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panose="02010600030101010101" pitchFamily="2" charset="-122"/>
                          <a:ea typeface="+mn-ea"/>
                          <a:cs typeface="+mn-cs"/>
                        </a:rPr>
                        <a:t>20000</a:t>
                      </a:r>
                      <a:endParaRPr lang="en-US" altLang="zh-CN"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panose="02010600030101010101" pitchFamily="2" charset="-122"/>
                          <a:ea typeface="+mn-ea"/>
                          <a:cs typeface="+mn-cs"/>
                        </a:rPr>
                        <a:t>心跳检测连接超时时间</a:t>
                      </a:r>
                      <a:endParaRPr lang="zh-CN" alt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r>
              <a:tr h="370528">
                <a:tc>
                  <a:txBody>
                    <a:bodyPr/>
                    <a:lstStyle/>
                    <a:p>
                      <a:pPr marL="0" algn="l" defTabSz="914400" rtl="0" eaLnBrk="1" fontAlgn="ctr" latinLnBrk="0" hangingPunct="1"/>
                      <a:r>
                        <a:rPr lang="en-US" sz="1300" b="0" i="0" u="none" strike="noStrike" kern="1200">
                          <a:solidFill>
                            <a:srgbClr val="000000"/>
                          </a:solidFill>
                          <a:effectLst/>
                          <a:latin typeface="宋体" panose="02010600030101010101" pitchFamily="2" charset="-122"/>
                          <a:ea typeface="+mn-ea"/>
                          <a:cs typeface="+mn-cs"/>
                        </a:rPr>
                        <a:t>heartbeatSocketTimeout</a:t>
                      </a:r>
                      <a:endParaRPr 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panose="02010600030101010101" pitchFamily="2" charset="-122"/>
                          <a:ea typeface="+mn-ea"/>
                          <a:cs typeface="+mn-cs"/>
                        </a:rPr>
                        <a:t>20000</a:t>
                      </a:r>
                      <a:endParaRPr lang="en-US" altLang="zh-CN"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panose="02010600030101010101" pitchFamily="2" charset="-122"/>
                          <a:ea typeface="+mn-ea"/>
                          <a:cs typeface="+mn-cs"/>
                        </a:rPr>
                        <a:t>心跳检测</a:t>
                      </a:r>
                      <a:r>
                        <a:rPr lang="en-US" altLang="zh-CN" sz="1300" b="0" i="0" u="none" strike="noStrike" kern="1200">
                          <a:solidFill>
                            <a:srgbClr val="000000"/>
                          </a:solidFill>
                          <a:effectLst/>
                          <a:latin typeface="宋体" panose="02010600030101010101" pitchFamily="2" charset="-122"/>
                          <a:ea typeface="+mn-ea"/>
                          <a:cs typeface="+mn-cs"/>
                        </a:rPr>
                        <a:t>Socket</a:t>
                      </a:r>
                      <a:r>
                        <a:rPr lang="zh-CN" altLang="en-US" sz="1300" b="0" i="0" u="none" strike="noStrike" kern="1200">
                          <a:solidFill>
                            <a:srgbClr val="000000"/>
                          </a:solidFill>
                          <a:effectLst/>
                          <a:latin typeface="宋体" panose="02010600030101010101" pitchFamily="2" charset="-122"/>
                          <a:ea typeface="+mn-ea"/>
                          <a:cs typeface="+mn-cs"/>
                        </a:rPr>
                        <a:t>超时时间</a:t>
                      </a:r>
                      <a:endParaRPr lang="zh-CN" altLang="en-US" sz="1300" b="0" i="0" u="none" strike="noStrike" kern="1200">
                        <a:solidFill>
                          <a:srgbClr val="000000"/>
                        </a:solidFill>
                        <a:effectLst/>
                        <a:latin typeface="宋体" panose="02010600030101010101" pitchFamily="2" charset="-122"/>
                        <a:ea typeface="+mn-ea"/>
                        <a:cs typeface="+mn-cs"/>
                      </a:endParaRPr>
                    </a:p>
                  </a:txBody>
                  <a:tcPr marL="10160" marR="10160" marT="7613"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矩形 4"/>
          <p:cNvSpPr>
            <a:spLocks noChangeArrowheads="1"/>
          </p:cNvSpPr>
          <p:nvPr/>
        </p:nvSpPr>
        <p:spPr bwMode="auto">
          <a:xfrm>
            <a:off x="202141" y="3391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数据模式设计</a:t>
            </a:r>
            <a:endParaRPr lang="zh-CN" altLang="en-US" sz="2665">
              <a:solidFill>
                <a:srgbClr val="1D69A3"/>
              </a:solidFill>
              <a:latin typeface="微软雅黑" panose="020B0503020204020204" pitchFamily="34" charset="-122"/>
              <a:ea typeface="微软雅黑" panose="020B0503020204020204" pitchFamily="34" charset="-122"/>
            </a:endParaRPr>
          </a:p>
        </p:txBody>
      </p:sp>
      <p:pic>
        <p:nvPicPr>
          <p:cNvPr id="3175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050" y="1620838"/>
            <a:ext cx="7147983"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bwMode="auto">
          <a:xfrm>
            <a:off x="7421033" y="933450"/>
            <a:ext cx="0" cy="5545138"/>
          </a:xfrm>
          <a:prstGeom prst="line">
            <a:avLst/>
          </a:prstGeom>
          <a:solidFill>
            <a:schemeClr val="accent1"/>
          </a:solidFill>
          <a:ln w="9525" cap="flat" cmpd="sng" algn="ctr">
            <a:solidFill>
              <a:schemeClr val="accent2">
                <a:lumMod val="60000"/>
                <a:lumOff val="40000"/>
                <a:alpha val="26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2" name="直接连接符 5"/>
          <p:cNvCxnSpPr>
            <a:cxnSpLocks noChangeShapeType="1"/>
          </p:cNvCxnSpPr>
          <p:nvPr/>
        </p:nvCxnSpPr>
        <p:spPr bwMode="auto">
          <a:xfrm>
            <a:off x="129117" y="1531938"/>
            <a:ext cx="11971867" cy="0"/>
          </a:xfrm>
          <a:prstGeom prst="line">
            <a:avLst/>
          </a:prstGeom>
          <a:noFill/>
          <a:ln w="9525" algn="ctr">
            <a:solidFill>
              <a:schemeClr val="tx1">
                <a:alpha val="32941"/>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3" name="TextBox 9"/>
          <p:cNvSpPr txBox="1">
            <a:spLocks noChangeArrowheads="1"/>
          </p:cNvSpPr>
          <p:nvPr/>
        </p:nvSpPr>
        <p:spPr bwMode="auto">
          <a:xfrm>
            <a:off x="4233" y="1008152"/>
            <a:ext cx="7289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800" b="1">
                <a:solidFill>
                  <a:srgbClr val="FFC000"/>
                </a:solidFill>
                <a:latin typeface="微软雅黑" panose="020B0503020204020204" pitchFamily="34" charset="-122"/>
                <a:ea typeface="微软雅黑" panose="020B0503020204020204" pitchFamily="34" charset="-122"/>
              </a:rPr>
              <a:t>mongoDB</a:t>
            </a:r>
            <a:endParaRPr lang="zh-CN" altLang="en-US" sz="2800" b="1">
              <a:solidFill>
                <a:srgbClr val="FFC000"/>
              </a:solidFill>
              <a:latin typeface="微软雅黑" panose="020B0503020204020204" pitchFamily="34" charset="-122"/>
              <a:ea typeface="微软雅黑" panose="020B0503020204020204" pitchFamily="34" charset="-122"/>
            </a:endParaRPr>
          </a:p>
        </p:txBody>
      </p:sp>
      <p:sp>
        <p:nvSpPr>
          <p:cNvPr id="31754" name="TextBox 16"/>
          <p:cNvSpPr txBox="1">
            <a:spLocks noChangeArrowheads="1"/>
          </p:cNvSpPr>
          <p:nvPr/>
        </p:nvSpPr>
        <p:spPr bwMode="auto">
          <a:xfrm>
            <a:off x="7624233" y="971550"/>
            <a:ext cx="456776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800" b="1">
                <a:solidFill>
                  <a:srgbClr val="FFC000"/>
                </a:solidFill>
                <a:latin typeface="微软雅黑" panose="020B0503020204020204" pitchFamily="34" charset="-122"/>
                <a:ea typeface="微软雅黑" panose="020B0503020204020204" pitchFamily="34" charset="-122"/>
              </a:rPr>
              <a:t>MYSQL</a:t>
            </a:r>
            <a:endParaRPr lang="zh-CN" altLang="en-US" sz="1800" b="1">
              <a:solidFill>
                <a:srgbClr val="FFC000"/>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7929033" y="1620838"/>
          <a:ext cx="4171952" cy="1828800"/>
        </p:xfrm>
        <a:graphic>
          <a:graphicData uri="http://schemas.openxmlformats.org/drawingml/2006/table">
            <a:tbl>
              <a:tblPr firstRow="1" bandRow="1">
                <a:tableStyleId>{5C22544A-7EE6-4342-B048-85BDC9FD1C3A}</a:tableStyleId>
              </a:tblPr>
              <a:tblGrid>
                <a:gridCol w="2085976"/>
                <a:gridCol w="2085976"/>
              </a:tblGrid>
              <a:tr h="361788">
                <a:tc gridSpan="2">
                  <a:txBody>
                    <a:bodyPr/>
                    <a:lstStyle/>
                    <a:p>
                      <a:r>
                        <a:rPr lang="en-US" altLang="zh-CN" smtClean="0"/>
                        <a:t>User</a:t>
                      </a:r>
                      <a:r>
                        <a:rPr lang="zh-CN" altLang="en-US" smtClean="0"/>
                        <a:t>表</a:t>
                      </a:r>
                      <a:endParaRPr lang="zh-CN" altLang="en-US"/>
                    </a:p>
                  </a:txBody>
                  <a:tcPr marL="121913" marR="121913"/>
                </a:tc>
                <a:tc hMerge="1">
                  <a:tcPr/>
                </a:tc>
              </a:tr>
              <a:tr h="361788">
                <a:tc>
                  <a:txBody>
                    <a:bodyPr/>
                    <a:lstStyle/>
                    <a:p>
                      <a:r>
                        <a:rPr lang="zh-CN" altLang="en-US" smtClean="0"/>
                        <a:t>字段</a:t>
                      </a:r>
                      <a:endParaRPr lang="zh-CN" altLang="en-US"/>
                    </a:p>
                  </a:txBody>
                  <a:tcPr marL="121913" marR="121913"/>
                </a:tc>
                <a:tc>
                  <a:txBody>
                    <a:bodyPr/>
                    <a:lstStyle/>
                    <a:p>
                      <a:r>
                        <a:rPr lang="zh-CN" altLang="en-US" smtClean="0"/>
                        <a:t>类型</a:t>
                      </a:r>
                      <a:endParaRPr lang="zh-CN" altLang="en-US"/>
                    </a:p>
                  </a:txBody>
                  <a:tcPr marL="121913" marR="121913"/>
                </a:tc>
              </a:tr>
              <a:tr h="361788">
                <a:tc>
                  <a:txBody>
                    <a:bodyPr/>
                    <a:lstStyle/>
                    <a:p>
                      <a:r>
                        <a:rPr lang="en-US" altLang="zh-CN" smtClean="0"/>
                        <a:t>Id</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Username</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a:t>
                      </a:r>
                      <a:endParaRPr lang="zh-CN" altLang="en-US"/>
                    </a:p>
                  </a:txBody>
                  <a:tcPr marL="121913" marR="121913"/>
                </a:tc>
                <a:tc>
                  <a:txBody>
                    <a:bodyPr/>
                    <a:lstStyle/>
                    <a:p>
                      <a:r>
                        <a:rPr lang="en-US" altLang="zh-CN" smtClean="0"/>
                        <a:t>……</a:t>
                      </a:r>
                      <a:endParaRPr lang="zh-CN" altLang="en-US"/>
                    </a:p>
                  </a:txBody>
                  <a:tcPr marL="121913" marR="121913"/>
                </a:tc>
              </a:tr>
            </a:tbl>
          </a:graphicData>
        </a:graphic>
      </p:graphicFrame>
      <p:graphicFrame>
        <p:nvGraphicFramePr>
          <p:cNvPr id="19" name="表格 18"/>
          <p:cNvGraphicFramePr>
            <a:graphicFrameLocks noGrp="1"/>
          </p:cNvGraphicFramePr>
          <p:nvPr/>
        </p:nvGraphicFramePr>
        <p:xfrm>
          <a:off x="7929033" y="3706813"/>
          <a:ext cx="4171952" cy="1828800"/>
        </p:xfrm>
        <a:graphic>
          <a:graphicData uri="http://schemas.openxmlformats.org/drawingml/2006/table">
            <a:tbl>
              <a:tblPr firstRow="1" bandRow="1">
                <a:tableStyleId>{5C22544A-7EE6-4342-B048-85BDC9FD1C3A}</a:tableStyleId>
              </a:tblPr>
              <a:tblGrid>
                <a:gridCol w="2085976"/>
                <a:gridCol w="2085976"/>
              </a:tblGrid>
              <a:tr h="361788">
                <a:tc gridSpan="2">
                  <a:txBody>
                    <a:bodyPr/>
                    <a:lstStyle/>
                    <a:p>
                      <a:r>
                        <a:rPr lang="en-US" altLang="zh-CN" smtClean="0"/>
                        <a:t>favorites</a:t>
                      </a:r>
                      <a:r>
                        <a:rPr lang="zh-CN" altLang="en-US" smtClean="0"/>
                        <a:t>表</a:t>
                      </a:r>
                      <a:endParaRPr lang="zh-CN" altLang="en-US"/>
                    </a:p>
                  </a:txBody>
                  <a:tcPr marL="121913" marR="121913"/>
                </a:tc>
                <a:tc hMerge="1">
                  <a:tcPr/>
                </a:tc>
              </a:tr>
              <a:tr h="361788">
                <a:tc>
                  <a:txBody>
                    <a:bodyPr/>
                    <a:lstStyle/>
                    <a:p>
                      <a:r>
                        <a:rPr lang="zh-CN" altLang="en-US" smtClean="0"/>
                        <a:t>字段</a:t>
                      </a:r>
                      <a:endParaRPr lang="zh-CN" altLang="en-US"/>
                    </a:p>
                  </a:txBody>
                  <a:tcPr marL="121913" marR="121913"/>
                </a:tc>
                <a:tc>
                  <a:txBody>
                    <a:bodyPr/>
                    <a:lstStyle/>
                    <a:p>
                      <a:r>
                        <a:rPr lang="zh-CN" altLang="en-US" smtClean="0"/>
                        <a:t>类型</a:t>
                      </a:r>
                      <a:endParaRPr lang="zh-CN" altLang="en-US"/>
                    </a:p>
                  </a:txBody>
                  <a:tcPr marL="121913" marR="121913"/>
                </a:tc>
              </a:tr>
              <a:tr h="361788">
                <a:tc>
                  <a:txBody>
                    <a:bodyPr/>
                    <a:lstStyle/>
                    <a:p>
                      <a:r>
                        <a:rPr lang="en-US" altLang="zh-CN" smtClean="0"/>
                        <a:t>Id</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Type</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a:t>
                      </a:r>
                      <a:endParaRPr lang="zh-CN" altLang="en-US"/>
                    </a:p>
                  </a:txBody>
                  <a:tcPr marL="121913" marR="121913"/>
                </a:tc>
                <a:tc>
                  <a:txBody>
                    <a:bodyPr/>
                    <a:lstStyle/>
                    <a:p>
                      <a:r>
                        <a:rPr lang="en-US" altLang="zh-CN" smtClean="0"/>
                        <a:t>……</a:t>
                      </a:r>
                      <a:endParaRPr lang="zh-CN" altLang="en-US"/>
                    </a:p>
                  </a:txBody>
                  <a:tcPr marL="121913" marR="121913"/>
                </a:tc>
              </a:tr>
            </a:tbl>
          </a:graphicData>
        </a:graphic>
      </p:graphicFrame>
      <p:grpSp>
        <p:nvGrpSpPr>
          <p:cNvPr id="13" name="PA_组合 47"/>
          <p:cNvGrpSpPr/>
          <p:nvPr>
            <p:custDataLst>
              <p:tags r:id="rId2"/>
            </p:custDataLst>
          </p:nvPr>
        </p:nvGrpSpPr>
        <p:grpSpPr>
          <a:xfrm>
            <a:off x="413810" y="695886"/>
            <a:ext cx="1199456" cy="74689"/>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to="" calcmode="lin" valueType="num">
                                      <p:cBhvr>
                                        <p:cTn id="7"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矩形 4"/>
          <p:cNvSpPr>
            <a:spLocks noChangeArrowheads="1"/>
          </p:cNvSpPr>
          <p:nvPr/>
        </p:nvSpPr>
        <p:spPr bwMode="auto">
          <a:xfrm>
            <a:off x="168275"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nosql</a:t>
            </a:r>
            <a:r>
              <a:rPr lang="zh-CN" altLang="en-US" sz="2665">
                <a:solidFill>
                  <a:srgbClr val="1D69A3"/>
                </a:solidFill>
                <a:latin typeface="微软雅黑" panose="020B0503020204020204" pitchFamily="34" charset="-122"/>
                <a:ea typeface="微软雅黑" panose="020B0503020204020204" pitchFamily="34" charset="-122"/>
              </a:rPr>
              <a:t>在数据模式设计上的优势</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2774" name="矩形 1"/>
          <p:cNvSpPr>
            <a:spLocks noChangeArrowheads="1"/>
          </p:cNvSpPr>
          <p:nvPr/>
        </p:nvSpPr>
        <p:spPr bwMode="auto">
          <a:xfrm>
            <a:off x="480484" y="1158876"/>
            <a:ext cx="11201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92D05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读写效率高</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在</a:t>
            </a:r>
            <a:r>
              <a:rPr lang="en-US" altLang="zh-CN" sz="1800">
                <a:latin typeface="微软雅黑" panose="020B0503020204020204" pitchFamily="34" charset="-122"/>
                <a:ea typeface="微软雅黑" panose="020B0503020204020204" pitchFamily="34" charset="-122"/>
              </a:rPr>
              <a:t>IO</a:t>
            </a:r>
            <a:r>
              <a:rPr lang="zh-CN" altLang="en-US" sz="1800">
                <a:latin typeface="微软雅黑" panose="020B0503020204020204" pitchFamily="34" charset="-122"/>
                <a:ea typeface="微软雅黑" panose="020B0503020204020204" pitchFamily="34" charset="-122"/>
              </a:rPr>
              <a:t>性能上有先天独厚的优势；</a:t>
            </a:r>
            <a:endParaRPr lang="zh-CN" altLang="en-US"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可扩展能力强</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不需要考虑关联，数据分区分库，水平扩展就比较简单；</a:t>
            </a:r>
            <a:endParaRPr lang="zh-CN" altLang="en-US"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动态模式，不要求每个文档都具有完全相同的结构。对很多异构数据场景支持非常好；</a:t>
            </a:r>
            <a:endParaRPr lang="zh-CN" altLang="en-US"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模型自然</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文档模型最接近于我们熟悉的对象模型；</a:t>
            </a:r>
            <a:endParaRPr lang="zh-CN" altLang="en-US"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 name="矩形 2"/>
          <p:cNvSpPr/>
          <p:nvPr/>
        </p:nvSpPr>
        <p:spPr>
          <a:xfrm>
            <a:off x="4813300" y="1879600"/>
            <a:ext cx="635000" cy="723900"/>
          </a:xfrm>
          <a:prstGeom prst="rect">
            <a:avLst/>
          </a:prstGeom>
          <a:no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7" name="矩形 4"/>
          <p:cNvSpPr>
            <a:spLocks noChangeArrowheads="1"/>
          </p:cNvSpPr>
          <p:nvPr/>
        </p:nvSpPr>
        <p:spPr bwMode="auto">
          <a:xfrm>
            <a:off x="73026" y="8413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能不能实现关联查询？</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1750" name="矩形 1"/>
          <p:cNvSpPr>
            <a:spLocks noChangeArrowheads="1"/>
          </p:cNvSpPr>
          <p:nvPr/>
        </p:nvSpPr>
        <p:spPr bwMode="auto">
          <a:xfrm>
            <a:off x="289984" y="596900"/>
            <a:ext cx="11201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Clr>
                <a:srgbClr val="92D050"/>
              </a:buClr>
              <a:buFont typeface="Wingdings" panose="05000000000000000000" pitchFamily="2" charset="2"/>
              <a:buChar char="ü"/>
              <a:defRPr/>
            </a:pPr>
            <a:r>
              <a:rPr lang="zh-CN" altLang="en-US" smtClean="0"/>
              <a:t>先考虑内嵌， 直接按照你的对象模型来设计你的数据模型。如果你的对象模型数量不多，关系不是很复杂，直接一种对象对应一个集合就可以了</a:t>
            </a:r>
            <a:endParaRPr lang="en-US" altLang="zh-CN" smtClean="0"/>
          </a:p>
          <a:p>
            <a:pPr>
              <a:lnSpc>
                <a:spcPct val="200000"/>
              </a:lnSpc>
              <a:buClr>
                <a:srgbClr val="92D050"/>
              </a:buClr>
              <a:buFont typeface="Wingdings" panose="05000000000000000000" pitchFamily="2" charset="2"/>
              <a:buChar char="ü"/>
              <a:defRPr/>
            </a:pPr>
            <a:r>
              <a:rPr lang="zh-CN" altLang="en-US" b="1" smtClean="0">
                <a:solidFill>
                  <a:srgbClr val="FF0000"/>
                </a:solidFill>
              </a:rPr>
              <a:t>单个</a:t>
            </a:r>
            <a:r>
              <a:rPr lang="en-US" altLang="zh-CN" b="1" smtClean="0">
                <a:solidFill>
                  <a:srgbClr val="FF0000"/>
                </a:solidFill>
              </a:rPr>
              <a:t>bson</a:t>
            </a:r>
            <a:r>
              <a:rPr lang="zh-CN" altLang="en-US" b="1" smtClean="0">
                <a:solidFill>
                  <a:srgbClr val="FF0000"/>
                </a:solidFill>
              </a:rPr>
              <a:t>文档最大不能超过</a:t>
            </a:r>
            <a:r>
              <a:rPr lang="en-US" altLang="zh-CN" b="1" smtClean="0">
                <a:solidFill>
                  <a:srgbClr val="FF0000"/>
                </a:solidFill>
              </a:rPr>
              <a:t>16M</a:t>
            </a:r>
            <a:r>
              <a:rPr lang="zh-CN" altLang="en-US" b="1" smtClean="0">
                <a:solidFill>
                  <a:srgbClr val="FF0000"/>
                </a:solidFill>
              </a:rPr>
              <a:t>；</a:t>
            </a:r>
            <a:r>
              <a:rPr lang="zh-CN" altLang="en-US" smtClean="0"/>
              <a:t>当文档超过</a:t>
            </a:r>
            <a:r>
              <a:rPr lang="en-US" altLang="zh-CN" smtClean="0"/>
              <a:t>16M</a:t>
            </a:r>
            <a:r>
              <a:rPr lang="zh-CN" altLang="en-US" smtClean="0"/>
              <a:t>的时候，就应该考虑使用引用（</a:t>
            </a:r>
            <a:r>
              <a:rPr lang="en-US" altLang="zh-CN" smtClean="0"/>
              <a:t>DBRef</a:t>
            </a:r>
            <a:r>
              <a:rPr lang="zh-CN" altLang="en-US" smtClean="0"/>
              <a:t>）了，在主表里存储一个</a:t>
            </a:r>
            <a:r>
              <a:rPr lang="en-US" altLang="zh-CN" smtClean="0"/>
              <a:t>id</a:t>
            </a:r>
            <a:r>
              <a:rPr lang="zh-CN" altLang="en-US" smtClean="0"/>
              <a:t>值，指向另一个表中的 </a:t>
            </a:r>
            <a:r>
              <a:rPr lang="en-US" altLang="zh-CN" smtClean="0"/>
              <a:t>id </a:t>
            </a:r>
            <a:r>
              <a:rPr lang="zh-CN" altLang="en-US" smtClean="0"/>
              <a:t>值。</a:t>
            </a:r>
            <a:endParaRPr lang="en-US" altLang="zh-CN" smtClean="0"/>
          </a:p>
          <a:p>
            <a:pPr marL="0" indent="0">
              <a:lnSpc>
                <a:spcPct val="150000"/>
              </a:lnSpc>
              <a:buClr>
                <a:srgbClr val="92D050"/>
              </a:buClr>
              <a:defRPr/>
            </a:pPr>
            <a:r>
              <a:rPr lang="en-US" altLang="zh-CN" smtClean="0"/>
              <a:t>     DBRef</a:t>
            </a:r>
            <a:r>
              <a:rPr lang="zh-CN" altLang="en-US" smtClean="0"/>
              <a:t>语法：</a:t>
            </a:r>
            <a:r>
              <a:rPr lang="en-US" altLang="zh-CN" smtClean="0"/>
              <a:t>{ </a:t>
            </a:r>
            <a:r>
              <a:rPr lang="en-US" altLang="zh-CN" smtClean="0">
                <a:latin typeface="Calibri" panose="020F0502020204030204" pitchFamily="34" charset="0"/>
              </a:rPr>
              <a:t>"$ref"</a:t>
            </a:r>
            <a:r>
              <a:rPr lang="en-US" altLang="zh-CN" smtClean="0"/>
              <a:t> </a:t>
            </a:r>
            <a:r>
              <a:rPr lang="en-US" altLang="zh-CN" smtClean="0">
                <a:latin typeface="Calibri" panose="020F0502020204030204" pitchFamily="34" charset="0"/>
              </a:rPr>
              <a:t>:</a:t>
            </a:r>
            <a:r>
              <a:rPr lang="en-US" altLang="zh-CN" smtClean="0"/>
              <a:t> </a:t>
            </a:r>
            <a:r>
              <a:rPr lang="en-US" altLang="zh-CN" smtClean="0">
                <a:latin typeface="Calibri" panose="020F0502020204030204" pitchFamily="34" charset="0"/>
              </a:rPr>
              <a:t>&lt;</a:t>
            </a:r>
            <a:r>
              <a:rPr lang="en-US" altLang="zh-CN" smtClean="0"/>
              <a:t>value</a:t>
            </a:r>
            <a:r>
              <a:rPr lang="en-US" altLang="zh-CN" smtClean="0">
                <a:latin typeface="Calibri" panose="020F0502020204030204" pitchFamily="34" charset="0"/>
              </a:rPr>
              <a:t>&gt;</a:t>
            </a:r>
            <a:r>
              <a:rPr lang="en-US" altLang="zh-CN" smtClean="0"/>
              <a:t>, </a:t>
            </a:r>
            <a:r>
              <a:rPr lang="en-US" altLang="zh-CN" smtClean="0">
                <a:latin typeface="Calibri" panose="020F0502020204030204" pitchFamily="34" charset="0"/>
              </a:rPr>
              <a:t>"$id"</a:t>
            </a:r>
            <a:r>
              <a:rPr lang="en-US" altLang="zh-CN" smtClean="0"/>
              <a:t> </a:t>
            </a:r>
            <a:r>
              <a:rPr lang="en-US" altLang="zh-CN" smtClean="0">
                <a:latin typeface="Calibri" panose="020F0502020204030204" pitchFamily="34" charset="0"/>
              </a:rPr>
              <a:t>:</a:t>
            </a:r>
            <a:r>
              <a:rPr lang="en-US" altLang="zh-CN" smtClean="0"/>
              <a:t> </a:t>
            </a:r>
            <a:r>
              <a:rPr lang="en-US" altLang="zh-CN" smtClean="0">
                <a:latin typeface="Calibri" panose="020F0502020204030204" pitchFamily="34" charset="0"/>
              </a:rPr>
              <a:t>&lt;</a:t>
            </a:r>
            <a:r>
              <a:rPr lang="en-US" altLang="zh-CN" smtClean="0"/>
              <a:t>value</a:t>
            </a:r>
            <a:r>
              <a:rPr lang="en-US" altLang="zh-CN" smtClean="0">
                <a:latin typeface="Calibri" panose="020F0502020204030204" pitchFamily="34" charset="0"/>
              </a:rPr>
              <a:t>&gt;</a:t>
            </a:r>
            <a:r>
              <a:rPr lang="en-US" altLang="zh-CN" smtClean="0"/>
              <a:t>, </a:t>
            </a:r>
            <a:r>
              <a:rPr lang="en-US" altLang="zh-CN" smtClean="0">
                <a:latin typeface="Calibri" panose="020F0502020204030204" pitchFamily="34" charset="0"/>
              </a:rPr>
              <a:t>"$db"</a:t>
            </a:r>
            <a:r>
              <a:rPr lang="en-US" altLang="zh-CN" smtClean="0"/>
              <a:t> </a:t>
            </a:r>
            <a:r>
              <a:rPr lang="en-US" altLang="zh-CN" smtClean="0">
                <a:latin typeface="Calibri" panose="020F0502020204030204" pitchFamily="34" charset="0"/>
              </a:rPr>
              <a:t>:</a:t>
            </a:r>
            <a:r>
              <a:rPr lang="en-US" altLang="zh-CN" smtClean="0"/>
              <a:t> </a:t>
            </a:r>
            <a:r>
              <a:rPr lang="en-US" altLang="zh-CN" smtClean="0">
                <a:latin typeface="Calibri" panose="020F0502020204030204" pitchFamily="34" charset="0"/>
              </a:rPr>
              <a:t>&lt;</a:t>
            </a:r>
            <a:r>
              <a:rPr lang="en-US" altLang="zh-CN" smtClean="0"/>
              <a:t>value</a:t>
            </a:r>
            <a:r>
              <a:rPr lang="en-US" altLang="zh-CN" smtClean="0">
                <a:latin typeface="Calibri" panose="020F0502020204030204" pitchFamily="34" charset="0"/>
              </a:rPr>
              <a:t>&gt;</a:t>
            </a:r>
            <a:r>
              <a:rPr lang="en-US" altLang="zh-CN" smtClean="0"/>
              <a:t> }</a:t>
            </a:r>
            <a:endParaRPr lang="en-US" altLang="zh-CN" smtClean="0"/>
          </a:p>
          <a:p>
            <a:pPr marL="0" indent="0">
              <a:lnSpc>
                <a:spcPct val="150000"/>
              </a:lnSpc>
              <a:buClr>
                <a:srgbClr val="92D050"/>
              </a:buClr>
              <a:defRPr/>
            </a:pPr>
            <a:r>
              <a:rPr lang="en-US" altLang="zh-CN" smtClean="0"/>
              <a:t>        </a:t>
            </a:r>
            <a:r>
              <a:rPr lang="en-US" altLang="zh-CN" smtClean="0">
                <a:latin typeface="Calibri" panose="020F0502020204030204" pitchFamily="34" charset="0"/>
              </a:rPr>
              <a:t>$ref</a:t>
            </a:r>
            <a:r>
              <a:rPr lang="zh-CN" altLang="en-US" smtClean="0">
                <a:latin typeface="Calibri" panose="020F0502020204030204" pitchFamily="34" charset="0"/>
              </a:rPr>
              <a:t>：引用文档所在的集合的名称；</a:t>
            </a:r>
            <a:endParaRPr lang="en-US" altLang="zh-CN" smtClean="0">
              <a:latin typeface="Calibri" panose="020F0502020204030204" pitchFamily="34" charset="0"/>
            </a:endParaRPr>
          </a:p>
          <a:p>
            <a:pPr marL="0" indent="0">
              <a:lnSpc>
                <a:spcPct val="150000"/>
              </a:lnSpc>
              <a:buClr>
                <a:srgbClr val="92D050"/>
              </a:buClr>
              <a:defRPr/>
            </a:pPr>
            <a:r>
              <a:rPr lang="en-US" altLang="zh-CN" smtClean="0">
                <a:latin typeface="Calibri" panose="020F0502020204030204" pitchFamily="34" charset="0"/>
              </a:rPr>
              <a:t>          $id</a:t>
            </a:r>
            <a:r>
              <a:rPr lang="zh-CN" altLang="en-US" smtClean="0">
                <a:latin typeface="Calibri" panose="020F0502020204030204" pitchFamily="34" charset="0"/>
              </a:rPr>
              <a:t>：所在集合的</a:t>
            </a:r>
            <a:r>
              <a:rPr lang="en-US" altLang="zh-CN" smtClean="0">
                <a:latin typeface="Calibri" panose="020F0502020204030204" pitchFamily="34" charset="0"/>
              </a:rPr>
              <a:t>_id</a:t>
            </a:r>
            <a:r>
              <a:rPr lang="zh-CN" altLang="en-US" smtClean="0">
                <a:latin typeface="Calibri" panose="020F0502020204030204" pitchFamily="34" charset="0"/>
              </a:rPr>
              <a:t>字段值；</a:t>
            </a:r>
            <a:endParaRPr lang="en-US" altLang="zh-CN" smtClean="0">
              <a:latin typeface="Calibri" panose="020F0502020204030204" pitchFamily="34" charset="0"/>
            </a:endParaRPr>
          </a:p>
          <a:p>
            <a:pPr marL="0" indent="0">
              <a:lnSpc>
                <a:spcPct val="150000"/>
              </a:lnSpc>
              <a:buClr>
                <a:srgbClr val="92D050"/>
              </a:buClr>
              <a:defRPr/>
            </a:pPr>
            <a:r>
              <a:rPr lang="en-US" altLang="zh-CN" smtClean="0">
                <a:latin typeface="Calibri" panose="020F0502020204030204" pitchFamily="34" charset="0"/>
              </a:rPr>
              <a:t>          $db</a:t>
            </a:r>
            <a:r>
              <a:rPr lang="zh-CN" altLang="en-US" smtClean="0">
                <a:latin typeface="Calibri" panose="020F0502020204030204" pitchFamily="34" charset="0"/>
              </a:rPr>
              <a:t>：可选，集合所在的数据库实例；</a:t>
            </a:r>
            <a:endParaRPr lang="zh-CN" altLang="en-US" smtClean="0"/>
          </a:p>
        </p:txBody>
      </p:sp>
      <p:sp>
        <p:nvSpPr>
          <p:cNvPr id="33799" name="矩形 2"/>
          <p:cNvSpPr>
            <a:spLocks noChangeArrowheads="1"/>
          </p:cNvSpPr>
          <p:nvPr/>
        </p:nvSpPr>
        <p:spPr bwMode="auto">
          <a:xfrm>
            <a:off x="2434167" y="4968959"/>
            <a:ext cx="12192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3800" name="矩形 3"/>
          <p:cNvSpPr>
            <a:spLocks noChangeArrowheads="1"/>
          </p:cNvSpPr>
          <p:nvPr/>
        </p:nvSpPr>
        <p:spPr bwMode="auto">
          <a:xfrm>
            <a:off x="357718" y="4567239"/>
            <a:ext cx="7895167" cy="1754326"/>
          </a:xfrm>
          <a:prstGeom prst="rect">
            <a:avLst/>
          </a:prstGeom>
          <a:noFill/>
          <a:ln w="9525">
            <a:solidFill>
              <a:schemeClr val="accent1">
                <a:alpha val="67842"/>
              </a:schemeClr>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en-US" sz="1800">
                <a:solidFill>
                  <a:srgbClr val="FF0000"/>
                </a:solidFill>
              </a:rPr>
              <a:t>使用</a:t>
            </a:r>
            <a:r>
              <a:rPr lang="en-US" altLang="zh-CN" sz="1800">
                <a:solidFill>
                  <a:srgbClr val="FF0000"/>
                </a:solidFill>
              </a:rPr>
              <a:t>dbref</a:t>
            </a:r>
            <a:r>
              <a:rPr lang="zh-CN" altLang="en-US" sz="1800">
                <a:solidFill>
                  <a:srgbClr val="FF0000"/>
                </a:solidFill>
              </a:rPr>
              <a:t>脚本示例：</a:t>
            </a:r>
            <a:endParaRPr lang="zh-CN" altLang="en-US" sz="1800">
              <a:solidFill>
                <a:srgbClr val="FF0000"/>
              </a:solidFill>
            </a:endParaRPr>
          </a:p>
          <a:p>
            <a:pPr>
              <a:lnSpc>
                <a:spcPct val="150000"/>
              </a:lnSpc>
              <a:spcBef>
                <a:spcPct val="0"/>
              </a:spcBef>
              <a:buFontTx/>
              <a:buNone/>
            </a:pPr>
            <a:r>
              <a:rPr lang="en-US" altLang="zh-CN" sz="1800"/>
              <a:t>var lison = db.users.findOne</a:t>
            </a:r>
            <a:r>
              <a:rPr lang="en-US" altLang="zh-CN" sz="1800" smtClean="0"/>
              <a:t>({"username":"lison"});</a:t>
            </a:r>
            <a:endParaRPr lang="en-US" altLang="zh-CN" sz="1800"/>
          </a:p>
          <a:p>
            <a:pPr>
              <a:lnSpc>
                <a:spcPct val="150000"/>
              </a:lnSpc>
              <a:spcBef>
                <a:spcPct val="0"/>
              </a:spcBef>
              <a:buFontTx/>
              <a:buNone/>
            </a:pPr>
            <a:r>
              <a:rPr lang="en-US" altLang="zh-CN" sz="1800"/>
              <a:t>var dbref = lison.comments;</a:t>
            </a:r>
            <a:endParaRPr lang="en-US" altLang="zh-CN" sz="1800"/>
          </a:p>
          <a:p>
            <a:pPr>
              <a:lnSpc>
                <a:spcPct val="150000"/>
              </a:lnSpc>
              <a:spcBef>
                <a:spcPct val="0"/>
              </a:spcBef>
              <a:buFontTx/>
              <a:buNone/>
            </a:pPr>
            <a:r>
              <a:rPr lang="en-US" altLang="zh-CN" sz="1800"/>
              <a:t>db[dbref.$ref].findOne</a:t>
            </a:r>
            <a:r>
              <a:rPr lang="en-US" altLang="zh-CN" sz="1800" smtClean="0"/>
              <a:t>({"_id":</a:t>
            </a:r>
            <a:r>
              <a:rPr lang="en-US" altLang="zh-CN" sz="1800"/>
              <a:t>dbref.$id})</a:t>
            </a:r>
            <a:endParaRPr lang="en-US" altLang="zh-CN" sz="1800"/>
          </a:p>
        </p:txBody>
      </p:sp>
      <p:sp>
        <p:nvSpPr>
          <p:cNvPr id="33801" name="TextBox 8"/>
          <p:cNvSpPr txBox="1">
            <a:spLocks noChangeArrowheads="1"/>
          </p:cNvSpPr>
          <p:nvPr/>
        </p:nvSpPr>
        <p:spPr bwMode="auto">
          <a:xfrm>
            <a:off x="8683627" y="5222874"/>
            <a:ext cx="32152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0000"/>
                </a:solidFill>
              </a:rPr>
              <a:t>Tips</a:t>
            </a:r>
            <a:r>
              <a:rPr lang="zh-CN" altLang="en-US" sz="1800" b="1">
                <a:solidFill>
                  <a:srgbClr val="FF0000"/>
                </a:solidFill>
              </a:rPr>
              <a:t>：</a:t>
            </a:r>
            <a:r>
              <a:rPr lang="en-US" altLang="zh-CN" sz="1800" b="1">
                <a:solidFill>
                  <a:srgbClr val="FF0000"/>
                </a:solidFill>
              </a:rPr>
              <a:t>DBRef</a:t>
            </a:r>
            <a:r>
              <a:rPr lang="zh-CN" altLang="en-US" sz="1800" b="1">
                <a:solidFill>
                  <a:srgbClr val="FF0000"/>
                </a:solidFill>
              </a:rPr>
              <a:t>只是关联信息的数据载体，本身并不会去关联数据；</a:t>
            </a:r>
            <a:endParaRPr lang="zh-CN" altLang="en-US" sz="1800" b="1">
              <a:solidFill>
                <a:srgbClr val="FF0000"/>
              </a:solidFill>
            </a:endParaRPr>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矩形 4"/>
          <p:cNvSpPr>
            <a:spLocks noChangeArrowheads="1"/>
          </p:cNvSpPr>
          <p:nvPr/>
        </p:nvSpPr>
        <p:spPr bwMode="auto">
          <a:xfrm>
            <a:off x="177800"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聚合的理解</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4822" name="矩形 1"/>
          <p:cNvSpPr>
            <a:spLocks noChangeArrowheads="1"/>
          </p:cNvSpPr>
          <p:nvPr/>
        </p:nvSpPr>
        <p:spPr bwMode="auto">
          <a:xfrm>
            <a:off x="332317" y="979488"/>
            <a:ext cx="11201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92D050"/>
              </a:buClr>
              <a:buFont typeface="Wingdings" panose="05000000000000000000" pitchFamily="2" charset="2"/>
              <a:buChar char="n"/>
            </a:pPr>
            <a:r>
              <a:rPr lang="zh-CN" altLang="en-US" sz="1800">
                <a:latin typeface="微软雅黑" panose="020B0503020204020204" pitchFamily="34" charset="-122"/>
                <a:ea typeface="微软雅黑" panose="020B0503020204020204" pitchFamily="34" charset="-122"/>
              </a:rPr>
              <a:t>聚合框架就是定义一个管道，管道里的每一步都为下一步输出数据数据</a:t>
            </a:r>
            <a:endParaRPr lang="en-US" altLang="zh-CN" sz="1800">
              <a:latin typeface="微软雅黑" panose="020B0503020204020204" pitchFamily="34" charset="-122"/>
              <a:ea typeface="微软雅黑" panose="020B0503020204020204" pitchFamily="34" charset="-122"/>
            </a:endParaRPr>
          </a:p>
        </p:txBody>
      </p:sp>
      <p:sp>
        <p:nvSpPr>
          <p:cNvPr id="34823" name="矩形 1"/>
          <p:cNvSpPr>
            <a:spLocks noChangeArrowheads="1"/>
          </p:cNvSpPr>
          <p:nvPr/>
        </p:nvSpPr>
        <p:spPr bwMode="auto">
          <a:xfrm>
            <a:off x="332317" y="2190042"/>
            <a:ext cx="11201400" cy="507831"/>
          </a:xfrm>
          <a:prstGeom prst="rect">
            <a:avLst/>
          </a:prstGeom>
          <a:solidFill>
            <a:schemeClr val="accent1">
              <a:alpha val="32156"/>
            </a:schemeClr>
          </a:solidFill>
          <a:ln w="9525">
            <a:solidFill>
              <a:schemeClr val="accent1"/>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4824" name="矩形 2"/>
          <p:cNvSpPr>
            <a:spLocks noChangeArrowheads="1"/>
          </p:cNvSpPr>
          <p:nvPr/>
        </p:nvSpPr>
        <p:spPr bwMode="auto">
          <a:xfrm>
            <a:off x="2127251" y="2184401"/>
            <a:ext cx="1490133" cy="51752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4825" name="矩形 8"/>
          <p:cNvSpPr>
            <a:spLocks noChangeArrowheads="1"/>
          </p:cNvSpPr>
          <p:nvPr/>
        </p:nvSpPr>
        <p:spPr bwMode="auto">
          <a:xfrm>
            <a:off x="4360334" y="2184401"/>
            <a:ext cx="1490133" cy="51752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4826" name="矩形 9"/>
          <p:cNvSpPr>
            <a:spLocks noChangeArrowheads="1"/>
          </p:cNvSpPr>
          <p:nvPr/>
        </p:nvSpPr>
        <p:spPr bwMode="auto">
          <a:xfrm>
            <a:off x="8187267" y="2184401"/>
            <a:ext cx="1490133" cy="51752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4827" name="TextBox 3"/>
          <p:cNvSpPr txBox="1">
            <a:spLocks noChangeArrowheads="1"/>
          </p:cNvSpPr>
          <p:nvPr/>
        </p:nvSpPr>
        <p:spPr bwMode="auto">
          <a:xfrm>
            <a:off x="355600" y="22590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600">
                <a:latin typeface="微软雅黑" panose="020B0503020204020204" pitchFamily="34" charset="-122"/>
                <a:ea typeface="微软雅黑" panose="020B0503020204020204" pitchFamily="34" charset="-122"/>
              </a:rPr>
              <a:t>输入文档</a:t>
            </a:r>
            <a:endParaRPr lang="zh-CN" altLang="en-US" sz="1600">
              <a:latin typeface="微软雅黑" panose="020B0503020204020204" pitchFamily="34" charset="-122"/>
              <a:ea typeface="微软雅黑" panose="020B0503020204020204" pitchFamily="34" charset="-122"/>
            </a:endParaRPr>
          </a:p>
        </p:txBody>
      </p:sp>
      <p:sp>
        <p:nvSpPr>
          <p:cNvPr id="34828" name="TextBox 12"/>
          <p:cNvSpPr txBox="1">
            <a:spLocks noChangeArrowheads="1"/>
          </p:cNvSpPr>
          <p:nvPr/>
        </p:nvSpPr>
        <p:spPr bwMode="auto">
          <a:xfrm>
            <a:off x="2199217" y="2274889"/>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latin typeface="微软雅黑" panose="020B0503020204020204" pitchFamily="34" charset="-122"/>
                <a:ea typeface="微软雅黑" panose="020B0503020204020204" pitchFamily="34" charset="-122"/>
              </a:rPr>
              <a:t>管道操作</a:t>
            </a:r>
            <a:r>
              <a:rPr lang="en-US" altLang="zh-CN" sz="1400">
                <a:latin typeface="微软雅黑" panose="020B0503020204020204" pitchFamily="34" charset="-122"/>
                <a:ea typeface="微软雅黑" panose="020B0503020204020204" pitchFamily="34" charset="-122"/>
              </a:rPr>
              <a:t>1</a:t>
            </a:r>
            <a:endParaRPr lang="zh-CN" altLang="en-US" sz="1400">
              <a:latin typeface="微软雅黑" panose="020B0503020204020204" pitchFamily="34" charset="-122"/>
              <a:ea typeface="微软雅黑" panose="020B0503020204020204" pitchFamily="34" charset="-122"/>
            </a:endParaRPr>
          </a:p>
        </p:txBody>
      </p:sp>
      <p:sp>
        <p:nvSpPr>
          <p:cNvPr id="34829" name="TextBox 13"/>
          <p:cNvSpPr txBox="1">
            <a:spLocks noChangeArrowheads="1"/>
          </p:cNvSpPr>
          <p:nvPr/>
        </p:nvSpPr>
        <p:spPr bwMode="auto">
          <a:xfrm>
            <a:off x="4434417" y="2273301"/>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latin typeface="微软雅黑" panose="020B0503020204020204" pitchFamily="34" charset="-122"/>
                <a:ea typeface="微软雅黑" panose="020B0503020204020204" pitchFamily="34" charset="-122"/>
              </a:rPr>
              <a:t>管道操作</a:t>
            </a:r>
            <a:r>
              <a:rPr lang="en-US" altLang="zh-CN" sz="1400">
                <a:latin typeface="微软雅黑" panose="020B0503020204020204" pitchFamily="34" charset="-122"/>
                <a:ea typeface="微软雅黑" panose="020B0503020204020204" pitchFamily="34" charset="-122"/>
              </a:rPr>
              <a:t>2</a:t>
            </a:r>
            <a:endParaRPr lang="zh-CN" altLang="en-US" sz="1400">
              <a:latin typeface="微软雅黑" panose="020B0503020204020204" pitchFamily="34" charset="-122"/>
              <a:ea typeface="微软雅黑" panose="020B0503020204020204" pitchFamily="34" charset="-122"/>
            </a:endParaRPr>
          </a:p>
        </p:txBody>
      </p:sp>
      <p:sp>
        <p:nvSpPr>
          <p:cNvPr id="34830" name="TextBox 14"/>
          <p:cNvSpPr txBox="1">
            <a:spLocks noChangeArrowheads="1"/>
          </p:cNvSpPr>
          <p:nvPr/>
        </p:nvSpPr>
        <p:spPr bwMode="auto">
          <a:xfrm>
            <a:off x="8259233" y="2289176"/>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latin typeface="微软雅黑" panose="020B0503020204020204" pitchFamily="34" charset="-122"/>
                <a:ea typeface="微软雅黑" panose="020B0503020204020204" pitchFamily="34" charset="-122"/>
              </a:rPr>
              <a:t>管道操作</a:t>
            </a:r>
            <a:r>
              <a:rPr lang="en-US" altLang="zh-CN" sz="1400">
                <a:latin typeface="微软雅黑" panose="020B0503020204020204" pitchFamily="34" charset="-122"/>
                <a:ea typeface="微软雅黑" panose="020B0503020204020204" pitchFamily="34" charset="-122"/>
              </a:rPr>
              <a:t>3</a:t>
            </a:r>
            <a:endParaRPr lang="zh-CN" altLang="en-US" sz="1400">
              <a:latin typeface="微软雅黑" panose="020B0503020204020204" pitchFamily="34" charset="-122"/>
              <a:ea typeface="微软雅黑" panose="020B0503020204020204" pitchFamily="34" charset="-122"/>
            </a:endParaRPr>
          </a:p>
        </p:txBody>
      </p:sp>
      <p:sp>
        <p:nvSpPr>
          <p:cNvPr id="34831" name="TextBox 15"/>
          <p:cNvSpPr txBox="1">
            <a:spLocks noChangeArrowheads="1"/>
          </p:cNvSpPr>
          <p:nvPr/>
        </p:nvSpPr>
        <p:spPr bwMode="auto">
          <a:xfrm>
            <a:off x="10081685" y="22590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600">
                <a:latin typeface="微软雅黑" panose="020B0503020204020204" pitchFamily="34" charset="-122"/>
                <a:ea typeface="微软雅黑" panose="020B0503020204020204" pitchFamily="34" charset="-122"/>
              </a:rPr>
              <a:t>输入文档</a:t>
            </a:r>
            <a:endParaRPr lang="zh-CN" altLang="en-US" sz="1600">
              <a:latin typeface="微软雅黑" panose="020B0503020204020204" pitchFamily="34" charset="-122"/>
              <a:ea typeface="微软雅黑" panose="020B0503020204020204" pitchFamily="34" charset="-122"/>
            </a:endParaRPr>
          </a:p>
        </p:txBody>
      </p:sp>
      <p:cxnSp>
        <p:nvCxnSpPr>
          <p:cNvPr id="34832" name="直接箭头连接符 6"/>
          <p:cNvCxnSpPr>
            <a:cxnSpLocks noChangeShapeType="1"/>
            <a:stCxn id="34827" idx="3"/>
          </p:cNvCxnSpPr>
          <p:nvPr/>
        </p:nvCxnSpPr>
        <p:spPr bwMode="auto">
          <a:xfrm flipV="1">
            <a:off x="1361003" y="2427290"/>
            <a:ext cx="766248" cy="1001"/>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直接箭头连接符 10"/>
          <p:cNvCxnSpPr>
            <a:cxnSpLocks noChangeShapeType="1"/>
            <a:stCxn id="34824" idx="3"/>
          </p:cNvCxnSpPr>
          <p:nvPr/>
        </p:nvCxnSpPr>
        <p:spPr bwMode="auto">
          <a:xfrm flipV="1">
            <a:off x="3617384" y="2427289"/>
            <a:ext cx="742949" cy="15875"/>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直接箭头连接符 16"/>
          <p:cNvCxnSpPr>
            <a:cxnSpLocks noChangeShapeType="1"/>
            <a:stCxn id="34825" idx="3"/>
          </p:cNvCxnSpPr>
          <p:nvPr/>
        </p:nvCxnSpPr>
        <p:spPr bwMode="auto">
          <a:xfrm>
            <a:off x="5850467" y="2443163"/>
            <a:ext cx="823384" cy="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5" name="TextBox 17"/>
          <p:cNvSpPr txBox="1">
            <a:spLocks noChangeArrowheads="1"/>
          </p:cNvSpPr>
          <p:nvPr/>
        </p:nvSpPr>
        <p:spPr bwMode="auto">
          <a:xfrm>
            <a:off x="6673851" y="2238375"/>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a:t>
            </a:r>
            <a:endParaRPr lang="zh-CN" altLang="en-US" sz="1800"/>
          </a:p>
        </p:txBody>
      </p:sp>
      <p:cxnSp>
        <p:nvCxnSpPr>
          <p:cNvPr id="34836" name="直接箭头连接符 23"/>
          <p:cNvCxnSpPr>
            <a:cxnSpLocks noChangeShapeType="1"/>
          </p:cNvCxnSpPr>
          <p:nvPr/>
        </p:nvCxnSpPr>
        <p:spPr bwMode="auto">
          <a:xfrm>
            <a:off x="7389285" y="2435225"/>
            <a:ext cx="823383" cy="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7" name="直接箭头连接符 19"/>
          <p:cNvCxnSpPr>
            <a:cxnSpLocks noChangeShapeType="1"/>
            <a:stCxn id="34826" idx="3"/>
            <a:endCxn id="34831" idx="1"/>
          </p:cNvCxnSpPr>
          <p:nvPr/>
        </p:nvCxnSpPr>
        <p:spPr bwMode="auto">
          <a:xfrm flipV="1">
            <a:off x="9677400" y="2428291"/>
            <a:ext cx="404285" cy="14873"/>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8" name="矩形 20"/>
          <p:cNvSpPr>
            <a:spLocks noChangeArrowheads="1"/>
          </p:cNvSpPr>
          <p:nvPr/>
        </p:nvSpPr>
        <p:spPr bwMode="auto">
          <a:xfrm>
            <a:off x="31751" y="3670300"/>
            <a:ext cx="122809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$project</a:t>
            </a:r>
            <a:r>
              <a:rPr lang="zh-CN" altLang="en-US" sz="1700">
                <a:latin typeface="微软雅黑" panose="020B0503020204020204" pitchFamily="34" charset="-122"/>
                <a:ea typeface="微软雅黑" panose="020B0503020204020204" pitchFamily="34" charset="-122"/>
              </a:rPr>
              <a:t>：投影，指定输出文档中的字段；</a:t>
            </a:r>
            <a:endParaRPr lang="zh-CN" altLang="en-US" sz="17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$match</a:t>
            </a:r>
            <a:r>
              <a:rPr lang="zh-CN" altLang="en-US" sz="1700">
                <a:latin typeface="微软雅黑" panose="020B0503020204020204" pitchFamily="34" charset="-122"/>
                <a:ea typeface="微软雅黑" panose="020B0503020204020204" pitchFamily="34" charset="-122"/>
              </a:rPr>
              <a:t>：用于过滤数据，只输出符合条件的文档。</a:t>
            </a:r>
            <a:r>
              <a:rPr lang="en-US" altLang="zh-CN" sz="1700">
                <a:latin typeface="微软雅黑" panose="020B0503020204020204" pitchFamily="34" charset="-122"/>
                <a:ea typeface="微软雅黑" panose="020B0503020204020204" pitchFamily="34" charset="-122"/>
              </a:rPr>
              <a:t>$match</a:t>
            </a:r>
            <a:r>
              <a:rPr lang="zh-CN" altLang="en-US" sz="1700">
                <a:latin typeface="微软雅黑" panose="020B0503020204020204" pitchFamily="34" charset="-122"/>
                <a:ea typeface="微软雅黑" panose="020B0503020204020204" pitchFamily="34" charset="-122"/>
              </a:rPr>
              <a:t>使用</a:t>
            </a:r>
            <a:r>
              <a:rPr lang="en-US" altLang="zh-CN" sz="1700">
                <a:latin typeface="微软雅黑" panose="020B0503020204020204" pitchFamily="34" charset="-122"/>
                <a:ea typeface="微软雅黑" panose="020B0503020204020204" pitchFamily="34" charset="-122"/>
              </a:rPr>
              <a:t>MongoDB</a:t>
            </a:r>
            <a:r>
              <a:rPr lang="zh-CN" altLang="en-US" sz="1700">
                <a:latin typeface="微软雅黑" panose="020B0503020204020204" pitchFamily="34" charset="-122"/>
                <a:ea typeface="微软雅黑" panose="020B0503020204020204" pitchFamily="34" charset="-122"/>
              </a:rPr>
              <a:t>的标准查询操作</a:t>
            </a:r>
            <a:endParaRPr lang="zh-CN" altLang="en-US" sz="17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$limit</a:t>
            </a:r>
            <a:r>
              <a:rPr lang="zh-CN" altLang="en-US" sz="1700">
                <a:latin typeface="微软雅黑" panose="020B0503020204020204" pitchFamily="34" charset="-122"/>
                <a:ea typeface="微软雅黑" panose="020B0503020204020204" pitchFamily="34" charset="-122"/>
              </a:rPr>
              <a:t>：用来限制</a:t>
            </a:r>
            <a:r>
              <a:rPr lang="en-US" altLang="zh-CN" sz="1700">
                <a:latin typeface="微软雅黑" panose="020B0503020204020204" pitchFamily="34" charset="-122"/>
                <a:ea typeface="微软雅黑" panose="020B0503020204020204" pitchFamily="34" charset="-122"/>
              </a:rPr>
              <a:t>MongoDB</a:t>
            </a:r>
            <a:r>
              <a:rPr lang="zh-CN" altLang="en-US" sz="1700">
                <a:latin typeface="微软雅黑" panose="020B0503020204020204" pitchFamily="34" charset="-122"/>
                <a:ea typeface="微软雅黑" panose="020B0503020204020204" pitchFamily="34" charset="-122"/>
              </a:rPr>
              <a:t>聚合管道返回的文档数。</a:t>
            </a:r>
            <a:endParaRPr lang="zh-CN" altLang="en-US" sz="17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$skip</a:t>
            </a:r>
            <a:r>
              <a:rPr lang="zh-CN" altLang="en-US" sz="1700">
                <a:latin typeface="微软雅黑" panose="020B0503020204020204" pitchFamily="34" charset="-122"/>
                <a:ea typeface="微软雅黑" panose="020B0503020204020204" pitchFamily="34" charset="-122"/>
              </a:rPr>
              <a:t>：在聚合管道中跳过指定数量的文档，并返回余下的文档。</a:t>
            </a:r>
            <a:endParaRPr lang="zh-CN" altLang="en-US" sz="17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$unwind</a:t>
            </a:r>
            <a:r>
              <a:rPr lang="zh-CN" altLang="en-US" sz="1700">
                <a:latin typeface="微软雅黑" panose="020B0503020204020204" pitchFamily="34" charset="-122"/>
                <a:ea typeface="微软雅黑" panose="020B0503020204020204" pitchFamily="34" charset="-122"/>
              </a:rPr>
              <a:t>：将文档中的某一个数组类型字段拆分成多条，每条包含数组中的一个值。</a:t>
            </a:r>
            <a:endParaRPr lang="zh-CN" altLang="en-US" sz="17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$group</a:t>
            </a:r>
            <a:r>
              <a:rPr lang="zh-CN" altLang="en-US" sz="1700">
                <a:latin typeface="微软雅黑" panose="020B0503020204020204" pitchFamily="34" charset="-122"/>
                <a:ea typeface="微软雅黑" panose="020B0503020204020204" pitchFamily="34" charset="-122"/>
              </a:rPr>
              <a:t>：将集合中的文档分组，可用于统计结果。</a:t>
            </a:r>
            <a:endParaRPr lang="zh-CN" altLang="en-US" sz="17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en-US" altLang="zh-CN" sz="1700">
                <a:latin typeface="微软雅黑" panose="020B0503020204020204" pitchFamily="34" charset="-122"/>
                <a:ea typeface="微软雅黑" panose="020B0503020204020204" pitchFamily="34" charset="-122"/>
              </a:rPr>
              <a:t>$sort</a:t>
            </a:r>
            <a:r>
              <a:rPr lang="zh-CN" altLang="en-US" sz="1700">
                <a:latin typeface="微软雅黑" panose="020B0503020204020204" pitchFamily="34" charset="-122"/>
                <a:ea typeface="微软雅黑" panose="020B0503020204020204" pitchFamily="34" charset="-122"/>
              </a:rPr>
              <a:t>：将输入文档排序后输出。</a:t>
            </a:r>
            <a:endParaRPr lang="zh-CN" altLang="en-US" sz="1700">
              <a:latin typeface="微软雅黑" panose="020B0503020204020204" pitchFamily="34" charset="-122"/>
              <a:ea typeface="微软雅黑" panose="020B0503020204020204" pitchFamily="34" charset="-122"/>
            </a:endParaRPr>
          </a:p>
        </p:txBody>
      </p:sp>
      <p:sp>
        <p:nvSpPr>
          <p:cNvPr id="34839" name="矩形 1"/>
          <p:cNvSpPr>
            <a:spLocks noChangeArrowheads="1"/>
          </p:cNvSpPr>
          <p:nvPr/>
        </p:nvSpPr>
        <p:spPr bwMode="auto">
          <a:xfrm>
            <a:off x="177800" y="3078163"/>
            <a:ext cx="11201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FFC000"/>
              </a:buClr>
              <a:buFont typeface="Wingdings" panose="05000000000000000000" pitchFamily="2" charset="2"/>
              <a:buChar char="n"/>
            </a:pPr>
            <a:r>
              <a:rPr lang="zh-CN" altLang="en-US" sz="1800">
                <a:latin typeface="微软雅黑" panose="020B0503020204020204" pitchFamily="34" charset="-122"/>
                <a:ea typeface="微软雅黑" panose="020B0503020204020204" pitchFamily="34" charset="-122"/>
              </a:rPr>
              <a:t>常用的管道操作</a:t>
            </a:r>
            <a:endParaRPr lang="en-US" altLang="zh-CN" sz="1800">
              <a:latin typeface="微软雅黑" panose="020B0503020204020204" pitchFamily="34" charset="-122"/>
              <a:ea typeface="微软雅黑" panose="020B0503020204020204" pitchFamily="34" charset="-122"/>
            </a:endParaRPr>
          </a:p>
        </p:txBody>
      </p:sp>
      <p:grpSp>
        <p:nvGrpSpPr>
          <p:cNvPr id="24" name="PA_组合 47"/>
          <p:cNvGrpSpPr/>
          <p:nvPr>
            <p:custDataLst>
              <p:tags r:id="rId1"/>
            </p:custDataLst>
          </p:nvPr>
        </p:nvGrpSpPr>
        <p:grpSpPr>
          <a:xfrm>
            <a:off x="413810" y="695886"/>
            <a:ext cx="1199456" cy="74689"/>
            <a:chOff x="0" y="2842590"/>
            <a:chExt cx="7054752" cy="89199"/>
          </a:xfrm>
        </p:grpSpPr>
        <p:sp>
          <p:nvSpPr>
            <p:cNvPr id="25" name="矩形 2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6" name="矩形 2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7" name="矩形 2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8" name="矩形 2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to="" calcmode="lin" valueType="num">
                                      <p:cBhvr>
                                        <p:cTn id="7" dur="700" fill="hold">
                                          <p:stCondLst>
                                            <p:cond delay="0"/>
                                          </p:stCondLst>
                                        </p:cTn>
                                        <p:tgtEl>
                                          <p:spTgt spid="2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矩形 4"/>
          <p:cNvSpPr>
            <a:spLocks noChangeArrowheads="1"/>
          </p:cNvSpPr>
          <p:nvPr/>
        </p:nvSpPr>
        <p:spPr bwMode="auto">
          <a:xfrm>
            <a:off x="195792" y="159545"/>
            <a:ext cx="1182581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$group</a:t>
            </a:r>
            <a:r>
              <a:rPr lang="zh-CN" altLang="en-US" sz="2665">
                <a:solidFill>
                  <a:srgbClr val="1D69A3"/>
                </a:solidFill>
                <a:latin typeface="微软雅黑" panose="020B0503020204020204" pitchFamily="34" charset="-122"/>
                <a:ea typeface="微软雅黑" panose="020B0503020204020204" pitchFamily="34" charset="-122"/>
              </a:rPr>
              <a:t>操作符</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5846" name="矩形 4"/>
          <p:cNvSpPr>
            <a:spLocks noChangeArrowheads="1"/>
          </p:cNvSpPr>
          <p:nvPr/>
        </p:nvSpPr>
        <p:spPr bwMode="auto">
          <a:xfrm>
            <a:off x="4234" y="1195389"/>
            <a:ext cx="1220893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FFC000"/>
              </a:buClr>
              <a:buFont typeface="Wingdings" panose="05000000000000000000" pitchFamily="2" charset="2"/>
              <a:buChar char="n"/>
            </a:pPr>
            <a:r>
              <a:rPr lang="en-US" altLang="zh-CN" sz="1800">
                <a:latin typeface="微软雅黑" panose="020B0503020204020204" pitchFamily="34" charset="-122"/>
                <a:ea typeface="微软雅黑" panose="020B0503020204020204" pitchFamily="34" charset="-122"/>
              </a:rPr>
              <a:t>$group</a:t>
            </a:r>
            <a:r>
              <a:rPr lang="zh-CN" altLang="en-US" sz="1800">
                <a:latin typeface="微软雅黑" panose="020B0503020204020204" pitchFamily="34" charset="-122"/>
                <a:ea typeface="微软雅黑" panose="020B0503020204020204" pitchFamily="34" charset="-122"/>
              </a:rPr>
              <a:t>：可以分组的数据执行如下的表达式计算：</a:t>
            </a:r>
            <a:endParaRPr lang="zh-CN" altLang="en-US" sz="180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$sum</a:t>
            </a:r>
            <a:r>
              <a:rPr lang="zh-CN" altLang="en-US" sz="1800">
                <a:latin typeface="微软雅黑" panose="020B0503020204020204" pitchFamily="34" charset="-122"/>
                <a:ea typeface="微软雅黑" panose="020B0503020204020204" pitchFamily="34" charset="-122"/>
              </a:rPr>
              <a:t>：计算总和。</a:t>
            </a:r>
            <a:endParaRPr lang="zh-CN" altLang="en-US" sz="180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$avg</a:t>
            </a:r>
            <a:r>
              <a:rPr lang="zh-CN" altLang="en-US" sz="1800">
                <a:latin typeface="微软雅黑" panose="020B0503020204020204" pitchFamily="34" charset="-122"/>
                <a:ea typeface="微软雅黑" panose="020B0503020204020204" pitchFamily="34" charset="-122"/>
              </a:rPr>
              <a:t>：计算平均值。</a:t>
            </a:r>
            <a:endParaRPr lang="zh-CN" altLang="en-US" sz="180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$min</a:t>
            </a:r>
            <a:r>
              <a:rPr lang="zh-CN" altLang="en-US" sz="1800">
                <a:latin typeface="微软雅黑" panose="020B0503020204020204" pitchFamily="34" charset="-122"/>
                <a:ea typeface="微软雅黑" panose="020B0503020204020204" pitchFamily="34" charset="-122"/>
              </a:rPr>
              <a:t>：根据分组，获取集合中所有文档对应值得最小值。</a:t>
            </a:r>
            <a:endParaRPr lang="zh-CN" altLang="en-US" sz="180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en-US" altLang="zh-CN" sz="1800">
                <a:latin typeface="微软雅黑" panose="020B0503020204020204" pitchFamily="34" charset="-122"/>
                <a:ea typeface="微软雅黑" panose="020B0503020204020204" pitchFamily="34" charset="-122"/>
              </a:rPr>
              <a:t>$max</a:t>
            </a:r>
            <a:r>
              <a:rPr lang="zh-CN" altLang="en-US" sz="1800">
                <a:latin typeface="微软雅黑" panose="020B0503020204020204" pitchFamily="34" charset="-122"/>
                <a:ea typeface="微软雅黑" panose="020B0503020204020204" pitchFamily="34" charset="-122"/>
              </a:rPr>
              <a:t>：根据分组，获取集合中所有文档对应值得最大值</a:t>
            </a:r>
            <a:r>
              <a:rPr lang="zh-CN" altLang="en-US" sz="1800" smtClean="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矩形 4"/>
          <p:cNvSpPr>
            <a:spLocks noChangeArrowheads="1"/>
          </p:cNvSpPr>
          <p:nvPr/>
        </p:nvSpPr>
        <p:spPr bwMode="auto">
          <a:xfrm>
            <a:off x="174625" y="100013"/>
            <a:ext cx="1182581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聚合训练</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5846" name="矩形 4"/>
          <p:cNvSpPr>
            <a:spLocks noChangeArrowheads="1"/>
          </p:cNvSpPr>
          <p:nvPr/>
        </p:nvSpPr>
        <p:spPr bwMode="auto">
          <a:xfrm>
            <a:off x="-16933" y="1195389"/>
            <a:ext cx="12208933"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rgbClr val="FFC000"/>
              </a:buClr>
              <a:buFont typeface="Wingdings" panose="05000000000000000000" pitchFamily="2" charset="2"/>
              <a:buChar char="n"/>
              <a:defRPr/>
            </a:pPr>
            <a:r>
              <a:rPr lang="zh-CN" altLang="en-US" smtClean="0">
                <a:latin typeface="微软雅黑" panose="020B0503020204020204" pitchFamily="34" charset="-122"/>
                <a:ea typeface="微软雅黑" panose="020B0503020204020204" pitchFamily="34" charset="-122"/>
              </a:rPr>
              <a:t>查询</a:t>
            </a:r>
            <a:r>
              <a:rPr lang="en-US" altLang="zh-CN" smtClean="0">
                <a:latin typeface="微软雅黑" panose="020B0503020204020204" pitchFamily="34" charset="-122"/>
                <a:ea typeface="微软雅黑" panose="020B0503020204020204" pitchFamily="34" charset="-122"/>
              </a:rPr>
              <a:t>2015</a:t>
            </a:r>
            <a:r>
              <a:rPr lang="zh-CN" altLang="en-US" smtClean="0">
                <a:latin typeface="微软雅黑" panose="020B0503020204020204" pitchFamily="34" charset="-122"/>
                <a:ea typeface="微软雅黑" panose="020B0503020204020204" pitchFamily="34" charset="-122"/>
              </a:rPr>
              <a:t>年</a:t>
            </a:r>
            <a:r>
              <a:rPr lang="en-US" altLang="zh-CN" smtClean="0">
                <a:latin typeface="微软雅黑" panose="020B0503020204020204" pitchFamily="34" charset="-122"/>
                <a:ea typeface="微软雅黑" panose="020B0503020204020204" pitchFamily="34" charset="-122"/>
              </a:rPr>
              <a:t>4</a:t>
            </a:r>
            <a:r>
              <a:rPr lang="zh-CN" altLang="en-US" smtClean="0">
                <a:latin typeface="微软雅黑" panose="020B0503020204020204" pitchFamily="34" charset="-122"/>
                <a:ea typeface="微软雅黑" panose="020B0503020204020204" pitchFamily="34" charset="-122"/>
              </a:rPr>
              <a:t>月</a:t>
            </a:r>
            <a:r>
              <a:rPr lang="en-US" altLang="zh-CN" smtClean="0">
                <a:latin typeface="微软雅黑" panose="020B0503020204020204" pitchFamily="34" charset="-122"/>
                <a:ea typeface="微软雅黑" panose="020B0503020204020204" pitchFamily="34" charset="-122"/>
              </a:rPr>
              <a:t>3</a:t>
            </a:r>
            <a:r>
              <a:rPr lang="zh-CN" altLang="en-US" smtClean="0">
                <a:latin typeface="微软雅黑" panose="020B0503020204020204" pitchFamily="34" charset="-122"/>
                <a:ea typeface="微软雅黑" panose="020B0503020204020204" pitchFamily="34" charset="-122"/>
              </a:rPr>
              <a:t>号之前，每个用户每个月消费的总金额，并按用户名进行排序：</a:t>
            </a:r>
            <a:endParaRPr lang="en-US" altLang="zh-CN" smtClean="0">
              <a:latin typeface="微软雅黑" panose="020B0503020204020204" pitchFamily="34" charset="-122"/>
              <a:ea typeface="微软雅黑" panose="020B0503020204020204" pitchFamily="34" charset="-122"/>
            </a:endParaRPr>
          </a:p>
          <a:p>
            <a:pPr marL="0" indent="0">
              <a:lnSpc>
                <a:spcPct val="150000"/>
              </a:lnSpc>
              <a:buClr>
                <a:srgbClr val="FFC000"/>
              </a:buClr>
              <a:defRPr/>
            </a:pPr>
            <a:r>
              <a:rPr lang="en-US" altLang="zh-CN" sz="1500">
                <a:latin typeface="微软雅黑" panose="020B0503020204020204" pitchFamily="34" charset="-122"/>
                <a:ea typeface="微软雅黑" panose="020B0503020204020204" pitchFamily="34" charset="-122"/>
              </a:rPr>
              <a:t> </a:t>
            </a:r>
            <a:r>
              <a:rPr lang="en-US" altLang="zh-CN" sz="1500" smtClean="0">
                <a:latin typeface="微软雅黑" panose="020B0503020204020204" pitchFamily="34" charset="-122"/>
                <a:ea typeface="微软雅黑" panose="020B0503020204020204" pitchFamily="34" charset="-122"/>
              </a:rPr>
              <a:t>db.orders.aggregate([</a:t>
            </a:r>
            <a:endParaRPr lang="en-US" altLang="zh-CN" sz="1500" smtClean="0">
              <a:latin typeface="微软雅黑" panose="020B0503020204020204" pitchFamily="34" charset="-122"/>
              <a:ea typeface="微软雅黑" panose="020B0503020204020204" pitchFamily="34" charset="-122"/>
            </a:endParaRPr>
          </a:p>
          <a:p>
            <a:pPr marL="0" indent="0">
              <a:lnSpc>
                <a:spcPct val="150000"/>
              </a:lnSpc>
              <a:buClr>
                <a:srgbClr val="FFC000"/>
              </a:buClr>
              <a:defRPr/>
            </a:pPr>
            <a:r>
              <a:rPr lang="en-US" altLang="zh-CN" sz="1500" smtClean="0">
                <a:latin typeface="微软雅黑" panose="020B0503020204020204" pitchFamily="34" charset="-122"/>
                <a:ea typeface="微软雅黑" panose="020B0503020204020204" pitchFamily="34" charset="-122"/>
              </a:rPr>
              <a:t>       {"$match":{ "orderTime" : { "$lt" : new Date("2015-04-03T16:00:00.000Z")}}}, </a:t>
            </a:r>
            <a:endParaRPr lang="en-US" altLang="zh-CN" sz="1500" smtClean="0">
              <a:latin typeface="微软雅黑" panose="020B0503020204020204" pitchFamily="34" charset="-122"/>
              <a:ea typeface="微软雅黑" panose="020B0503020204020204" pitchFamily="34" charset="-122"/>
            </a:endParaRPr>
          </a:p>
          <a:p>
            <a:pPr marL="457200" lvl="1" indent="0">
              <a:lnSpc>
                <a:spcPct val="150000"/>
              </a:lnSpc>
              <a:buClr>
                <a:srgbClr val="FFC000"/>
              </a:buClr>
              <a:defRPr/>
            </a:pPr>
            <a:r>
              <a:rPr lang="en-US" altLang="zh-CN" sz="1500" smtClean="0">
                <a:latin typeface="微软雅黑" panose="020B0503020204020204" pitchFamily="34" charset="-122"/>
                <a:ea typeface="微软雅黑" panose="020B0503020204020204" pitchFamily="34" charset="-122"/>
              </a:rPr>
              <a:t>{"$group":{</a:t>
            </a:r>
            <a:r>
              <a:rPr lang="en-US" altLang="zh-CN" sz="1600" smtClean="0">
                <a:latin typeface="微软雅黑" panose="020B0503020204020204" pitchFamily="34" charset="-122"/>
                <a:ea typeface="微软雅黑" panose="020B0503020204020204" pitchFamily="34" charset="-122"/>
              </a:rPr>
              <a:t>"_id</a:t>
            </a:r>
            <a:r>
              <a:rPr lang="en-US" altLang="zh-CN" sz="1500" smtClean="0">
                <a:latin typeface="微软雅黑" panose="020B0503020204020204" pitchFamily="34" charset="-122"/>
                <a:ea typeface="微软雅黑" panose="020B0503020204020204" pitchFamily="34" charset="-122"/>
              </a:rPr>
              <a:t>":{"useCode":"$useCode","month":{"$month":"$orderTime"}},"total":{"$sum":"$price"}}}, </a:t>
            </a:r>
            <a:endParaRPr lang="en-US" altLang="zh-CN" sz="1500" smtClean="0">
              <a:latin typeface="微软雅黑" panose="020B0503020204020204" pitchFamily="34" charset="-122"/>
              <a:ea typeface="微软雅黑" panose="020B0503020204020204" pitchFamily="34" charset="-122"/>
            </a:endParaRPr>
          </a:p>
          <a:p>
            <a:pPr marL="457200" lvl="1" indent="0">
              <a:lnSpc>
                <a:spcPct val="150000"/>
              </a:lnSpc>
              <a:buClr>
                <a:srgbClr val="FFC000"/>
              </a:buClr>
              <a:defRPr/>
            </a:pPr>
            <a:r>
              <a:rPr lang="en-US" altLang="zh-CN" sz="1500" smtClean="0">
                <a:latin typeface="微软雅黑" panose="020B0503020204020204" pitchFamily="34" charset="-122"/>
                <a:ea typeface="微软雅黑" panose="020B0503020204020204" pitchFamily="34" charset="-122"/>
              </a:rPr>
              <a:t>{"$sort":{"_id":1}}    </a:t>
            </a:r>
            <a:endParaRPr lang="en-US" altLang="zh-CN" sz="1500" smtClean="0">
              <a:latin typeface="微软雅黑" panose="020B0503020204020204" pitchFamily="34" charset="-122"/>
              <a:ea typeface="微软雅黑" panose="020B0503020204020204" pitchFamily="34" charset="-122"/>
            </a:endParaRPr>
          </a:p>
          <a:p>
            <a:pPr marL="457200" lvl="1" indent="0">
              <a:lnSpc>
                <a:spcPct val="150000"/>
              </a:lnSpc>
              <a:buClr>
                <a:srgbClr val="FFC000"/>
              </a:buClr>
              <a:defRPr/>
            </a:pPr>
            <a:r>
              <a:rPr lang="en-US" altLang="zh-CN" sz="1500" smtClean="0">
                <a:latin typeface="微软雅黑" panose="020B0503020204020204" pitchFamily="34" charset="-122"/>
                <a:ea typeface="微软雅黑" panose="020B0503020204020204" pitchFamily="34" charset="-122"/>
              </a:rPr>
              <a:t>])</a:t>
            </a:r>
            <a:endParaRPr lang="en-US" altLang="zh-CN" sz="1500" smtClean="0">
              <a:latin typeface="微软雅黑" panose="020B0503020204020204" pitchFamily="34" charset="-122"/>
              <a:ea typeface="微软雅黑" panose="020B0503020204020204" pitchFamily="34" charset="-122"/>
            </a:endParaRPr>
          </a:p>
        </p:txBody>
      </p:sp>
      <p:sp>
        <p:nvSpPr>
          <p:cNvPr id="36871" name="矩形 1"/>
          <p:cNvSpPr>
            <a:spLocks noChangeArrowheads="1"/>
          </p:cNvSpPr>
          <p:nvPr/>
        </p:nvSpPr>
        <p:spPr bwMode="auto">
          <a:xfrm>
            <a:off x="472017" y="4278086"/>
            <a:ext cx="11201400" cy="1175657"/>
          </a:xfrm>
          <a:prstGeom prst="rect">
            <a:avLst/>
          </a:prstGeom>
          <a:solidFill>
            <a:schemeClr val="accent1">
              <a:alpha val="32156"/>
            </a:schemeClr>
          </a:solidFill>
          <a:ln w="9525">
            <a:solidFill>
              <a:schemeClr val="accent1"/>
            </a:solidFill>
            <a:miter lim="800000"/>
          </a:ln>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6872" name="矩形 2"/>
          <p:cNvSpPr>
            <a:spLocks noChangeArrowheads="1"/>
          </p:cNvSpPr>
          <p:nvPr/>
        </p:nvSpPr>
        <p:spPr bwMode="auto">
          <a:xfrm>
            <a:off x="2828775" y="4540109"/>
            <a:ext cx="1490133" cy="750348"/>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6873" name="矩形 8"/>
          <p:cNvSpPr>
            <a:spLocks noChangeArrowheads="1"/>
          </p:cNvSpPr>
          <p:nvPr/>
        </p:nvSpPr>
        <p:spPr bwMode="auto">
          <a:xfrm>
            <a:off x="5518151" y="4735514"/>
            <a:ext cx="1490133"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6875" name="TextBox 3"/>
          <p:cNvSpPr txBox="1">
            <a:spLocks noChangeArrowheads="1"/>
          </p:cNvSpPr>
          <p:nvPr/>
        </p:nvSpPr>
        <p:spPr bwMode="auto">
          <a:xfrm>
            <a:off x="804878" y="4693997"/>
            <a:ext cx="7171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smtClean="0">
                <a:latin typeface="微软雅黑" panose="020B0503020204020204" pitchFamily="34" charset="-122"/>
                <a:ea typeface="微软雅黑" panose="020B0503020204020204" pitchFamily="34" charset="-122"/>
              </a:rPr>
              <a:t>order</a:t>
            </a:r>
            <a:endParaRPr lang="zh-CN" altLang="en-US" sz="1600">
              <a:latin typeface="微软雅黑" panose="020B0503020204020204" pitchFamily="34" charset="-122"/>
              <a:ea typeface="微软雅黑" panose="020B0503020204020204" pitchFamily="34" charset="-122"/>
            </a:endParaRPr>
          </a:p>
        </p:txBody>
      </p:sp>
      <p:sp>
        <p:nvSpPr>
          <p:cNvPr id="36876" name="TextBox 12"/>
          <p:cNvSpPr txBox="1">
            <a:spLocks noChangeArrowheads="1"/>
          </p:cNvSpPr>
          <p:nvPr/>
        </p:nvSpPr>
        <p:spPr bwMode="auto">
          <a:xfrm>
            <a:off x="2005473" y="4540109"/>
            <a:ext cx="823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$match</a:t>
            </a:r>
            <a:endParaRPr lang="zh-CN" altLang="en-US" sz="1400">
              <a:latin typeface="微软雅黑" panose="020B0503020204020204" pitchFamily="34" charset="-122"/>
              <a:ea typeface="微软雅黑" panose="020B0503020204020204" pitchFamily="34" charset="-122"/>
            </a:endParaRPr>
          </a:p>
        </p:txBody>
      </p:sp>
      <p:sp>
        <p:nvSpPr>
          <p:cNvPr id="36877" name="TextBox 13"/>
          <p:cNvSpPr txBox="1">
            <a:spLocks noChangeArrowheads="1"/>
          </p:cNvSpPr>
          <p:nvPr/>
        </p:nvSpPr>
        <p:spPr bwMode="auto">
          <a:xfrm>
            <a:off x="4512488" y="4558137"/>
            <a:ext cx="81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$group</a:t>
            </a:r>
            <a:endParaRPr lang="zh-CN" altLang="en-US" sz="1400">
              <a:latin typeface="微软雅黑" panose="020B0503020204020204" pitchFamily="34" charset="-122"/>
              <a:ea typeface="微软雅黑" panose="020B0503020204020204" pitchFamily="34" charset="-122"/>
            </a:endParaRPr>
          </a:p>
        </p:txBody>
      </p:sp>
      <p:sp>
        <p:nvSpPr>
          <p:cNvPr id="36878" name="TextBox 14"/>
          <p:cNvSpPr txBox="1">
            <a:spLocks noChangeArrowheads="1"/>
          </p:cNvSpPr>
          <p:nvPr/>
        </p:nvSpPr>
        <p:spPr bwMode="auto">
          <a:xfrm>
            <a:off x="7351802" y="4592156"/>
            <a:ext cx="6295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$sort</a:t>
            </a:r>
            <a:endParaRPr lang="zh-CN" altLang="en-US" sz="1400">
              <a:latin typeface="微软雅黑" panose="020B0503020204020204" pitchFamily="34" charset="-122"/>
              <a:ea typeface="微软雅黑" panose="020B0503020204020204" pitchFamily="34" charset="-122"/>
            </a:endParaRPr>
          </a:p>
        </p:txBody>
      </p:sp>
      <p:sp>
        <p:nvSpPr>
          <p:cNvPr id="36879" name="TextBox 15"/>
          <p:cNvSpPr txBox="1">
            <a:spLocks noChangeArrowheads="1"/>
          </p:cNvSpPr>
          <p:nvPr/>
        </p:nvSpPr>
        <p:spPr bwMode="auto">
          <a:xfrm>
            <a:off x="10221385" y="47355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600">
                <a:latin typeface="微软雅黑" panose="020B0503020204020204" pitchFamily="34" charset="-122"/>
                <a:ea typeface="微软雅黑" panose="020B0503020204020204" pitchFamily="34" charset="-122"/>
              </a:rPr>
              <a:t>输入文档</a:t>
            </a:r>
            <a:endParaRPr lang="zh-CN" altLang="en-US" sz="1600">
              <a:latin typeface="微软雅黑" panose="020B0503020204020204" pitchFamily="34" charset="-122"/>
              <a:ea typeface="微软雅黑" panose="020B0503020204020204" pitchFamily="34" charset="-122"/>
            </a:endParaRPr>
          </a:p>
        </p:txBody>
      </p:sp>
      <p:cxnSp>
        <p:nvCxnSpPr>
          <p:cNvPr id="36880" name="直接箭头连接符 6"/>
          <p:cNvCxnSpPr>
            <a:cxnSpLocks noChangeShapeType="1"/>
            <a:endCxn id="36872" idx="1"/>
          </p:cNvCxnSpPr>
          <p:nvPr/>
        </p:nvCxnSpPr>
        <p:spPr bwMode="auto">
          <a:xfrm>
            <a:off x="1881718" y="4899933"/>
            <a:ext cx="947057" cy="1535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直接箭头连接符 23"/>
          <p:cNvCxnSpPr>
            <a:cxnSpLocks noChangeShapeType="1"/>
            <a:stCxn id="36873" idx="3"/>
          </p:cNvCxnSpPr>
          <p:nvPr/>
        </p:nvCxnSpPr>
        <p:spPr bwMode="auto">
          <a:xfrm>
            <a:off x="7008284" y="4914803"/>
            <a:ext cx="1316568" cy="12799"/>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直接箭头连接符 23"/>
          <p:cNvCxnSpPr>
            <a:cxnSpLocks noChangeShapeType="1"/>
            <a:stCxn id="36872" idx="3"/>
            <a:endCxn id="36873" idx="1"/>
          </p:cNvCxnSpPr>
          <p:nvPr/>
        </p:nvCxnSpPr>
        <p:spPr bwMode="auto">
          <a:xfrm flipV="1">
            <a:off x="4318908" y="4914803"/>
            <a:ext cx="1199243" cy="48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直接箭头连接符 28"/>
          <p:cNvCxnSpPr>
            <a:cxnSpLocks noChangeShapeType="1"/>
            <a:endCxn id="36879" idx="1"/>
          </p:cNvCxnSpPr>
          <p:nvPr/>
        </p:nvCxnSpPr>
        <p:spPr bwMode="auto">
          <a:xfrm flipV="1">
            <a:off x="9814984" y="4904791"/>
            <a:ext cx="406401" cy="586"/>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PA_组合 47"/>
          <p:cNvGrpSpPr/>
          <p:nvPr>
            <p:custDataLst>
              <p:tags r:id="rId1"/>
            </p:custDataLst>
          </p:nvPr>
        </p:nvGrpSpPr>
        <p:grpSpPr>
          <a:xfrm>
            <a:off x="413810" y="695886"/>
            <a:ext cx="1199456" cy="74689"/>
            <a:chOff x="0" y="2842590"/>
            <a:chExt cx="7054752" cy="89199"/>
          </a:xfrm>
        </p:grpSpPr>
        <p:sp>
          <p:nvSpPr>
            <p:cNvPr id="21" name="矩形 2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2" name="矩形 2"/>
          <p:cNvSpPr>
            <a:spLocks noChangeArrowheads="1"/>
          </p:cNvSpPr>
          <p:nvPr/>
        </p:nvSpPr>
        <p:spPr bwMode="auto">
          <a:xfrm>
            <a:off x="472017" y="4260057"/>
            <a:ext cx="1490133" cy="117565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48" name="矩形 8"/>
          <p:cNvSpPr>
            <a:spLocks noChangeArrowheads="1"/>
          </p:cNvSpPr>
          <p:nvPr/>
        </p:nvSpPr>
        <p:spPr bwMode="auto">
          <a:xfrm>
            <a:off x="8324852" y="4725795"/>
            <a:ext cx="1490133"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50" name="矩形 10"/>
          <p:cNvSpPr>
            <a:spLocks noChangeArrowheads="1"/>
          </p:cNvSpPr>
          <p:nvPr/>
        </p:nvSpPr>
        <p:spPr bwMode="auto">
          <a:xfrm>
            <a:off x="1881718" y="220638"/>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1800" b="1" smtClean="0">
                <a:latin typeface="微软雅黑" panose="020B0503020204020204" pitchFamily="34" charset="-122"/>
                <a:ea typeface="微软雅黑" panose="020B0503020204020204" pitchFamily="34" charset="-122"/>
              </a:rPr>
              <a:t>生成订单数据</a:t>
            </a:r>
            <a:r>
              <a:rPr lang="en-US" altLang="zh-CN" sz="1800" b="1" smtClean="0">
                <a:latin typeface="微软雅黑" panose="020B0503020204020204" pitchFamily="34" charset="-122"/>
                <a:ea typeface="微软雅黑" panose="020B0503020204020204" pitchFamily="34" charset="-122"/>
              </a:rPr>
              <a:t>Java</a:t>
            </a:r>
            <a:r>
              <a:rPr lang="zh-CN" altLang="en-US" sz="1800" b="1" smtClean="0">
                <a:latin typeface="微软雅黑" panose="020B0503020204020204" pitchFamily="34" charset="-122"/>
                <a:ea typeface="微软雅黑" panose="020B0503020204020204" pitchFamily="34" charset="-122"/>
              </a:rPr>
              <a:t>代码：</a:t>
            </a:r>
            <a:endParaRPr lang="en-US" altLang="zh-CN" sz="1800" b="1" smtClean="0">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to="" calcmode="lin" valueType="num">
                                      <p:cBhvr>
                                        <p:cTn id="7" dur="700" fill="hold">
                                          <p:stCondLst>
                                            <p:cond delay="0"/>
                                          </p:stCondLst>
                                        </p:cTn>
                                        <p:tgtEl>
                                          <p:spTgt spid="2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矩形 4"/>
          <p:cNvSpPr>
            <a:spLocks noChangeArrowheads="1"/>
          </p:cNvSpPr>
          <p:nvPr/>
        </p:nvSpPr>
        <p:spPr bwMode="auto">
          <a:xfrm>
            <a:off x="174625" y="100013"/>
            <a:ext cx="1182581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聚合训练</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5846" name="矩形 4"/>
          <p:cNvSpPr>
            <a:spLocks noChangeArrowheads="1"/>
          </p:cNvSpPr>
          <p:nvPr/>
        </p:nvSpPr>
        <p:spPr bwMode="auto">
          <a:xfrm>
            <a:off x="-16933" y="1195389"/>
            <a:ext cx="12208933"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rgbClr val="FFC000"/>
              </a:buClr>
              <a:buFont typeface="Wingdings" panose="05000000000000000000" pitchFamily="2" charset="2"/>
              <a:buChar char="n"/>
              <a:defRPr/>
            </a:pPr>
            <a:r>
              <a:rPr lang="zh-CN" altLang="en-US" smtClean="0">
                <a:latin typeface="微软雅黑" panose="020B0503020204020204" pitchFamily="34" charset="-122"/>
                <a:ea typeface="微软雅黑" panose="020B0503020204020204" pitchFamily="34" charset="-122"/>
              </a:rPr>
              <a:t>查询</a:t>
            </a:r>
            <a:r>
              <a:rPr lang="en-US" altLang="zh-CN" smtClean="0">
                <a:latin typeface="微软雅黑" panose="020B0503020204020204" pitchFamily="34" charset="-122"/>
                <a:ea typeface="微软雅黑" panose="020B0503020204020204" pitchFamily="34" charset="-122"/>
              </a:rPr>
              <a:t>2015</a:t>
            </a:r>
            <a:r>
              <a:rPr lang="zh-CN" altLang="en-US" smtClean="0">
                <a:latin typeface="微软雅黑" panose="020B0503020204020204" pitchFamily="34" charset="-122"/>
                <a:ea typeface="微软雅黑" panose="020B0503020204020204" pitchFamily="34" charset="-122"/>
              </a:rPr>
              <a:t>年</a:t>
            </a:r>
            <a:r>
              <a:rPr lang="en-US" altLang="zh-CN" smtClean="0">
                <a:latin typeface="微软雅黑" panose="020B0503020204020204" pitchFamily="34" charset="-122"/>
                <a:ea typeface="微软雅黑" panose="020B0503020204020204" pitchFamily="34" charset="-122"/>
              </a:rPr>
              <a:t>4</a:t>
            </a:r>
            <a:r>
              <a:rPr lang="zh-CN" altLang="en-US" smtClean="0">
                <a:latin typeface="微软雅黑" panose="020B0503020204020204" pitchFamily="34" charset="-122"/>
                <a:ea typeface="微软雅黑" panose="020B0503020204020204" pitchFamily="34" charset="-122"/>
              </a:rPr>
              <a:t>月</a:t>
            </a:r>
            <a:r>
              <a:rPr lang="en-US" altLang="zh-CN" smtClean="0">
                <a:latin typeface="微软雅黑" panose="020B0503020204020204" pitchFamily="34" charset="-122"/>
                <a:ea typeface="微软雅黑" panose="020B0503020204020204" pitchFamily="34" charset="-122"/>
              </a:rPr>
              <a:t>3</a:t>
            </a:r>
            <a:r>
              <a:rPr lang="zh-CN" altLang="en-US" smtClean="0">
                <a:latin typeface="微软雅黑" panose="020B0503020204020204" pitchFamily="34" charset="-122"/>
                <a:ea typeface="微软雅黑" panose="020B0503020204020204" pitchFamily="34" charset="-122"/>
              </a:rPr>
              <a:t>号之前，每个审核员分别审批的订单总金额，按审核员名称进行排序：</a:t>
            </a:r>
            <a:endParaRPr lang="en-US" altLang="zh-CN" smtClean="0">
              <a:latin typeface="微软雅黑" panose="020B0503020204020204" pitchFamily="34" charset="-122"/>
              <a:ea typeface="微软雅黑" panose="020B0503020204020204" pitchFamily="34" charset="-122"/>
            </a:endParaRPr>
          </a:p>
          <a:p>
            <a:pPr marL="0" indent="0">
              <a:lnSpc>
                <a:spcPct val="150000"/>
              </a:lnSpc>
              <a:buClr>
                <a:srgbClr val="FFC000"/>
              </a:buClr>
              <a:defRPr/>
            </a:pPr>
            <a:r>
              <a:rPr lang="en-US" altLang="zh-CN" sz="1500">
                <a:latin typeface="微软雅黑" panose="020B0503020204020204" pitchFamily="34" charset="-122"/>
                <a:ea typeface="微软雅黑" panose="020B0503020204020204" pitchFamily="34" charset="-122"/>
              </a:rPr>
              <a:t>db.orders.aggregate</a:t>
            </a:r>
            <a:r>
              <a:rPr lang="en-US" altLang="zh-CN" sz="1500" smtClean="0">
                <a:latin typeface="微软雅黑" panose="020B0503020204020204" pitchFamily="34" charset="-122"/>
                <a:ea typeface="微软雅黑" panose="020B0503020204020204" pitchFamily="34" charset="-122"/>
              </a:rPr>
              <a:t>([{"$match":{ "orderTime" </a:t>
            </a:r>
            <a:r>
              <a:rPr lang="en-US" altLang="zh-CN" sz="1500">
                <a:latin typeface="微软雅黑" panose="020B0503020204020204" pitchFamily="34" charset="-122"/>
                <a:ea typeface="微软雅黑" panose="020B0503020204020204" pitchFamily="34" charset="-122"/>
              </a:rPr>
              <a:t>: { </a:t>
            </a:r>
            <a:r>
              <a:rPr lang="en-US" altLang="zh-CN" sz="1500" smtClean="0">
                <a:latin typeface="微软雅黑" panose="020B0503020204020204" pitchFamily="34" charset="-122"/>
                <a:ea typeface="微软雅黑" panose="020B0503020204020204" pitchFamily="34" charset="-122"/>
              </a:rPr>
              <a:t>"$lt" </a:t>
            </a:r>
            <a:r>
              <a:rPr lang="en-US" altLang="zh-CN" sz="1500">
                <a:latin typeface="微软雅黑" panose="020B0503020204020204" pitchFamily="34" charset="-122"/>
                <a:ea typeface="微软雅黑" panose="020B0503020204020204" pitchFamily="34" charset="-122"/>
              </a:rPr>
              <a:t>: new Date</a:t>
            </a:r>
            <a:r>
              <a:rPr lang="en-US" altLang="zh-CN" sz="1500" smtClean="0">
                <a:latin typeface="微软雅黑" panose="020B0503020204020204" pitchFamily="34" charset="-122"/>
                <a:ea typeface="微软雅黑" panose="020B0503020204020204" pitchFamily="34" charset="-122"/>
              </a:rPr>
              <a:t>("2015-04-03T16:00:00.000Z")}}}, </a:t>
            </a:r>
            <a:endParaRPr lang="en-US" altLang="zh-CN" sz="1500">
              <a:latin typeface="微软雅黑" panose="020B0503020204020204" pitchFamily="34" charset="-122"/>
              <a:ea typeface="微软雅黑" panose="020B0503020204020204" pitchFamily="34" charset="-122"/>
            </a:endParaRPr>
          </a:p>
          <a:p>
            <a:pPr marL="0" indent="0">
              <a:lnSpc>
                <a:spcPct val="150000"/>
              </a:lnSpc>
              <a:buClr>
                <a:srgbClr val="FFC000"/>
              </a:buClr>
              <a:defRPr/>
            </a:pPr>
            <a:r>
              <a:rPr lang="en-US" altLang="zh-CN" sz="1500">
                <a:latin typeface="微软雅黑" panose="020B0503020204020204" pitchFamily="34" charset="-122"/>
                <a:ea typeface="微软雅黑" panose="020B0503020204020204" pitchFamily="34" charset="-122"/>
              </a:rPr>
              <a:t>                     </a:t>
            </a:r>
            <a:r>
              <a:rPr lang="en-US" altLang="zh-CN" sz="1500" smtClean="0">
                <a:latin typeface="微软雅黑" panose="020B0503020204020204" pitchFamily="34" charset="-122"/>
                <a:ea typeface="微软雅黑" panose="020B0503020204020204" pitchFamily="34" charset="-122"/>
              </a:rPr>
              <a:t>{"$unwind":"$Auditors"},</a:t>
            </a:r>
            <a:endParaRPr lang="en-US" altLang="zh-CN" sz="1500">
              <a:latin typeface="微软雅黑" panose="020B0503020204020204" pitchFamily="34" charset="-122"/>
              <a:ea typeface="微软雅黑" panose="020B0503020204020204" pitchFamily="34" charset="-122"/>
            </a:endParaRPr>
          </a:p>
          <a:p>
            <a:pPr marL="0" indent="0">
              <a:lnSpc>
                <a:spcPct val="150000"/>
              </a:lnSpc>
              <a:buClr>
                <a:srgbClr val="FFC000"/>
              </a:buClr>
              <a:defRPr/>
            </a:pPr>
            <a:r>
              <a:rPr lang="en-US" altLang="zh-CN" sz="1500">
                <a:latin typeface="微软雅黑" panose="020B0503020204020204" pitchFamily="34" charset="-122"/>
                <a:ea typeface="微软雅黑" panose="020B0503020204020204" pitchFamily="34" charset="-122"/>
              </a:rPr>
              <a:t>                     </a:t>
            </a:r>
            <a:r>
              <a:rPr lang="en-US" altLang="zh-CN" sz="1500" smtClean="0">
                <a:latin typeface="微软雅黑" panose="020B0503020204020204" pitchFamily="34" charset="-122"/>
                <a:ea typeface="微软雅黑" panose="020B0503020204020204" pitchFamily="34" charset="-122"/>
              </a:rPr>
              <a:t>{"$group":{"_id":{"Auditors":"$Auditors"},"total":{"$sum":"$price"}}},</a:t>
            </a:r>
            <a:endParaRPr lang="en-US" altLang="zh-CN" sz="1500">
              <a:latin typeface="微软雅黑" panose="020B0503020204020204" pitchFamily="34" charset="-122"/>
              <a:ea typeface="微软雅黑" panose="020B0503020204020204" pitchFamily="34" charset="-122"/>
            </a:endParaRPr>
          </a:p>
          <a:p>
            <a:pPr marL="0" indent="0">
              <a:lnSpc>
                <a:spcPct val="150000"/>
              </a:lnSpc>
              <a:buClr>
                <a:srgbClr val="FFC000"/>
              </a:buClr>
              <a:defRPr/>
            </a:pPr>
            <a:r>
              <a:rPr lang="en-US" altLang="zh-CN" sz="1500">
                <a:latin typeface="微软雅黑" panose="020B0503020204020204" pitchFamily="34" charset="-122"/>
                <a:ea typeface="微软雅黑" panose="020B0503020204020204" pitchFamily="34" charset="-122"/>
              </a:rPr>
              <a:t>                     </a:t>
            </a:r>
            <a:r>
              <a:rPr lang="en-US" altLang="zh-CN" sz="1500" smtClean="0">
                <a:latin typeface="微软雅黑" panose="020B0503020204020204" pitchFamily="34" charset="-122"/>
                <a:ea typeface="微软雅黑" panose="020B0503020204020204" pitchFamily="34" charset="-122"/>
              </a:rPr>
              <a:t>{"$sort":{"_id":</a:t>
            </a:r>
            <a:r>
              <a:rPr lang="en-US" altLang="zh-CN" sz="1500">
                <a:latin typeface="微软雅黑" panose="020B0503020204020204" pitchFamily="34" charset="-122"/>
                <a:ea typeface="微软雅黑" panose="020B0503020204020204" pitchFamily="34" charset="-122"/>
              </a:rPr>
              <a:t>1}}])</a:t>
            </a:r>
            <a:endParaRPr lang="en-US" altLang="zh-CN" sz="1500" smtClean="0">
              <a:latin typeface="微软雅黑" panose="020B0503020204020204" pitchFamily="34" charset="-122"/>
              <a:ea typeface="微软雅黑" panose="020B0503020204020204" pitchFamily="34" charset="-122"/>
            </a:endParaRPr>
          </a:p>
        </p:txBody>
      </p:sp>
      <p:grpSp>
        <p:nvGrpSpPr>
          <p:cNvPr id="20" name="PA_组合 47"/>
          <p:cNvGrpSpPr/>
          <p:nvPr>
            <p:custDataLst>
              <p:tags r:id="rId1"/>
            </p:custDataLst>
          </p:nvPr>
        </p:nvGrpSpPr>
        <p:grpSpPr>
          <a:xfrm>
            <a:off x="413810" y="695886"/>
            <a:ext cx="1199456" cy="74689"/>
            <a:chOff x="0" y="2842590"/>
            <a:chExt cx="7054752" cy="89199"/>
          </a:xfrm>
        </p:grpSpPr>
        <p:sp>
          <p:nvSpPr>
            <p:cNvPr id="21" name="矩形 2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5" name="矩形 1"/>
          <p:cNvSpPr>
            <a:spLocks noChangeArrowheads="1"/>
          </p:cNvSpPr>
          <p:nvPr/>
        </p:nvSpPr>
        <p:spPr bwMode="auto">
          <a:xfrm>
            <a:off x="25388" y="3646714"/>
            <a:ext cx="11201400" cy="2362200"/>
          </a:xfrm>
          <a:prstGeom prst="rect">
            <a:avLst/>
          </a:prstGeom>
          <a:solidFill>
            <a:schemeClr val="accent1">
              <a:alpha val="32156"/>
            </a:schemeClr>
          </a:solidFill>
          <a:ln w="9525">
            <a:solidFill>
              <a:schemeClr val="accent1"/>
            </a:solidFill>
            <a:miter lim="800000"/>
          </a:ln>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6" name="矩形 2"/>
          <p:cNvSpPr>
            <a:spLocks noChangeArrowheads="1"/>
          </p:cNvSpPr>
          <p:nvPr/>
        </p:nvSpPr>
        <p:spPr bwMode="auto">
          <a:xfrm>
            <a:off x="2305944" y="4540109"/>
            <a:ext cx="1490133" cy="750348"/>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7" name="矩形 8"/>
          <p:cNvSpPr>
            <a:spLocks noChangeArrowheads="1"/>
          </p:cNvSpPr>
          <p:nvPr/>
        </p:nvSpPr>
        <p:spPr bwMode="auto">
          <a:xfrm>
            <a:off x="4734056" y="3853543"/>
            <a:ext cx="1490133" cy="199208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8" name="TextBox 3"/>
          <p:cNvSpPr txBox="1">
            <a:spLocks noChangeArrowheads="1"/>
          </p:cNvSpPr>
          <p:nvPr/>
        </p:nvSpPr>
        <p:spPr bwMode="auto">
          <a:xfrm>
            <a:off x="358249" y="4693997"/>
            <a:ext cx="7171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smtClean="0">
                <a:latin typeface="微软雅黑" panose="020B0503020204020204" pitchFamily="34" charset="-122"/>
                <a:ea typeface="微软雅黑" panose="020B0503020204020204" pitchFamily="34" charset="-122"/>
              </a:rPr>
              <a:t>order</a:t>
            </a:r>
            <a:endParaRPr lang="zh-CN" altLang="en-US" sz="1600">
              <a:latin typeface="微软雅黑" panose="020B0503020204020204" pitchFamily="34" charset="-122"/>
              <a:ea typeface="微软雅黑" panose="020B0503020204020204" pitchFamily="34" charset="-122"/>
            </a:endParaRPr>
          </a:p>
        </p:txBody>
      </p:sp>
      <p:sp>
        <p:nvSpPr>
          <p:cNvPr id="29" name="TextBox 12"/>
          <p:cNvSpPr txBox="1">
            <a:spLocks noChangeArrowheads="1"/>
          </p:cNvSpPr>
          <p:nvPr/>
        </p:nvSpPr>
        <p:spPr bwMode="auto">
          <a:xfrm>
            <a:off x="1504414" y="4540109"/>
            <a:ext cx="823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$match</a:t>
            </a:r>
            <a:endParaRPr lang="zh-CN" altLang="en-US" sz="1400">
              <a:latin typeface="微软雅黑" panose="020B0503020204020204" pitchFamily="34" charset="-122"/>
              <a:ea typeface="微软雅黑" panose="020B0503020204020204" pitchFamily="34" charset="-122"/>
            </a:endParaRPr>
          </a:p>
        </p:txBody>
      </p:sp>
      <p:sp>
        <p:nvSpPr>
          <p:cNvPr id="30" name="TextBox 13"/>
          <p:cNvSpPr txBox="1">
            <a:spLocks noChangeArrowheads="1"/>
          </p:cNvSpPr>
          <p:nvPr/>
        </p:nvSpPr>
        <p:spPr bwMode="auto">
          <a:xfrm>
            <a:off x="3750165" y="4558137"/>
            <a:ext cx="81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 unwind</a:t>
            </a:r>
            <a:endParaRPr lang="zh-CN" altLang="en-US" sz="1400">
              <a:latin typeface="微软雅黑" panose="020B0503020204020204" pitchFamily="34" charset="-122"/>
              <a:ea typeface="微软雅黑" panose="020B0503020204020204" pitchFamily="34" charset="-122"/>
            </a:endParaRPr>
          </a:p>
        </p:txBody>
      </p:sp>
      <p:sp>
        <p:nvSpPr>
          <p:cNvPr id="31" name="TextBox 14"/>
          <p:cNvSpPr txBox="1">
            <a:spLocks noChangeArrowheads="1"/>
          </p:cNvSpPr>
          <p:nvPr/>
        </p:nvSpPr>
        <p:spPr bwMode="auto">
          <a:xfrm>
            <a:off x="7752469" y="4506089"/>
            <a:ext cx="629531" cy="3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$sort</a:t>
            </a:r>
            <a:endParaRPr lang="zh-CN" altLang="en-US" sz="1400">
              <a:latin typeface="微软雅黑" panose="020B0503020204020204" pitchFamily="34" charset="-122"/>
              <a:ea typeface="微软雅黑" panose="020B0503020204020204" pitchFamily="34" charset="-122"/>
            </a:endParaRPr>
          </a:p>
        </p:txBody>
      </p:sp>
      <p:sp>
        <p:nvSpPr>
          <p:cNvPr id="32" name="TextBox 15"/>
          <p:cNvSpPr txBox="1">
            <a:spLocks noChangeArrowheads="1"/>
          </p:cNvSpPr>
          <p:nvPr/>
        </p:nvSpPr>
        <p:spPr bwMode="auto">
          <a:xfrm>
            <a:off x="9774756" y="47355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600">
                <a:latin typeface="微软雅黑" panose="020B0503020204020204" pitchFamily="34" charset="-122"/>
                <a:ea typeface="微软雅黑" panose="020B0503020204020204" pitchFamily="34" charset="-122"/>
              </a:rPr>
              <a:t>输入文档</a:t>
            </a:r>
            <a:endParaRPr lang="zh-CN" altLang="en-US" sz="1600">
              <a:latin typeface="微软雅黑" panose="020B0503020204020204" pitchFamily="34" charset="-122"/>
              <a:ea typeface="微软雅黑" panose="020B0503020204020204" pitchFamily="34" charset="-122"/>
            </a:endParaRPr>
          </a:p>
        </p:txBody>
      </p:sp>
      <p:cxnSp>
        <p:nvCxnSpPr>
          <p:cNvPr id="33" name="直接箭头连接符 6"/>
          <p:cNvCxnSpPr>
            <a:cxnSpLocks noChangeShapeType="1"/>
            <a:endCxn id="26" idx="1"/>
          </p:cNvCxnSpPr>
          <p:nvPr/>
        </p:nvCxnSpPr>
        <p:spPr bwMode="auto">
          <a:xfrm>
            <a:off x="1358887" y="4899933"/>
            <a:ext cx="947057" cy="1535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23"/>
          <p:cNvCxnSpPr>
            <a:cxnSpLocks noChangeShapeType="1"/>
          </p:cNvCxnSpPr>
          <p:nvPr/>
        </p:nvCxnSpPr>
        <p:spPr bwMode="auto">
          <a:xfrm>
            <a:off x="6224189" y="4927602"/>
            <a:ext cx="658284" cy="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23"/>
          <p:cNvCxnSpPr>
            <a:cxnSpLocks noChangeShapeType="1"/>
            <a:stCxn id="26" idx="3"/>
            <a:endCxn id="27" idx="1"/>
          </p:cNvCxnSpPr>
          <p:nvPr/>
        </p:nvCxnSpPr>
        <p:spPr bwMode="auto">
          <a:xfrm flipV="1">
            <a:off x="3796077" y="4849586"/>
            <a:ext cx="937979" cy="65697"/>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28"/>
          <p:cNvCxnSpPr>
            <a:cxnSpLocks noChangeShapeType="1"/>
            <a:endCxn id="32" idx="1"/>
          </p:cNvCxnSpPr>
          <p:nvPr/>
        </p:nvCxnSpPr>
        <p:spPr bwMode="auto">
          <a:xfrm flipV="1">
            <a:off x="9368355" y="4904791"/>
            <a:ext cx="406401" cy="586"/>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矩形 2"/>
          <p:cNvSpPr>
            <a:spLocks noChangeArrowheads="1"/>
          </p:cNvSpPr>
          <p:nvPr/>
        </p:nvSpPr>
        <p:spPr bwMode="auto">
          <a:xfrm>
            <a:off x="25388" y="4260057"/>
            <a:ext cx="1490133" cy="117565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8" name="矩形 8"/>
          <p:cNvSpPr>
            <a:spLocks noChangeArrowheads="1"/>
          </p:cNvSpPr>
          <p:nvPr/>
        </p:nvSpPr>
        <p:spPr bwMode="auto">
          <a:xfrm>
            <a:off x="8382000" y="4725795"/>
            <a:ext cx="986356"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40" name="TextBox 13"/>
          <p:cNvSpPr txBox="1">
            <a:spLocks noChangeArrowheads="1"/>
          </p:cNvSpPr>
          <p:nvPr/>
        </p:nvSpPr>
        <p:spPr bwMode="auto">
          <a:xfrm>
            <a:off x="6152198" y="4555497"/>
            <a:ext cx="81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latin typeface="微软雅黑" panose="020B0503020204020204" pitchFamily="34" charset="-122"/>
                <a:ea typeface="微软雅黑" panose="020B0503020204020204" pitchFamily="34" charset="-122"/>
              </a:rPr>
              <a:t>$group</a:t>
            </a:r>
            <a:endParaRPr lang="zh-CN" altLang="en-US" sz="1400">
              <a:latin typeface="微软雅黑" panose="020B0503020204020204" pitchFamily="34" charset="-122"/>
              <a:ea typeface="微软雅黑" panose="020B0503020204020204" pitchFamily="34" charset="-122"/>
            </a:endParaRPr>
          </a:p>
        </p:txBody>
      </p:sp>
      <p:sp>
        <p:nvSpPr>
          <p:cNvPr id="42" name="矩形 8"/>
          <p:cNvSpPr>
            <a:spLocks noChangeArrowheads="1"/>
          </p:cNvSpPr>
          <p:nvPr/>
        </p:nvSpPr>
        <p:spPr bwMode="auto">
          <a:xfrm>
            <a:off x="6882473" y="4715491"/>
            <a:ext cx="986356"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cxnSp>
        <p:nvCxnSpPr>
          <p:cNvPr id="44" name="直接箭头连接符 23"/>
          <p:cNvCxnSpPr>
            <a:cxnSpLocks noChangeShapeType="1"/>
            <a:endCxn id="38" idx="1"/>
          </p:cNvCxnSpPr>
          <p:nvPr/>
        </p:nvCxnSpPr>
        <p:spPr bwMode="auto">
          <a:xfrm>
            <a:off x="7836416" y="4894779"/>
            <a:ext cx="545584" cy="10305"/>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to="" calcmode="lin" valueType="num">
                                      <p:cBhvr>
                                        <p:cTn id="7" dur="700" fill="hold">
                                          <p:stCondLst>
                                            <p:cond delay="0"/>
                                          </p:stCondLst>
                                        </p:cTn>
                                        <p:tgtEl>
                                          <p:spTgt spid="2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矩形 4"/>
          <p:cNvSpPr>
            <a:spLocks noChangeArrowheads="1"/>
          </p:cNvSpPr>
          <p:nvPr/>
        </p:nvSpPr>
        <p:spPr bwMode="auto">
          <a:xfrm>
            <a:off x="215901"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配置文件</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7" name="矩形 39"/>
          <p:cNvSpPr>
            <a:spLocks noChangeArrowheads="1"/>
          </p:cNvSpPr>
          <p:nvPr/>
        </p:nvSpPr>
        <p:spPr bwMode="auto">
          <a:xfrm>
            <a:off x="1" y="1066801"/>
            <a:ext cx="12983633" cy="4384675"/>
          </a:xfrm>
          <a:prstGeom prst="rect">
            <a:avLst/>
          </a:prstGeom>
          <a:noFill/>
          <a:ln w="9525">
            <a:solidFill>
              <a:schemeClr val="tx2">
                <a:lumMod val="50000"/>
                <a:lumOff val="50000"/>
                <a:alpha val="61000"/>
              </a:schemeClr>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storage:</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dbPath: "/soft/mongodb/data/db" </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systemLog:</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destination: file</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path: "/soft/mongodb/log/mongodb.log"</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net:</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bindIp: 0.0.0.0</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port: 27017</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processManagement:</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fork: true</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setParameter:</a:t>
            </a:r>
            <a:endParaRPr lang="en-US" altLang="zh-CN" sz="1550"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1550" smtClean="0">
                <a:latin typeface="微软雅黑" panose="020B0503020204020204" pitchFamily="34" charset="-122"/>
                <a:ea typeface="微软雅黑" panose="020B0503020204020204" pitchFamily="34" charset="-122"/>
              </a:rPr>
              <a:t>   enableLocalhostAuthBypass: false</a:t>
            </a:r>
            <a:endParaRPr lang="en-US" altLang="zh-CN" sz="1550" smtClean="0">
              <a:latin typeface="微软雅黑" panose="020B0503020204020204" pitchFamily="34" charset="-122"/>
              <a:ea typeface="微软雅黑" panose="020B0503020204020204" pitchFamily="34" charset="-122"/>
            </a:endParaRPr>
          </a:p>
        </p:txBody>
      </p:sp>
      <p:sp>
        <p:nvSpPr>
          <p:cNvPr id="5127" name="矩形 1"/>
          <p:cNvSpPr>
            <a:spLocks noChangeArrowheads="1"/>
          </p:cNvSpPr>
          <p:nvPr/>
        </p:nvSpPr>
        <p:spPr bwMode="auto">
          <a:xfrm>
            <a:off x="1066800" y="5538958"/>
            <a:ext cx="6096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hlinkClick r:id="rId1"/>
              </a:rPr>
              <a:t>mongoDB</a:t>
            </a:r>
            <a:r>
              <a:rPr lang="zh-CN" altLang="en-US" sz="1800">
                <a:latin typeface="微软雅黑" panose="020B0503020204020204" pitchFamily="34" charset="-122"/>
                <a:ea typeface="微软雅黑" panose="020B0503020204020204" pitchFamily="34" charset="-122"/>
                <a:hlinkClick r:id="rId1"/>
              </a:rPr>
              <a:t>配置文件参数详解</a:t>
            </a:r>
            <a:endParaRPr lang="zh-CN" altLang="en-US" sz="1800">
              <a:latin typeface="微软雅黑" panose="020B0503020204020204" pitchFamily="34" charset="-122"/>
              <a:ea typeface="微软雅黑" panose="020B0503020204020204" pitchFamily="34" charset="-122"/>
            </a:endParaRPr>
          </a:p>
        </p:txBody>
      </p:sp>
      <p:grpSp>
        <p:nvGrpSpPr>
          <p:cNvPr id="8" name="PA_组合 47"/>
          <p:cNvGrpSpPr/>
          <p:nvPr>
            <p:custDataLst>
              <p:tags r:id="rId2"/>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快速入门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更新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其他命令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安全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单机安装</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矩形 4"/>
          <p:cNvSpPr>
            <a:spLocks noChangeArrowheads="1"/>
          </p:cNvSpPr>
          <p:nvPr/>
        </p:nvSpPr>
        <p:spPr bwMode="auto">
          <a:xfrm>
            <a:off x="14181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smtClean="0">
                <a:solidFill>
                  <a:srgbClr val="1D69A3"/>
                </a:solidFill>
                <a:latin typeface="微软雅黑" panose="020B0503020204020204" pitchFamily="34" charset="-122"/>
                <a:ea typeface="微软雅黑" panose="020B0503020204020204" pitchFamily="34" charset="-122"/>
              </a:rPr>
              <a:t>新增操作</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矩形 1"/>
          <p:cNvSpPr/>
          <p:nvPr/>
        </p:nvSpPr>
        <p:spPr>
          <a:xfrm>
            <a:off x="480484" y="1211263"/>
            <a:ext cx="11487149" cy="2862322"/>
          </a:xfrm>
          <a:prstGeom prst="rect">
            <a:avLst/>
          </a:prstGeom>
        </p:spPr>
        <p:txBody>
          <a:bodyPr>
            <a:spAutoFit/>
          </a:bodyPr>
          <a:lstStyle/>
          <a:p>
            <a:pPr marL="285750" indent="-285750">
              <a:lnSpc>
                <a:spcPct val="200000"/>
              </a:lnSpc>
              <a:buClr>
                <a:srgbClr val="FFC000"/>
              </a:buClr>
              <a:buFont typeface="Wingdings" panose="05000000000000000000" pitchFamily="2" charset="2"/>
              <a:buChar char="n"/>
              <a:defRPr/>
            </a:pPr>
            <a:r>
              <a:rPr lang="zh-CN" altLang="en-US" b="1" smtClean="0">
                <a:latin typeface="微软雅黑" panose="020B0503020204020204" pitchFamily="34" charset="-122"/>
                <a:ea typeface="微软雅黑" panose="020B0503020204020204" pitchFamily="34" charset="-122"/>
              </a:rPr>
              <a:t>新增操作</a:t>
            </a:r>
            <a:endParaRPr lang="en-US" altLang="zh-CN" b="1">
              <a:latin typeface="微软雅黑" panose="020B0503020204020204" pitchFamily="34" charset="-122"/>
              <a:ea typeface="微软雅黑" panose="020B0503020204020204" pitchFamily="34" charset="-122"/>
            </a:endParaRPr>
          </a:p>
          <a:p>
            <a:pPr marL="742950" lvl="1" indent="-285750">
              <a:lnSpc>
                <a:spcPct val="200000"/>
              </a:lnSpc>
              <a:buClr>
                <a:srgbClr val="FFC000"/>
              </a:buClr>
              <a:buFont typeface="Wingdings" panose="05000000000000000000" pitchFamily="2" charset="2"/>
              <a:buChar char="ü"/>
              <a:defRPr/>
            </a:pPr>
            <a:r>
              <a:rPr lang="en-US" altLang="zh-CN" smtClean="0"/>
              <a:t>insertOne</a:t>
            </a:r>
            <a:r>
              <a:rPr lang="zh-CN" altLang="en-US" smtClean="0"/>
              <a:t>：插入单个文档</a:t>
            </a:r>
            <a:endParaRPr lang="en-US" altLang="zh-CN" smtClean="0"/>
          </a:p>
          <a:p>
            <a:pPr marL="742950" lvl="1" indent="-285750">
              <a:lnSpc>
                <a:spcPct val="200000"/>
              </a:lnSpc>
              <a:buClr>
                <a:srgbClr val="FFC000"/>
              </a:buClr>
              <a:buFont typeface="Wingdings" panose="05000000000000000000" pitchFamily="2" charset="2"/>
              <a:buChar char="ü"/>
              <a:defRPr/>
            </a:pPr>
            <a:r>
              <a:rPr lang="en-US" altLang="zh-CN" smtClean="0"/>
              <a:t>insertMany</a:t>
            </a:r>
            <a:r>
              <a:rPr lang="zh-CN" altLang="en-US" smtClean="0"/>
              <a:t>：插入多个文档</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如果数据库和集合不存在，</a:t>
            </a:r>
            <a:r>
              <a:rPr lang="en-US" altLang="zh-CN" smtClean="0"/>
              <a:t>insert</a:t>
            </a:r>
            <a:r>
              <a:rPr lang="zh-CN" altLang="en-US" smtClean="0"/>
              <a:t>操作将自动创建；</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对于插入的数据，</a:t>
            </a:r>
            <a:r>
              <a:rPr lang="en-US" altLang="zh-CN" smtClean="0"/>
              <a:t>mongoDB</a:t>
            </a:r>
            <a:r>
              <a:rPr lang="zh-CN" altLang="en-US" smtClean="0"/>
              <a:t>自动生成</a:t>
            </a:r>
            <a:r>
              <a:rPr lang="en-US" altLang="zh-CN" smtClean="0"/>
              <a:t> </a:t>
            </a:r>
            <a:r>
              <a:rPr lang="en-US" altLang="zh-CN"/>
              <a:t>ObjectId </a:t>
            </a:r>
            <a:r>
              <a:rPr lang="zh-CN" altLang="en-US"/>
              <a:t>作为</a:t>
            </a:r>
            <a:r>
              <a:rPr lang="en-US" altLang="zh-CN" smtClean="0"/>
              <a:t>_id </a:t>
            </a:r>
            <a:r>
              <a:rPr lang="zh-CN" altLang="en-US" smtClean="0"/>
              <a:t>字段（物理主键）</a:t>
            </a: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矩形 4"/>
          <p:cNvSpPr>
            <a:spLocks noChangeArrowheads="1"/>
          </p:cNvSpPr>
          <p:nvPr/>
        </p:nvSpPr>
        <p:spPr bwMode="auto">
          <a:xfrm>
            <a:off x="14181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smtClean="0">
                <a:solidFill>
                  <a:srgbClr val="1D69A3"/>
                </a:solidFill>
                <a:latin typeface="微软雅黑" panose="020B0503020204020204" pitchFamily="34" charset="-122"/>
                <a:ea typeface="微软雅黑" panose="020B0503020204020204" pitchFamily="34" charset="-122"/>
              </a:rPr>
              <a:t>删除操作</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矩形 1"/>
          <p:cNvSpPr/>
          <p:nvPr/>
        </p:nvSpPr>
        <p:spPr>
          <a:xfrm>
            <a:off x="480484" y="1211263"/>
            <a:ext cx="11487149" cy="2308324"/>
          </a:xfrm>
          <a:prstGeom prst="rect">
            <a:avLst/>
          </a:prstGeom>
        </p:spPr>
        <p:txBody>
          <a:bodyPr>
            <a:spAutoFit/>
          </a:bodyPr>
          <a:lstStyle/>
          <a:p>
            <a:pPr marL="285750" indent="-285750">
              <a:lnSpc>
                <a:spcPct val="200000"/>
              </a:lnSpc>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删除</a:t>
            </a:r>
            <a:r>
              <a:rPr lang="zh-CN" altLang="en-US" b="1" smtClean="0">
                <a:latin typeface="微软雅黑" panose="020B0503020204020204" pitchFamily="34" charset="-122"/>
                <a:ea typeface="微软雅黑" panose="020B0503020204020204" pitchFamily="34" charset="-122"/>
              </a:rPr>
              <a:t>操作</a:t>
            </a:r>
            <a:endParaRPr lang="en-US" altLang="zh-CN" b="1">
              <a:latin typeface="微软雅黑" panose="020B0503020204020204" pitchFamily="34" charset="-122"/>
              <a:ea typeface="微软雅黑" panose="020B0503020204020204" pitchFamily="34" charset="-122"/>
            </a:endParaRPr>
          </a:p>
          <a:p>
            <a:pPr marL="742950" lvl="1" indent="-285750">
              <a:lnSpc>
                <a:spcPct val="200000"/>
              </a:lnSpc>
              <a:buClr>
                <a:srgbClr val="FFC000"/>
              </a:buClr>
              <a:buFont typeface="Wingdings" panose="05000000000000000000" pitchFamily="2" charset="2"/>
              <a:buChar char="ü"/>
              <a:defRPr/>
            </a:pPr>
            <a:r>
              <a:rPr lang="en-US" altLang="zh-CN" smtClean="0"/>
              <a:t>deleteOne(query)</a:t>
            </a:r>
            <a:r>
              <a:rPr lang="zh-CN" altLang="en-US" smtClean="0"/>
              <a:t>：删除单个文档</a:t>
            </a:r>
            <a:endParaRPr lang="en-US" altLang="zh-CN" smtClean="0"/>
          </a:p>
          <a:p>
            <a:pPr marL="742950" lvl="1" indent="-285750">
              <a:lnSpc>
                <a:spcPct val="200000"/>
              </a:lnSpc>
              <a:buClr>
                <a:srgbClr val="FFC000"/>
              </a:buClr>
              <a:buFont typeface="Wingdings" panose="05000000000000000000" pitchFamily="2" charset="2"/>
              <a:buChar char="ü"/>
              <a:defRPr/>
            </a:pPr>
            <a:r>
              <a:rPr lang="en-US" altLang="zh-CN" smtClean="0"/>
              <a:t>deleteMany(query)</a:t>
            </a:r>
            <a:r>
              <a:rPr lang="zh-CN" altLang="en-US" smtClean="0"/>
              <a:t>：</a:t>
            </a:r>
            <a:r>
              <a:rPr lang="zh-CN" altLang="en-US"/>
              <a:t>删除</a:t>
            </a:r>
            <a:r>
              <a:rPr lang="zh-CN" altLang="en-US" smtClean="0"/>
              <a:t>多个文档</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删除操作是不会删除索引的，就算你把数据全部删除；</a:t>
            </a:r>
            <a:endParaRPr lang="en-US"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矩形 4"/>
          <p:cNvSpPr>
            <a:spLocks noChangeArrowheads="1"/>
          </p:cNvSpPr>
          <p:nvPr/>
        </p:nvSpPr>
        <p:spPr bwMode="auto">
          <a:xfrm>
            <a:off x="141817" y="746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更新操作概要</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8918" name="矩形 10"/>
          <p:cNvSpPr>
            <a:spLocks noChangeArrowheads="1"/>
          </p:cNvSpPr>
          <p:nvPr/>
        </p:nvSpPr>
        <p:spPr bwMode="auto">
          <a:xfrm>
            <a:off x="723900" y="63041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更新的方法</a:t>
            </a:r>
            <a:endParaRPr lang="zh-CN" altLang="en-US" sz="2000" b="1">
              <a:latin typeface="微软雅黑" panose="020B0503020204020204" pitchFamily="34" charset="-122"/>
              <a:ea typeface="微软雅黑" panose="020B0503020204020204" pitchFamily="34" charset="-122"/>
            </a:endParaRPr>
          </a:p>
        </p:txBody>
      </p:sp>
      <p:sp>
        <p:nvSpPr>
          <p:cNvPr id="38919" name="TextBox 8"/>
          <p:cNvSpPr txBox="1">
            <a:spLocks noChangeArrowheads="1"/>
          </p:cNvSpPr>
          <p:nvPr/>
        </p:nvSpPr>
        <p:spPr bwMode="auto">
          <a:xfrm>
            <a:off x="956734" y="1130476"/>
            <a:ext cx="14991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替换更新</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操作符更新</a:t>
            </a:r>
            <a:endParaRPr lang="zh-CN" altLang="en-US" sz="160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670801" y="1808240"/>
            <a:ext cx="10767848" cy="5048250"/>
          </a:xfrm>
          <a:prstGeom prst="rect">
            <a:avLst/>
          </a:prstGeom>
          <a:noFill/>
          <a:ln>
            <a:noFill/>
          </a:ln>
          <a:effec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Clr>
                <a:srgbClr val="92D050"/>
              </a:buClr>
              <a:buFont typeface="Wingdings" panose="05000000000000000000" pitchFamily="2" charset="2"/>
              <a:buChar char="n"/>
              <a:defRPr/>
            </a:pPr>
            <a:r>
              <a:rPr lang="zh-CN" altLang="zh-CN" sz="2000" b="1" smtClean="0">
                <a:latin typeface="微软雅黑" panose="020B0503020204020204" pitchFamily="34" charset="-122"/>
                <a:ea typeface="微软雅黑" panose="020B0503020204020204" pitchFamily="34" charset="-122"/>
              </a:rPr>
              <a:t>update() 方法用于更新已存在的文档。语法格式如下：</a:t>
            </a:r>
            <a:endParaRPr lang="zh-CN" altLang="zh-CN" sz="2000" b="1" smtClean="0">
              <a:latin typeface="微软雅黑" panose="020B0503020204020204" pitchFamily="34" charset="-122"/>
              <a:ea typeface="微软雅黑" panose="020B0503020204020204" pitchFamily="34" charset="-122"/>
            </a:endParaRPr>
          </a:p>
          <a:p>
            <a:pPr>
              <a:defRPr/>
            </a:pPr>
            <a:r>
              <a:rPr lang="zh-CN" altLang="zh-CN" sz="2000" smtClean="0">
                <a:solidFill>
                  <a:srgbClr val="333333"/>
                </a:solidFill>
                <a:latin typeface="微软雅黑" panose="020B0503020204020204" pitchFamily="34" charset="-122"/>
                <a:ea typeface="微软雅黑" panose="020B0503020204020204" pitchFamily="34" charset="-122"/>
              </a:rPr>
              <a:t>db.collection.update( &lt;query&gt;, &lt;update&gt;, { upsert: &lt;boolean&gt;, multi: &lt;boolean&gt;, writeConcern: &lt;document&gt; } )</a:t>
            </a:r>
            <a:endParaRPr lang="zh-CN" altLang="zh-CN" sz="2000" smtClean="0">
              <a:solidFill>
                <a:srgbClr val="333333"/>
              </a:solidFill>
              <a:latin typeface="微软雅黑" panose="020B0503020204020204" pitchFamily="34" charset="-122"/>
              <a:ea typeface="微软雅黑" panose="020B0503020204020204" pitchFamily="34" charset="-122"/>
            </a:endParaRPr>
          </a:p>
          <a:p>
            <a:pPr>
              <a:lnSpc>
                <a:spcPts val="3200"/>
              </a:lnSpc>
              <a:defRPr/>
            </a:pPr>
            <a:r>
              <a:rPr lang="zh-CN" altLang="zh-CN" sz="2000" smtClean="0">
                <a:solidFill>
                  <a:srgbClr val="333333"/>
                </a:solidFill>
                <a:latin typeface="微软雅黑" panose="020B0503020204020204" pitchFamily="34" charset="-122"/>
                <a:ea typeface="微软雅黑" panose="020B0503020204020204" pitchFamily="34" charset="-122"/>
              </a:rPr>
              <a:t>参数说明：</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query : </a:t>
            </a:r>
            <a:r>
              <a:rPr lang="zh-CN" altLang="zh-CN" sz="2000" smtClean="0">
                <a:solidFill>
                  <a:srgbClr val="333333"/>
                </a:solidFill>
                <a:latin typeface="微软雅黑" panose="020B0503020204020204" pitchFamily="34" charset="-122"/>
                <a:ea typeface="微软雅黑" panose="020B0503020204020204" pitchFamily="34" charset="-122"/>
              </a:rPr>
              <a:t>update的查询条件，类似sql update查询内where后面的</a:t>
            </a:r>
            <a:r>
              <a:rPr lang="zh-CN" altLang="en-US" sz="2000" smtClean="0">
                <a:solidFill>
                  <a:srgbClr val="333333"/>
                </a:solidFill>
                <a:latin typeface="微软雅黑" panose="020B0503020204020204" pitchFamily="34" charset="-122"/>
                <a:ea typeface="微软雅黑" panose="020B0503020204020204" pitchFamily="34" charset="-122"/>
              </a:rPr>
              <a:t>；</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update : </a:t>
            </a:r>
            <a:r>
              <a:rPr lang="zh-CN" altLang="zh-CN" sz="2000" smtClean="0">
                <a:solidFill>
                  <a:srgbClr val="333333"/>
                </a:solidFill>
                <a:latin typeface="微软雅黑" panose="020B0503020204020204" pitchFamily="34" charset="-122"/>
                <a:ea typeface="微软雅黑" panose="020B0503020204020204" pitchFamily="34" charset="-122"/>
              </a:rPr>
              <a:t>update的对象和一些更新的操作符（如$,$inc...）等，也可以理解为sql update查询内set后面的</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upsert : </a:t>
            </a:r>
            <a:r>
              <a:rPr lang="zh-CN" altLang="zh-CN" sz="2000" smtClean="0">
                <a:solidFill>
                  <a:srgbClr val="333333"/>
                </a:solidFill>
                <a:latin typeface="微软雅黑" panose="020B0503020204020204" pitchFamily="34" charset="-122"/>
                <a:ea typeface="微软雅黑" panose="020B0503020204020204" pitchFamily="34" charset="-122"/>
              </a:rPr>
              <a:t>可选，这个参数的意思是，如果不存在update的记录，是否插入,true为插入，默认是false，不插入。</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multi : </a:t>
            </a:r>
            <a:r>
              <a:rPr lang="zh-CN" altLang="zh-CN" sz="2000" smtClean="0">
                <a:solidFill>
                  <a:srgbClr val="333333"/>
                </a:solidFill>
                <a:latin typeface="微软雅黑" panose="020B0503020204020204" pitchFamily="34" charset="-122"/>
                <a:ea typeface="微软雅黑" panose="020B0503020204020204" pitchFamily="34" charset="-122"/>
              </a:rPr>
              <a:t>可选，mongodb 默认是false,只更新找到的第一条记录，如果这个参数为true,就把按条件查出来多条记录全部更新。</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writeConcern :</a:t>
            </a:r>
            <a:r>
              <a:rPr lang="zh-CN" altLang="zh-CN" sz="2000" smtClean="0">
                <a:solidFill>
                  <a:srgbClr val="333333"/>
                </a:solidFill>
                <a:latin typeface="微软雅黑" panose="020B0503020204020204" pitchFamily="34" charset="-122"/>
                <a:ea typeface="微软雅黑" panose="020B0503020204020204" pitchFamily="34" charset="-122"/>
              </a:rPr>
              <a:t>可选，</a:t>
            </a:r>
            <a:r>
              <a:rPr lang="zh-CN" altLang="en-US" sz="2000" smtClean="0">
                <a:solidFill>
                  <a:srgbClr val="333333"/>
                </a:solidFill>
                <a:latin typeface="微软雅黑" panose="020B0503020204020204" pitchFamily="34" charset="-122"/>
                <a:ea typeface="微软雅黑" panose="020B0503020204020204" pitchFamily="34" charset="-122"/>
              </a:rPr>
              <a:t>写</a:t>
            </a:r>
            <a:r>
              <a:rPr lang="zh-CN" altLang="en-US" sz="2000">
                <a:solidFill>
                  <a:srgbClr val="333333"/>
                </a:solidFill>
                <a:latin typeface="微软雅黑" panose="020B0503020204020204" pitchFamily="34" charset="-122"/>
                <a:ea typeface="微软雅黑" panose="020B0503020204020204" pitchFamily="34" charset="-122"/>
              </a:rPr>
              <a:t>策略</a:t>
            </a:r>
            <a:r>
              <a:rPr lang="zh-CN" altLang="en-US" sz="2000" smtClean="0">
                <a:solidFill>
                  <a:srgbClr val="333333"/>
                </a:solidFill>
                <a:latin typeface="微软雅黑" panose="020B0503020204020204" pitchFamily="34" charset="-122"/>
                <a:ea typeface="微软雅黑" panose="020B0503020204020204" pitchFamily="34" charset="-122"/>
              </a:rPr>
              <a:t>配置</a:t>
            </a:r>
            <a:r>
              <a:rPr lang="zh-CN" altLang="zh-CN" sz="2000" smtClean="0">
                <a:solidFill>
                  <a:srgbClr val="333333"/>
                </a:solidFill>
                <a:latin typeface="微软雅黑" panose="020B0503020204020204" pitchFamily="34" charset="-122"/>
                <a:ea typeface="微软雅黑" panose="020B0503020204020204" pitchFamily="34" charset="-122"/>
              </a:rPr>
              <a:t>。</a:t>
            </a:r>
            <a:endParaRPr lang="zh-CN" altLang="zh-CN" sz="2000" smtClean="0">
              <a:solidFill>
                <a:srgbClr val="333333"/>
              </a:solidFill>
              <a:latin typeface="微软雅黑" panose="020B0503020204020204" pitchFamily="34" charset="-122"/>
              <a:ea typeface="微软雅黑" panose="020B0503020204020204" pitchFamily="34" charset="-122"/>
            </a:endParaRPr>
          </a:p>
          <a:p>
            <a:pPr>
              <a:defRPr/>
            </a:pPr>
            <a:endParaRPr lang="zh-CN" altLang="zh-CN" smtClean="0"/>
          </a:p>
        </p:txBody>
      </p:sp>
      <p:sp>
        <p:nvSpPr>
          <p:cNvPr id="38921" name="TextBox 10"/>
          <p:cNvSpPr txBox="1">
            <a:spLocks noChangeArrowheads="1"/>
          </p:cNvSpPr>
          <p:nvPr/>
        </p:nvSpPr>
        <p:spPr bwMode="auto">
          <a:xfrm>
            <a:off x="5441951" y="692151"/>
            <a:ext cx="14991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性能更好</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原子性操作</a:t>
            </a:r>
            <a:endParaRPr lang="zh-CN" altLang="en-US" sz="1600">
              <a:latin typeface="微软雅黑" panose="020B0503020204020204" pitchFamily="34" charset="-122"/>
              <a:ea typeface="微软雅黑" panose="020B0503020204020204" pitchFamily="34" charset="-122"/>
            </a:endParaRPr>
          </a:p>
        </p:txBody>
      </p:sp>
      <p:sp>
        <p:nvSpPr>
          <p:cNvPr id="38922" name="线形标注 1 4"/>
          <p:cNvSpPr/>
          <p:nvPr/>
        </p:nvSpPr>
        <p:spPr bwMode="auto">
          <a:xfrm>
            <a:off x="5441951" y="564617"/>
            <a:ext cx="2258260" cy="958531"/>
          </a:xfrm>
          <a:prstGeom prst="borderCallout1">
            <a:avLst>
              <a:gd name="adj1" fmla="val 116095"/>
              <a:gd name="adj2" fmla="val -135574"/>
              <a:gd name="adj3" fmla="val 48233"/>
              <a:gd name="adj4" fmla="val -5940"/>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nvGrpSpPr>
          <p:cNvPr id="11" name="PA_组合 47"/>
          <p:cNvGrpSpPr/>
          <p:nvPr>
            <p:custDataLst>
              <p:tags r:id="rId1"/>
            </p:custDataLst>
          </p:nvPr>
        </p:nvGrpSpPr>
        <p:grpSpPr>
          <a:xfrm>
            <a:off x="413810" y="695886"/>
            <a:ext cx="1199456" cy="74689"/>
            <a:chOff x="0" y="2842590"/>
            <a:chExt cx="7054752" cy="89199"/>
          </a:xfrm>
        </p:grpSpPr>
        <p:sp>
          <p:nvSpPr>
            <p:cNvPr id="12" name="矩形 1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 name="TextBox 2"/>
          <p:cNvSpPr txBox="1"/>
          <p:nvPr/>
        </p:nvSpPr>
        <p:spPr>
          <a:xfrm rot="20915512">
            <a:off x="2901244" y="1107649"/>
            <a:ext cx="1107996" cy="369332"/>
          </a:xfrm>
          <a:prstGeom prst="rect">
            <a:avLst/>
          </a:prstGeom>
          <a:noFill/>
        </p:spPr>
        <p:txBody>
          <a:bodyPr wrap="none" rtlCol="0">
            <a:spAutoFit/>
          </a:bodyPr>
          <a:lstStyle/>
          <a:p>
            <a:r>
              <a:rPr lang="zh-CN" altLang="en-US" smtClean="0"/>
              <a:t>推荐使用</a:t>
            </a:r>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to="" calcmode="lin" valueType="num">
                                      <p:cBhvr>
                                        <p:cTn id="7" dur="700" fill="hold">
                                          <p:stCondLst>
                                            <p:cond delay="0"/>
                                          </p:stCondLst>
                                        </p:cTn>
                                        <p:tgtEl>
                                          <p:spTgt spid="1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矩形 4"/>
          <p:cNvSpPr>
            <a:spLocks noChangeArrowheads="1"/>
          </p:cNvSpPr>
          <p:nvPr/>
        </p:nvSpPr>
        <p:spPr bwMode="auto">
          <a:xfrm>
            <a:off x="14181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upsert</a:t>
            </a:r>
            <a:r>
              <a:rPr lang="zh-CN" altLang="en-US" sz="2665">
                <a:solidFill>
                  <a:srgbClr val="1D69A3"/>
                </a:solidFill>
                <a:latin typeface="微软雅黑" panose="020B0503020204020204" pitchFamily="34" charset="-122"/>
                <a:ea typeface="微软雅黑" panose="020B0503020204020204" pitchFamily="34" charset="-122"/>
              </a:rPr>
              <a:t>示例</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4" name="矩形 3"/>
          <p:cNvSpPr/>
          <p:nvPr/>
        </p:nvSpPr>
        <p:spPr>
          <a:xfrm>
            <a:off x="713674" y="1310902"/>
            <a:ext cx="10010770" cy="400110"/>
          </a:xfrm>
          <a:prstGeom prst="rect">
            <a:avLst/>
          </a:prstGeom>
        </p:spPr>
        <p:txBody>
          <a:bodyPr wrap="square">
            <a:spAutoFit/>
          </a:bodyPr>
          <a:lstStyle/>
          <a:p>
            <a:pPr>
              <a:defRPr/>
            </a:pPr>
            <a:r>
              <a:rPr lang="en-US" altLang="zh-CN" sz="2000">
                <a:solidFill>
                  <a:srgbClr val="333333"/>
                </a:solidFill>
                <a:latin typeface="微软雅黑" panose="020B0503020204020204" pitchFamily="34" charset="-122"/>
                <a:ea typeface="微软雅黑" panose="020B0503020204020204" pitchFamily="34" charset="-122"/>
              </a:rPr>
              <a:t>db.users.update</a:t>
            </a:r>
            <a:r>
              <a:rPr lang="en-US" altLang="zh-CN" sz="2000" smtClean="0">
                <a:solidFill>
                  <a:srgbClr val="333333"/>
                </a:solidFill>
                <a:latin typeface="微软雅黑" panose="020B0503020204020204" pitchFamily="34" charset="-122"/>
                <a:ea typeface="微软雅黑" panose="020B0503020204020204" pitchFamily="34" charset="-122"/>
              </a:rPr>
              <a:t>({"username":"cang"},{"$set":{"age":</a:t>
            </a:r>
            <a:r>
              <a:rPr lang="en-US" altLang="zh-CN" sz="2000">
                <a:solidFill>
                  <a:srgbClr val="333333"/>
                </a:solidFill>
                <a:latin typeface="微软雅黑" panose="020B0503020204020204" pitchFamily="34" charset="-122"/>
                <a:ea typeface="微软雅黑" panose="020B0503020204020204" pitchFamily="34" charset="-122"/>
              </a:rPr>
              <a:t>18</a:t>
            </a:r>
            <a:r>
              <a:rPr lang="en-US" altLang="zh-CN" sz="2000" smtClean="0">
                <a:solidFill>
                  <a:srgbClr val="333333"/>
                </a:solidFill>
                <a:latin typeface="微软雅黑" panose="020B0503020204020204" pitchFamily="34" charset="-122"/>
                <a:ea typeface="微软雅黑" panose="020B0503020204020204" pitchFamily="34" charset="-122"/>
              </a:rPr>
              <a:t>}},{"upsert":</a:t>
            </a:r>
            <a:r>
              <a:rPr lang="en-US" altLang="zh-CN" sz="2000">
                <a:solidFill>
                  <a:srgbClr val="333333"/>
                </a:solidFill>
                <a:latin typeface="微软雅黑" panose="020B0503020204020204" pitchFamily="34" charset="-122"/>
                <a:ea typeface="微软雅黑" panose="020B0503020204020204" pitchFamily="34" charset="-122"/>
              </a:rPr>
              <a:t>true})</a:t>
            </a:r>
            <a:endParaRPr lang="en-US" altLang="zh-CN" sz="2000">
              <a:solidFill>
                <a:srgbClr val="333333"/>
              </a:solidFill>
              <a:latin typeface="微软雅黑" panose="020B0503020204020204" pitchFamily="34" charset="-122"/>
              <a:ea typeface="微软雅黑" panose="020B0503020204020204" pitchFamily="34" charset="-122"/>
            </a:endParaRPr>
          </a:p>
        </p:txBody>
      </p:sp>
      <p:sp>
        <p:nvSpPr>
          <p:cNvPr id="12" name="矩形 11"/>
          <p:cNvSpPr/>
          <p:nvPr/>
        </p:nvSpPr>
        <p:spPr>
          <a:xfrm>
            <a:off x="480483" y="2170819"/>
            <a:ext cx="11487149" cy="1200329"/>
          </a:xfrm>
          <a:prstGeom prst="rect">
            <a:avLst/>
          </a:prstGeom>
        </p:spPr>
        <p:txBody>
          <a:bodyPr>
            <a:spAutoFit/>
          </a:bodyPr>
          <a:lstStyle/>
          <a:p>
            <a:pPr marL="742950" lvl="1" indent="-285750">
              <a:lnSpc>
                <a:spcPct val="200000"/>
              </a:lnSpc>
              <a:buClr>
                <a:srgbClr val="FFC000"/>
              </a:buClr>
              <a:buFont typeface="Wingdings" panose="05000000000000000000" pitchFamily="2" charset="2"/>
              <a:buChar char="ü"/>
              <a:defRPr/>
            </a:pPr>
            <a:r>
              <a:rPr lang="zh-CN" altLang="en-US" smtClean="0"/>
              <a:t>数据不存在，记录将被插入</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与插入操作相比，</a:t>
            </a:r>
            <a:r>
              <a:rPr lang="en-US" altLang="zh-CN" smtClean="0"/>
              <a:t>upsert</a:t>
            </a:r>
            <a:r>
              <a:rPr lang="zh-CN" altLang="en-US" smtClean="0"/>
              <a:t>插入的结果返回了</a:t>
            </a:r>
            <a:r>
              <a:rPr lang="en-US" altLang="zh-CN" smtClean="0"/>
              <a:t>_id</a:t>
            </a:r>
            <a:r>
              <a:rPr lang="zh-CN" altLang="en-US" smtClean="0"/>
              <a:t>字段</a:t>
            </a:r>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1" name="矩形 4"/>
          <p:cNvSpPr>
            <a:spLocks noChangeArrowheads="1"/>
          </p:cNvSpPr>
          <p:nvPr/>
        </p:nvSpPr>
        <p:spPr bwMode="auto">
          <a:xfrm>
            <a:off x="177800" y="8464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更新选择器</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486834" y="1135064"/>
          <a:ext cx="11614151" cy="4692656"/>
        </p:xfrm>
        <a:graphic>
          <a:graphicData uri="http://schemas.openxmlformats.org/drawingml/2006/table">
            <a:tbl>
              <a:tblPr firstRow="1" bandRow="1">
                <a:tableStyleId>{5C22544A-7EE6-4342-B048-85BDC9FD1C3A}</a:tableStyleId>
              </a:tblPr>
              <a:tblGrid>
                <a:gridCol w="2238367"/>
                <a:gridCol w="3218735"/>
                <a:gridCol w="6157049"/>
              </a:tblGrid>
              <a:tr h="308505">
                <a:tc>
                  <a:txBody>
                    <a:bodyPr/>
                    <a:lstStyle/>
                    <a:p>
                      <a:pPr marL="0" algn="ctr"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类型</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ctr"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运算符</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ctr"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描述</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rowSpan="4">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操作符</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$inc</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指定值加</a:t>
                      </a:r>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n</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$set</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更新指定字段</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$unset</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将指定字段删除</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$rename</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更新字段名称</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rowSpan="6">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数组操作符</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a:t>
                      </a:r>
                      <a:endPar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定位到某一个元素</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$push</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添加值到数组中</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$addToSet</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添加值到数组中，有重复则不处理</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$pop</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删除数组第一个或者最后一个</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$pull</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从数组中删除匹配查询条件的值</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$pullAll</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从数组中删除多个值</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308505">
                <a:tc rowSpan="3">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数组运算修饰符</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$each</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与</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a:t>
                      </a:r>
                      <a:r>
                        <a:rPr 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push</a:t>
                      </a:r>
                      <a:r>
                        <a:rPr lang="zh-CN" alt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a:t>
                      </a:r>
                      <a:r>
                        <a:rPr 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addToSet</a:t>
                      </a:r>
                      <a:r>
                        <a:rPr lang="zh-CN" alt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等一起</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使用来操作多个值</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495298">
                <a:tc vMerge="1">
                  <a:tcPr/>
                </a:tc>
                <a:tc>
                  <a:txBody>
                    <a:bodyPr/>
                    <a:lstStyle/>
                    <a:p>
                      <a:pPr marL="0" algn="l" defTabSz="914400" rtl="0" eaLnBrk="1" fontAlgn="ctr" latinLnBrk="0" hangingPunct="1"/>
                      <a:r>
                        <a:rPr 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$slice</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与</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$push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$each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一起使用来操作用来缩小更新后数组的大小</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r h="495298">
                <a:tc vMerge="1">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$sort</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与</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$push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$each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$slice</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一起使用来对数组进行排序</a:t>
                      </a:r>
                      <a:endPar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r>
            </a:tbl>
          </a:graphicData>
        </a:graphic>
      </p:graphicFrame>
      <p:grpSp>
        <p:nvGrpSpPr>
          <p:cNvPr id="7" name="PA_组合 47"/>
          <p:cNvGrpSpPr/>
          <p:nvPr>
            <p:custDataLst>
              <p:tags r:id="rId2"/>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9" name="矩形 4"/>
          <p:cNvSpPr>
            <a:spLocks noChangeArrowheads="1"/>
          </p:cNvSpPr>
          <p:nvPr/>
        </p:nvSpPr>
        <p:spPr bwMode="auto">
          <a:xfrm>
            <a:off x="141816"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更新示例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矩形 1"/>
          <p:cNvSpPr/>
          <p:nvPr/>
        </p:nvSpPr>
        <p:spPr>
          <a:xfrm>
            <a:off x="480484" y="1336675"/>
            <a:ext cx="11487149" cy="5355312"/>
          </a:xfrm>
          <a:prstGeom prst="rect">
            <a:avLst/>
          </a:prstGeom>
        </p:spPr>
        <p:txBody>
          <a:bodyPr>
            <a:spAutoFit/>
          </a:bodyPr>
          <a:lstStyle/>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删除字段示例</a:t>
            </a:r>
            <a:endParaRPr lang="en-US" altLang="zh-CN" b="1">
              <a:latin typeface="微软雅黑" panose="020B0503020204020204" pitchFamily="34" charset="-122"/>
              <a:ea typeface="微软雅黑" panose="020B0503020204020204" pitchFamily="34" charset="-122"/>
            </a:endParaRPr>
          </a:p>
          <a:p>
            <a:pPr>
              <a:defRPr/>
            </a:pPr>
            <a:r>
              <a:rPr lang="en-US" altLang="zh-CN"/>
              <a:t>db.users.updateMany</a:t>
            </a:r>
            <a:r>
              <a:rPr lang="en-US" altLang="zh-CN" smtClean="0"/>
              <a:t>({"username":"lison"},{"$unset":{"country":"","age":""}})</a:t>
            </a:r>
            <a:endParaRPr lang="en-US" altLang="zh-CN"/>
          </a:p>
          <a:p>
            <a:pPr>
              <a:defRPr/>
            </a:pPr>
            <a:endParaRPr lang="en-US" altLang="zh-CN"/>
          </a:p>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更新字段名称示例</a:t>
            </a:r>
            <a:endParaRPr lang="en-US" altLang="zh-CN" b="1">
              <a:latin typeface="微软雅黑" panose="020B0503020204020204" pitchFamily="34" charset="-122"/>
              <a:ea typeface="微软雅黑" panose="020B0503020204020204" pitchFamily="34" charset="-122"/>
            </a:endParaRPr>
          </a:p>
          <a:p>
            <a:pPr>
              <a:defRPr/>
            </a:pPr>
            <a:r>
              <a:rPr lang="en-US" altLang="zh-CN"/>
              <a:t>db.users.updateMany</a:t>
            </a:r>
            <a:r>
              <a:rPr lang="en-US" altLang="zh-CN" smtClean="0"/>
              <a:t>({"username":"lison"},{"$rename":{"lenght":"height", "username":"name"}})</a:t>
            </a:r>
            <a:endParaRPr lang="en-US" altLang="zh-CN"/>
          </a:p>
          <a:p>
            <a:pPr>
              <a:defRPr/>
            </a:pPr>
            <a:endParaRPr lang="en-US" altLang="zh-CN"/>
          </a:p>
          <a:p>
            <a:pPr marL="285750" indent="-285750">
              <a:buClr>
                <a:srgbClr val="FFC000"/>
              </a:buClr>
              <a:buFont typeface="Wingdings" panose="05000000000000000000" pitchFamily="2" charset="2"/>
              <a:buChar char="n"/>
              <a:defRPr/>
            </a:pPr>
            <a:r>
              <a:rPr lang="en-US" altLang="zh-CN" b="1">
                <a:latin typeface="微软雅黑" panose="020B0503020204020204" pitchFamily="34" charset="-122"/>
                <a:ea typeface="微软雅黑" panose="020B0503020204020204" pitchFamily="34" charset="-122"/>
              </a:rPr>
              <a:t>$each</a:t>
            </a:r>
            <a:r>
              <a:rPr lang="zh-CN" altLang="en-US" b="1">
                <a:latin typeface="微软雅黑" panose="020B0503020204020204" pitchFamily="34" charset="-122"/>
                <a:ea typeface="微软雅黑" panose="020B0503020204020204" pitchFamily="34" charset="-122"/>
              </a:rPr>
              <a:t>作用示例</a:t>
            </a:r>
            <a:endParaRPr lang="en-US" altLang="zh-CN" b="1">
              <a:latin typeface="微软雅黑" panose="020B0503020204020204" pitchFamily="34" charset="-122"/>
              <a:ea typeface="微软雅黑" panose="020B0503020204020204" pitchFamily="34" charset="-122"/>
            </a:endParaRPr>
          </a:p>
          <a:p>
            <a:pPr marL="285750" lvl="1" indent="-285750">
              <a:buClr>
                <a:srgbClr val="FFC000"/>
              </a:buClr>
              <a:buFont typeface="Wingdings" panose="05000000000000000000" pitchFamily="2" charset="2"/>
              <a:buChar char="ü"/>
              <a:defRPr/>
            </a:pPr>
            <a:r>
              <a:rPr lang="en-US" altLang="zh-CN" smtClean="0"/>
              <a:t>db.users.updateMany</a:t>
            </a:r>
            <a:r>
              <a:rPr lang="en-US" altLang="zh-CN"/>
              <a:t>({ </a:t>
            </a:r>
            <a:r>
              <a:rPr lang="en-US" altLang="zh-CN" smtClean="0"/>
              <a:t>"username" </a:t>
            </a:r>
            <a:r>
              <a:rPr lang="en-US" altLang="zh-CN"/>
              <a:t>: </a:t>
            </a:r>
            <a:r>
              <a:rPr lang="en-US" altLang="zh-CN" smtClean="0"/>
              <a:t>"james"}, </a:t>
            </a:r>
            <a:r>
              <a:rPr lang="en-US" altLang="zh-CN"/>
              <a:t>{ </a:t>
            </a:r>
            <a:r>
              <a:rPr lang="en-US" altLang="zh-CN" smtClean="0"/>
              <a:t>"$addToSet" </a:t>
            </a:r>
            <a:r>
              <a:rPr lang="en-US" altLang="zh-CN"/>
              <a:t>: { </a:t>
            </a:r>
            <a:r>
              <a:rPr lang="en-US" altLang="zh-CN" smtClean="0"/>
              <a:t>"favorites.movies"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smtClean="0"/>
          </a:p>
          <a:p>
            <a:pPr marL="285750" lvl="1" indent="-285750">
              <a:buClr>
                <a:srgbClr val="FFC000"/>
              </a:buClr>
              <a:buFont typeface="Wingdings" panose="05000000000000000000" pitchFamily="2" charset="2"/>
              <a:buChar char="ü"/>
              <a:defRPr/>
            </a:pPr>
            <a:r>
              <a:rPr lang="en-US" altLang="zh-CN"/>
              <a:t>db.users.updateMany({ </a:t>
            </a:r>
            <a:r>
              <a:rPr lang="en-US" altLang="zh-CN" smtClean="0"/>
              <a:t>"username" </a:t>
            </a:r>
            <a:r>
              <a:rPr lang="en-US" altLang="zh-CN"/>
              <a:t>: </a:t>
            </a:r>
            <a:r>
              <a:rPr lang="en-US" altLang="zh-CN" smtClean="0"/>
              <a:t>"james"}, </a:t>
            </a:r>
            <a:r>
              <a:rPr lang="en-US" altLang="zh-CN"/>
              <a:t>{ </a:t>
            </a:r>
            <a:r>
              <a:rPr lang="en-US" altLang="zh-CN" smtClean="0"/>
              <a:t>"$addToSet" </a:t>
            </a:r>
            <a:r>
              <a:rPr lang="en-US" altLang="zh-CN"/>
              <a:t>: { </a:t>
            </a:r>
            <a:r>
              <a:rPr lang="en-US" altLang="zh-CN" smtClean="0"/>
              <a:t>"favorites.movies" </a:t>
            </a:r>
            <a:r>
              <a:rPr lang="en-US" altLang="zh-CN"/>
              <a:t>: { </a:t>
            </a:r>
            <a:r>
              <a:rPr lang="en-US" altLang="zh-CN" smtClean="0"/>
              <a:t>"$each"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a:p>
          <a:p>
            <a:pPr marL="285750" lvl="1" indent="-285750">
              <a:buClr>
                <a:srgbClr val="FFC000"/>
              </a:buClr>
              <a:buFont typeface="Wingdings" panose="05000000000000000000" pitchFamily="2" charset="2"/>
              <a:buChar char="ü"/>
              <a:defRPr/>
            </a:pPr>
            <a:endParaRPr lang="en-US" altLang="zh-CN"/>
          </a:p>
          <a:p>
            <a:pPr marL="0" lvl="1">
              <a:buClr>
                <a:srgbClr val="FFC000"/>
              </a:buClr>
              <a:defRPr/>
            </a:pPr>
            <a:endParaRPr lang="en-US" altLang="zh-CN"/>
          </a:p>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删除字符串数组中元素示例</a:t>
            </a:r>
            <a:endParaRPr lang="en-US" altLang="zh-CN" b="1">
              <a:latin typeface="微软雅黑" panose="020B0503020204020204" pitchFamily="34" charset="-122"/>
              <a:ea typeface="微软雅黑" panose="020B0503020204020204" pitchFamily="34" charset="-122"/>
            </a:endParaRPr>
          </a:p>
          <a:p>
            <a:pPr marL="285750" lvl="1" indent="-285750">
              <a:buClr>
                <a:srgbClr val="FFC000"/>
              </a:buClr>
              <a:buFont typeface="Wingdings" panose="05000000000000000000" pitchFamily="2" charset="2"/>
              <a:buChar char="ü"/>
              <a:defRPr/>
            </a:pPr>
            <a:r>
              <a:rPr lang="en-US" altLang="zh-CN"/>
              <a:t>db.users.updateMany({ </a:t>
            </a:r>
            <a:r>
              <a:rPr lang="en-US" altLang="zh-CN" smtClean="0"/>
              <a:t>"username" </a:t>
            </a:r>
            <a:r>
              <a:rPr lang="en-US" altLang="zh-CN"/>
              <a:t>: </a:t>
            </a:r>
            <a:r>
              <a:rPr lang="en-US" altLang="zh-CN" smtClean="0"/>
              <a:t>"james"}, </a:t>
            </a:r>
            <a:r>
              <a:rPr lang="en-US" altLang="zh-CN"/>
              <a:t>{ </a:t>
            </a:r>
            <a:r>
              <a:rPr lang="en-US" altLang="zh-CN" smtClean="0"/>
              <a:t>"$pull" </a:t>
            </a:r>
            <a:r>
              <a:rPr lang="en-US" altLang="zh-CN"/>
              <a:t>: { </a:t>
            </a:r>
            <a:r>
              <a:rPr lang="en-US" altLang="zh-CN" smtClean="0"/>
              <a:t>"favorites.movies"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a:p>
          <a:p>
            <a:pPr marL="285750" lvl="1" indent="-285750">
              <a:buClr>
                <a:srgbClr val="FFC000"/>
              </a:buClr>
              <a:buFont typeface="Wingdings" panose="05000000000000000000" pitchFamily="2" charset="2"/>
              <a:buChar char="ü"/>
              <a:defRPr/>
            </a:pPr>
            <a:r>
              <a:rPr lang="en-US" altLang="zh-CN"/>
              <a:t>db.users.updateMany({ </a:t>
            </a:r>
            <a:r>
              <a:rPr lang="en-US" altLang="zh-CN" smtClean="0"/>
              <a:t>"username" </a:t>
            </a:r>
            <a:r>
              <a:rPr lang="en-US" altLang="zh-CN"/>
              <a:t>: </a:t>
            </a:r>
            <a:r>
              <a:rPr lang="en-US" altLang="zh-CN" smtClean="0"/>
              <a:t>"james"}, </a:t>
            </a:r>
            <a:r>
              <a:rPr lang="en-US" altLang="zh-CN"/>
              <a:t>{ </a:t>
            </a:r>
            <a:r>
              <a:rPr lang="en-US" altLang="zh-CN" smtClean="0"/>
              <a:t>"$pullAll" </a:t>
            </a:r>
            <a:r>
              <a:rPr lang="en-US" altLang="zh-CN"/>
              <a:t>: { </a:t>
            </a:r>
            <a:r>
              <a:rPr lang="en-US" altLang="zh-CN" smtClean="0"/>
              <a:t>"favorites.movies"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a:p>
          <a:p>
            <a:pPr marL="285750" lvl="1" indent="-285750">
              <a:buClr>
                <a:srgbClr val="FFC000"/>
              </a:buClr>
              <a:buFont typeface="Wingdings" panose="05000000000000000000" pitchFamily="2" charset="2"/>
              <a:buChar char="ü"/>
              <a:defRPr/>
            </a:pPr>
            <a:endParaRPr lang="en-US" altLang="zh-CN"/>
          </a:p>
          <a:p>
            <a:pPr marL="0" lvl="1">
              <a:buClr>
                <a:srgbClr val="FFC000"/>
              </a:buClr>
              <a:defRPr/>
            </a:pPr>
            <a:endParaRPr lang="en-US" altLang="zh-CN"/>
          </a:p>
          <a:p>
            <a:pPr>
              <a:defRPr/>
            </a:pPr>
            <a:endParaRPr lang="en-US" altLang="zh-CN"/>
          </a:p>
          <a:p>
            <a:pPr>
              <a:defRPr/>
            </a:pP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3" name="矩形 4"/>
          <p:cNvSpPr>
            <a:spLocks noChangeArrowheads="1"/>
          </p:cNvSpPr>
          <p:nvPr/>
        </p:nvSpPr>
        <p:spPr bwMode="auto">
          <a:xfrm>
            <a:off x="187326" y="19526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更新示例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矩形 1"/>
          <p:cNvSpPr/>
          <p:nvPr/>
        </p:nvSpPr>
        <p:spPr>
          <a:xfrm>
            <a:off x="116418" y="1020763"/>
            <a:ext cx="11983616" cy="5401479"/>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defRPr/>
            </a:pPr>
            <a:r>
              <a:rPr lang="zh-CN" altLang="en-US" sz="2000" b="1">
                <a:latin typeface="微软雅黑" panose="020B0503020204020204" pitchFamily="34" charset="-122"/>
                <a:ea typeface="微软雅黑" panose="020B0503020204020204" pitchFamily="34" charset="-122"/>
              </a:rPr>
              <a:t>向对象数组中插入元素</a:t>
            </a:r>
            <a:endParaRPr lang="zh-CN" altLang="en-US" sz="2000" b="1">
              <a:latin typeface="微软雅黑" panose="020B0503020204020204" pitchFamily="34" charset="-122"/>
              <a:ea typeface="微软雅黑" panose="020B0503020204020204" pitchFamily="34" charset="-122"/>
            </a:endParaRPr>
          </a:p>
          <a:p>
            <a:pPr marL="285750" lvl="1" indent="-285750">
              <a:lnSpc>
                <a:spcPct val="150000"/>
              </a:lnSpc>
              <a:buClr>
                <a:srgbClr val="FFC000"/>
              </a:buClr>
              <a:buFont typeface="Wingdings" panose="05000000000000000000" pitchFamily="2" charset="2"/>
              <a:buChar char="ü"/>
              <a:defRPr/>
            </a:pPr>
            <a:r>
              <a:rPr lang="zh-CN" altLang="en-US" b="1" smtClean="0"/>
              <a:t>给</a:t>
            </a:r>
            <a:r>
              <a:rPr lang="en-US" altLang="zh-CN" b="1" smtClean="0"/>
              <a:t>james</a:t>
            </a:r>
            <a:r>
              <a:rPr lang="zh-CN" altLang="en-US" b="1" smtClean="0"/>
              <a:t>老师</a:t>
            </a:r>
            <a:r>
              <a:rPr lang="zh-CN" altLang="en-US" b="1"/>
              <a:t>增加一条评论（</a:t>
            </a:r>
            <a:r>
              <a:rPr lang="en-US" altLang="zh-CN" b="1"/>
              <a:t>$</a:t>
            </a:r>
            <a:r>
              <a:rPr lang="en-US" altLang="zh-CN" b="1" smtClean="0"/>
              <a:t>push,</a:t>
            </a:r>
            <a:r>
              <a:rPr lang="zh-CN" altLang="en-US" b="1" smtClean="0"/>
              <a:t>默认放在数组最后）</a:t>
            </a:r>
            <a:endParaRPr lang="en-US" altLang="zh-CN" b="1"/>
          </a:p>
          <a:p>
            <a:pPr marL="0" lvl="1">
              <a:lnSpc>
                <a:spcPct val="150000"/>
              </a:lnSpc>
              <a:buClr>
                <a:srgbClr val="FFC000"/>
              </a:buClr>
              <a:defRPr/>
            </a:pPr>
            <a:r>
              <a:rPr lang="en-US" altLang="zh-CN"/>
              <a:t>db.users.updateOne({"username":"james"},{"$push":{"comments":{"author":"lison23","content":"ydddyyytttt","commentTime":ISODate("2019-01-06T00:00:00")}}})</a:t>
            </a:r>
            <a:endParaRPr lang="en-US" altLang="zh-CN"/>
          </a:p>
          <a:p>
            <a:pPr marL="285750" lvl="1" indent="-285750">
              <a:lnSpc>
                <a:spcPct val="150000"/>
              </a:lnSpc>
              <a:buClr>
                <a:srgbClr val="FFC000"/>
              </a:buClr>
              <a:buFont typeface="Wingdings" panose="05000000000000000000" pitchFamily="2" charset="2"/>
              <a:buChar char="ü"/>
              <a:defRPr/>
            </a:pPr>
            <a:r>
              <a:rPr lang="zh-CN" altLang="en-US" b="1" smtClean="0"/>
              <a:t>给</a:t>
            </a:r>
            <a:r>
              <a:rPr lang="en-US" altLang="zh-CN" b="1" smtClean="0"/>
              <a:t>james</a:t>
            </a:r>
            <a:r>
              <a:rPr lang="zh-CN" altLang="en-US" b="1" smtClean="0"/>
              <a:t>老师批量新增两条评论（</a:t>
            </a:r>
            <a:r>
              <a:rPr lang="en-US" altLang="zh-CN" b="1" smtClean="0"/>
              <a:t>$push,$each</a:t>
            </a:r>
            <a:r>
              <a:rPr lang="zh-CN" altLang="en-US" b="1" smtClean="0"/>
              <a:t>）</a:t>
            </a:r>
            <a:endParaRPr lang="en-US" altLang="zh-CN" b="1" smtClean="0"/>
          </a:p>
          <a:p>
            <a:pPr marL="0" lvl="1">
              <a:buClr>
                <a:srgbClr val="FFC000"/>
              </a:buClr>
              <a:defRPr/>
            </a:pPr>
            <a:r>
              <a:rPr lang="en-US" altLang="zh-CN" smtClean="0"/>
              <a:t>db.users.updateOne({"username":"james"},     </a:t>
            </a:r>
            <a:endParaRPr lang="en-US" altLang="zh-CN"/>
          </a:p>
          <a:p>
            <a:pPr marL="0" lvl="1">
              <a:buClr>
                <a:srgbClr val="FFC000"/>
              </a:buClr>
              <a:defRPr/>
            </a:pPr>
            <a:r>
              <a:rPr lang="en-US" altLang="zh-CN"/>
              <a:t>       </a:t>
            </a:r>
            <a:r>
              <a:rPr lang="en-US" altLang="zh-CN" smtClean="0"/>
              <a:t>{"</a:t>
            </a:r>
            <a:r>
              <a:rPr lang="en-US" altLang="zh-CN" smtClean="0">
                <a:solidFill>
                  <a:srgbClr val="FF0000"/>
                </a:solidFill>
              </a:rPr>
              <a:t>$push</a:t>
            </a:r>
            <a:r>
              <a:rPr lang="en-US" altLang="zh-CN" smtClean="0"/>
              <a:t>":{"comments":</a:t>
            </a:r>
            <a:endParaRPr lang="en-US" altLang="zh-CN"/>
          </a:p>
          <a:p>
            <a:pPr marL="0" lvl="1">
              <a:buClr>
                <a:srgbClr val="FFC000"/>
              </a:buClr>
              <a:defRPr/>
            </a:pPr>
            <a:r>
              <a:rPr lang="en-US" altLang="zh-CN"/>
              <a:t>                  </a:t>
            </a:r>
            <a:r>
              <a:rPr lang="en-US" altLang="zh-CN" smtClean="0"/>
              <a:t>{"</a:t>
            </a:r>
            <a:r>
              <a:rPr lang="en-US" altLang="zh-CN" smtClean="0">
                <a:solidFill>
                  <a:srgbClr val="FF0000"/>
                </a:solidFill>
              </a:rPr>
              <a:t>$each</a:t>
            </a:r>
            <a:r>
              <a:rPr lang="en-US" altLang="zh-CN"/>
              <a:t>":[{"author":"lison22","content":"yyyytttt","commentTime":ISODate("</a:t>
            </a:r>
            <a:r>
              <a:rPr lang="en-US" altLang="zh-CN" smtClean="0"/>
              <a:t>2019-02-06T00:00:00</a:t>
            </a:r>
            <a:r>
              <a:rPr lang="en-US" altLang="zh-CN"/>
              <a:t>")},</a:t>
            </a:r>
            <a:endParaRPr lang="en-US" altLang="zh-CN"/>
          </a:p>
          <a:p>
            <a:pPr marL="0" lvl="1">
              <a:buClr>
                <a:srgbClr val="FFC000"/>
              </a:buClr>
              <a:defRPr/>
            </a:pPr>
            <a:r>
              <a:rPr lang="en-US" altLang="zh-CN"/>
              <a:t>                                  {"author":"lison23","content":"ydddyyytttt","commentTime":ISODate("</a:t>
            </a:r>
            <a:r>
              <a:rPr lang="en-US" altLang="zh-CN" smtClean="0"/>
              <a:t>2019-03-06T00:00:00</a:t>
            </a:r>
            <a:r>
              <a:rPr lang="en-US" altLang="zh-CN"/>
              <a:t>")}]}}})</a:t>
            </a:r>
            <a:endParaRPr lang="en-US" altLang="zh-CN"/>
          </a:p>
          <a:p>
            <a:pPr marL="0" lvl="1">
              <a:buClr>
                <a:srgbClr val="FFC000"/>
              </a:buClr>
              <a:defRPr/>
            </a:pPr>
            <a:endParaRPr lang="en-US" altLang="zh-CN"/>
          </a:p>
          <a:p>
            <a:pPr marL="285750" lvl="1" indent="-285750">
              <a:lnSpc>
                <a:spcPct val="150000"/>
              </a:lnSpc>
              <a:buClr>
                <a:srgbClr val="FFC000"/>
              </a:buClr>
              <a:buFont typeface="Wingdings" panose="05000000000000000000" pitchFamily="2" charset="2"/>
              <a:buChar char="ü"/>
              <a:defRPr/>
            </a:pPr>
            <a:r>
              <a:rPr lang="zh-CN" altLang="en-US" b="1" smtClean="0"/>
              <a:t>给</a:t>
            </a:r>
            <a:r>
              <a:rPr lang="en-US" altLang="zh-CN" b="1" smtClean="0"/>
              <a:t>james</a:t>
            </a:r>
            <a:r>
              <a:rPr lang="zh-CN" altLang="en-US" b="1" smtClean="0"/>
              <a:t>老师</a:t>
            </a:r>
            <a:r>
              <a:rPr lang="zh-CN" altLang="en-US" b="1"/>
              <a:t>批量新增两条评论并对数组进行排序（</a:t>
            </a:r>
            <a:r>
              <a:rPr lang="en-US" altLang="zh-CN" b="1"/>
              <a:t>$push,$</a:t>
            </a:r>
            <a:r>
              <a:rPr lang="en-US" altLang="zh-CN" b="1" smtClean="0"/>
              <a:t>each,$</a:t>
            </a:r>
            <a:r>
              <a:rPr lang="en-US" altLang="zh-CN" b="1"/>
              <a:t>sort</a:t>
            </a:r>
            <a:r>
              <a:rPr lang="zh-CN" altLang="en-US" b="1"/>
              <a:t>）</a:t>
            </a:r>
            <a:endParaRPr lang="en-US" altLang="zh-CN" b="1"/>
          </a:p>
          <a:p>
            <a:pPr marL="0" lvl="1">
              <a:buClr>
                <a:srgbClr val="FFC000"/>
              </a:buClr>
              <a:defRPr/>
            </a:pPr>
            <a:r>
              <a:rPr lang="en-US" altLang="zh-CN"/>
              <a:t>db.users.updateOne</a:t>
            </a:r>
            <a:r>
              <a:rPr lang="en-US" altLang="zh-CN" smtClean="0"/>
              <a:t>({"username":"james"}, </a:t>
            </a:r>
            <a:endParaRPr lang="en-US" altLang="zh-CN"/>
          </a:p>
          <a:p>
            <a:pPr marL="0" lvl="1">
              <a:buClr>
                <a:srgbClr val="FFC000"/>
              </a:buClr>
              <a:defRPr/>
            </a:pPr>
            <a:r>
              <a:rPr lang="en-US" altLang="zh-CN"/>
              <a:t>      </a:t>
            </a:r>
            <a:r>
              <a:rPr lang="en-US" altLang="zh-CN" smtClean="0"/>
              <a:t>{"</a:t>
            </a:r>
            <a:r>
              <a:rPr lang="en-US" altLang="zh-CN" smtClean="0">
                <a:solidFill>
                  <a:srgbClr val="FF0000"/>
                </a:solidFill>
              </a:rPr>
              <a:t>$push</a:t>
            </a:r>
            <a:r>
              <a:rPr lang="en-US" altLang="zh-CN" smtClean="0"/>
              <a:t>": {"comments":</a:t>
            </a:r>
            <a:endParaRPr lang="en-US" altLang="zh-CN"/>
          </a:p>
          <a:p>
            <a:pPr marL="0" lvl="1">
              <a:buClr>
                <a:srgbClr val="FFC000"/>
              </a:buClr>
              <a:defRPr/>
            </a:pPr>
            <a:r>
              <a:rPr lang="en-US" altLang="zh-CN" smtClean="0"/>
              <a:t>                {"</a:t>
            </a:r>
            <a:r>
              <a:rPr lang="en-US" altLang="zh-CN" smtClean="0">
                <a:solidFill>
                  <a:srgbClr val="FF0000"/>
                </a:solidFill>
              </a:rPr>
              <a:t>$each</a:t>
            </a:r>
            <a:r>
              <a:rPr lang="en-US" altLang="zh-CN"/>
              <a:t>":[ {"author":"lison22","content":"yyyytttt","commentTime":ISODate("</a:t>
            </a:r>
            <a:r>
              <a:rPr lang="en-US" altLang="zh-CN" smtClean="0"/>
              <a:t>2019-04-06T00:00:00</a:t>
            </a:r>
            <a:r>
              <a:rPr lang="en-US" altLang="zh-CN"/>
              <a:t>")},</a:t>
            </a:r>
            <a:endParaRPr lang="en-US" altLang="zh-CN"/>
          </a:p>
          <a:p>
            <a:pPr marL="0" lvl="1">
              <a:buClr>
                <a:srgbClr val="FFC000"/>
              </a:buClr>
              <a:defRPr/>
            </a:pPr>
            <a:r>
              <a:rPr lang="en-US" altLang="zh-CN"/>
              <a:t>                                {"author":"lison23","content":"ydddyyytttt","commentTime":ISODate("</a:t>
            </a:r>
            <a:r>
              <a:rPr lang="en-US" altLang="zh-CN" smtClean="0"/>
              <a:t>2019-05-06T00:00:00</a:t>
            </a:r>
            <a:r>
              <a:rPr lang="en-US" altLang="zh-CN"/>
              <a:t>")} ], </a:t>
            </a:r>
            <a:endParaRPr lang="en-US" altLang="zh-CN"/>
          </a:p>
          <a:p>
            <a:pPr marL="0" lvl="1">
              <a:buClr>
                <a:srgbClr val="FFC000"/>
              </a:buClr>
              <a:defRPr/>
            </a:pPr>
            <a:r>
              <a:rPr lang="en-US" altLang="zh-CN"/>
              <a:t>                  </a:t>
            </a:r>
            <a:r>
              <a:rPr lang="en-US" altLang="zh-CN">
                <a:solidFill>
                  <a:srgbClr val="FF0000"/>
                </a:solidFill>
              </a:rPr>
              <a:t>$sort</a:t>
            </a:r>
            <a:r>
              <a:rPr lang="en-US" altLang="zh-CN"/>
              <a:t>: </a:t>
            </a:r>
            <a:r>
              <a:rPr lang="en-US" altLang="zh-CN" smtClean="0"/>
              <a:t>{"commentTime":-</a:t>
            </a:r>
            <a:r>
              <a:rPr lang="en-US" altLang="zh-CN"/>
              <a:t>1} } } })</a:t>
            </a: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矩形 4"/>
          <p:cNvSpPr>
            <a:spLocks noChangeArrowheads="1"/>
          </p:cNvSpPr>
          <p:nvPr/>
        </p:nvSpPr>
        <p:spPr bwMode="auto">
          <a:xfrm>
            <a:off x="116418"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更新示例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矩形 1"/>
          <p:cNvSpPr/>
          <p:nvPr/>
        </p:nvSpPr>
        <p:spPr>
          <a:xfrm>
            <a:off x="285751" y="770575"/>
            <a:ext cx="11487149" cy="5816977"/>
          </a:xfrm>
          <a:prstGeom prst="rect">
            <a:avLst/>
          </a:prstGeom>
        </p:spPr>
        <p:txBody>
          <a:bodyPr>
            <a:spAutoFit/>
          </a:bodyPr>
          <a:lstStyle/>
          <a:p>
            <a:pPr marL="285750" indent="-285750">
              <a:lnSpc>
                <a:spcPct val="150000"/>
              </a:lnSpc>
              <a:buClr>
                <a:srgbClr val="FFC000"/>
              </a:buClr>
              <a:buFont typeface="Wingdings" panose="05000000000000000000" pitchFamily="2" charset="2"/>
              <a:buChar char="n"/>
              <a:defRPr/>
            </a:pPr>
            <a:r>
              <a:rPr lang="zh-CN" altLang="en-US" sz="2000" b="1">
                <a:latin typeface="微软雅黑" panose="020B0503020204020204" pitchFamily="34" charset="-122"/>
                <a:ea typeface="微软雅黑" panose="020B0503020204020204" pitchFamily="34" charset="-122"/>
              </a:rPr>
              <a:t>删除对象数组中元素示</a:t>
            </a:r>
            <a:endParaRPr lang="en-US" altLang="zh-CN" sz="2000" b="1">
              <a:latin typeface="微软雅黑" panose="020B0503020204020204" pitchFamily="34" charset="-122"/>
              <a:ea typeface="微软雅黑" panose="020B0503020204020204" pitchFamily="34" charset="-122"/>
            </a:endParaRPr>
          </a:p>
          <a:p>
            <a:pPr marL="285750" lvl="1" indent="-285750">
              <a:lnSpc>
                <a:spcPct val="150000"/>
              </a:lnSpc>
              <a:buClr>
                <a:srgbClr val="FFC000"/>
              </a:buClr>
              <a:buFont typeface="Wingdings" panose="05000000000000000000" pitchFamily="2" charset="2"/>
              <a:buChar char="ü"/>
              <a:defRPr/>
            </a:pPr>
            <a:r>
              <a:rPr lang="zh-CN" altLang="en-US" b="1"/>
              <a:t>删除</a:t>
            </a:r>
            <a:r>
              <a:rPr lang="en-US" altLang="zh-CN" b="1" smtClean="0"/>
              <a:t>lison22</a:t>
            </a:r>
            <a:r>
              <a:rPr lang="zh-CN" altLang="en-US" b="1" smtClean="0"/>
              <a:t>对</a:t>
            </a:r>
            <a:r>
              <a:rPr lang="en-US" altLang="zh-CN" b="1" smtClean="0"/>
              <a:t>james</a:t>
            </a:r>
            <a:r>
              <a:rPr lang="zh-CN" altLang="en-US" b="1" smtClean="0"/>
              <a:t>的</a:t>
            </a:r>
            <a:r>
              <a:rPr lang="zh-CN" altLang="en-US" b="1"/>
              <a:t>所有评论 （批量删除）</a:t>
            </a:r>
            <a:endParaRPr lang="en-US" altLang="zh-CN" b="1"/>
          </a:p>
          <a:p>
            <a:pPr marL="0" lvl="1">
              <a:buClr>
                <a:srgbClr val="FFC000"/>
              </a:buClr>
              <a:defRPr/>
            </a:pPr>
            <a:r>
              <a:rPr lang="en-US" altLang="zh-CN"/>
              <a:t>    db.users.update</a:t>
            </a:r>
            <a:r>
              <a:rPr lang="en-US" altLang="zh-CN" smtClean="0"/>
              <a:t>({"username":"james"},</a:t>
            </a:r>
            <a:endParaRPr lang="en-US" altLang="zh-CN"/>
          </a:p>
          <a:p>
            <a:pPr marL="0" lvl="1">
              <a:buClr>
                <a:srgbClr val="FFC000"/>
              </a:buClr>
              <a:defRPr/>
            </a:pPr>
            <a:r>
              <a:rPr lang="en-US" altLang="zh-CN"/>
              <a:t>                               </a:t>
            </a:r>
            <a:r>
              <a:rPr lang="en-US" altLang="zh-CN" smtClean="0"/>
              <a:t>{"$pull":{"comments":{"author":"lison22"}}})</a:t>
            </a:r>
            <a:endParaRPr lang="en-US" altLang="zh-CN"/>
          </a:p>
          <a:p>
            <a:pPr marL="285750" lvl="1" indent="-285750">
              <a:lnSpc>
                <a:spcPct val="150000"/>
              </a:lnSpc>
              <a:buClr>
                <a:srgbClr val="FFC000"/>
              </a:buClr>
              <a:buFont typeface="Wingdings" panose="05000000000000000000" pitchFamily="2" charset="2"/>
              <a:buChar char="ü"/>
              <a:defRPr/>
            </a:pPr>
            <a:r>
              <a:rPr lang="zh-CN" altLang="en-US" b="1"/>
              <a:t>删除</a:t>
            </a:r>
            <a:r>
              <a:rPr lang="en-US" altLang="zh-CN" b="1"/>
              <a:t>lison5</a:t>
            </a:r>
            <a:r>
              <a:rPr lang="zh-CN" altLang="en-US" b="1"/>
              <a:t>对</a:t>
            </a:r>
            <a:r>
              <a:rPr lang="en-US" altLang="zh-CN" b="1"/>
              <a:t>lison</a:t>
            </a:r>
            <a:r>
              <a:rPr lang="zh-CN" altLang="en-US" b="1"/>
              <a:t>评语</a:t>
            </a:r>
            <a:r>
              <a:rPr lang="zh-CN" altLang="en-US" b="1" smtClean="0"/>
              <a:t>为</a:t>
            </a:r>
            <a:r>
              <a:rPr lang="en-US" altLang="zh-CN" b="1" smtClean="0"/>
              <a:t>"lison</a:t>
            </a:r>
            <a:r>
              <a:rPr lang="zh-CN" altLang="en-US" b="1"/>
              <a:t>是苍老师的小迷</a:t>
            </a:r>
            <a:r>
              <a:rPr lang="zh-CN" altLang="en-US" b="1" smtClean="0"/>
              <a:t>弟</a:t>
            </a:r>
            <a:r>
              <a:rPr lang="en-US" altLang="zh-CN" b="1" smtClean="0"/>
              <a:t>"</a:t>
            </a:r>
            <a:r>
              <a:rPr lang="zh-CN" altLang="en-US" b="1" smtClean="0"/>
              <a:t>的评论</a:t>
            </a:r>
            <a:endParaRPr lang="en-US" altLang="zh-CN" b="1" smtClean="0"/>
          </a:p>
          <a:p>
            <a:pPr marL="0" lvl="1">
              <a:lnSpc>
                <a:spcPct val="150000"/>
              </a:lnSpc>
              <a:buClr>
                <a:srgbClr val="FFC000"/>
              </a:buClr>
              <a:defRPr/>
            </a:pPr>
            <a:r>
              <a:rPr lang="en-US" altLang="zh-CN" b="1"/>
              <a:t> </a:t>
            </a:r>
            <a:r>
              <a:rPr lang="en-US" altLang="zh-CN" b="1" smtClean="0"/>
              <a:t>  </a:t>
            </a:r>
            <a:r>
              <a:rPr lang="en-US" altLang="zh-CN" smtClean="0"/>
              <a:t>db.users.update({"username":"lison"},</a:t>
            </a:r>
            <a:endParaRPr lang="en-US" altLang="zh-CN"/>
          </a:p>
          <a:p>
            <a:pPr marL="0" lvl="1">
              <a:lnSpc>
                <a:spcPct val="150000"/>
              </a:lnSpc>
              <a:buClr>
                <a:srgbClr val="FFC000"/>
              </a:buClr>
              <a:defRPr/>
            </a:pPr>
            <a:r>
              <a:rPr lang="en-US" altLang="zh-CN"/>
              <a:t>                               </a:t>
            </a:r>
            <a:r>
              <a:rPr lang="en-US" altLang="zh-CN" smtClean="0"/>
              <a:t>{"$pull":{"comments":{"author":"lison5",</a:t>
            </a:r>
            <a:endParaRPr lang="en-US" altLang="zh-CN"/>
          </a:p>
          <a:p>
            <a:pPr marL="0" lvl="1">
              <a:lnSpc>
                <a:spcPct val="150000"/>
              </a:lnSpc>
              <a:buClr>
                <a:srgbClr val="FFC000"/>
              </a:buClr>
              <a:defRPr/>
            </a:pPr>
            <a:r>
              <a:rPr lang="en-US" altLang="zh-CN"/>
              <a:t>                                                                 </a:t>
            </a:r>
            <a:r>
              <a:rPr lang="en-US" altLang="zh-CN" smtClean="0"/>
              <a:t>"content":"lison</a:t>
            </a:r>
            <a:r>
              <a:rPr lang="zh-CN" altLang="en-US"/>
              <a:t>是苍老师的小迷</a:t>
            </a:r>
            <a:r>
              <a:rPr lang="zh-CN" altLang="en-US" smtClean="0"/>
              <a:t>弟</a:t>
            </a:r>
            <a:r>
              <a:rPr lang="en-US" altLang="zh-CN" smtClean="0"/>
              <a:t>"}}})</a:t>
            </a:r>
            <a:endParaRPr lang="en-US" altLang="zh-CN"/>
          </a:p>
          <a:p>
            <a:pPr>
              <a:buClr>
                <a:srgbClr val="FFC000"/>
              </a:buClr>
              <a:defRPr/>
            </a:pPr>
            <a:endParaRPr lang="en-US" altLang="zh-CN" b="1">
              <a:latin typeface="微软雅黑" panose="020B0503020204020204" pitchFamily="34" charset="-122"/>
              <a:ea typeface="微软雅黑" panose="020B0503020204020204" pitchFamily="34" charset="-122"/>
            </a:endParaRPr>
          </a:p>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更新对象数组中元素，</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符号示例</a:t>
            </a:r>
            <a:endParaRPr lang="en-US" altLang="zh-CN" b="1">
              <a:latin typeface="微软雅黑" panose="020B0503020204020204" pitchFamily="34" charset="-122"/>
              <a:ea typeface="微软雅黑" panose="020B0503020204020204" pitchFamily="34" charset="-122"/>
            </a:endParaRPr>
          </a:p>
          <a:p>
            <a:pPr>
              <a:lnSpc>
                <a:spcPct val="150000"/>
              </a:lnSpc>
              <a:defRPr/>
            </a:pPr>
            <a:r>
              <a:rPr lang="en-US" altLang="zh-CN"/>
              <a:t>db.users.updateMany</a:t>
            </a:r>
            <a:r>
              <a:rPr lang="en-US" altLang="zh-CN" smtClean="0"/>
              <a:t>({"username":"james","comments.author":"lison1"},</a:t>
            </a:r>
            <a:endParaRPr lang="en-US" altLang="zh-CN"/>
          </a:p>
          <a:p>
            <a:pPr>
              <a:lnSpc>
                <a:spcPct val="150000"/>
              </a:lnSpc>
              <a:defRPr/>
            </a:pPr>
            <a:r>
              <a:rPr lang="en-US" altLang="zh-CN"/>
              <a:t>                    </a:t>
            </a:r>
            <a:r>
              <a:rPr lang="en-US" altLang="zh-CN" smtClean="0"/>
              <a:t>{“$set”:{“comments.</a:t>
            </a:r>
            <a:r>
              <a:rPr lang="en-US" altLang="zh-CN"/>
              <a:t>$</a:t>
            </a:r>
            <a:r>
              <a:rPr lang="en-US" altLang="zh-CN" smtClean="0"/>
              <a:t>.content":"xxoo",</a:t>
            </a:r>
            <a:endParaRPr lang="en-US" altLang="zh-CN"/>
          </a:p>
          <a:p>
            <a:pPr>
              <a:lnSpc>
                <a:spcPct val="150000"/>
              </a:lnSpc>
              <a:defRPr/>
            </a:pPr>
            <a:r>
              <a:rPr lang="en-US" altLang="zh-CN"/>
              <a:t>                                </a:t>
            </a:r>
            <a:r>
              <a:rPr lang="en-US" altLang="zh-CN" smtClean="0"/>
              <a:t>"comments.$.author":"lison10" </a:t>
            </a:r>
            <a:r>
              <a:rPr lang="en-US" altLang="zh-CN"/>
              <a:t>}})</a:t>
            </a:r>
            <a:endParaRPr lang="en-US" altLang="zh-CN"/>
          </a:p>
          <a:p>
            <a:pPr>
              <a:lnSpc>
                <a:spcPct val="150000"/>
              </a:lnSpc>
              <a:defRPr/>
            </a:pPr>
            <a:r>
              <a:rPr lang="zh-CN" altLang="en-US"/>
              <a:t>含义：精确修改某人某一条精确的评论，如果有多个符合条件的数据，则</a:t>
            </a:r>
            <a:r>
              <a:rPr lang="zh-CN" altLang="en-US" smtClean="0"/>
              <a:t>修改</a:t>
            </a:r>
            <a:r>
              <a:rPr lang="zh-CN" altLang="en-US"/>
              <a:t>第</a:t>
            </a:r>
            <a:r>
              <a:rPr lang="zh-CN" altLang="en-US" smtClean="0"/>
              <a:t>一</a:t>
            </a:r>
            <a:r>
              <a:rPr lang="zh-CN" altLang="en-US"/>
              <a:t>条数据。无法批量修改数组</a:t>
            </a:r>
            <a:r>
              <a:rPr lang="zh-CN" altLang="en-US" smtClean="0"/>
              <a:t>元素，也无法对数组元素做批量更新</a:t>
            </a: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矩形 4"/>
          <p:cNvSpPr>
            <a:spLocks noChangeArrowheads="1"/>
          </p:cNvSpPr>
          <p:nvPr/>
        </p:nvSpPr>
        <p:spPr bwMode="auto">
          <a:xfrm>
            <a:off x="130176"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更新</a:t>
            </a:r>
            <a:r>
              <a:rPr lang="zh-CN" altLang="en-US" sz="2665" smtClean="0">
                <a:solidFill>
                  <a:srgbClr val="1D69A3"/>
                </a:solidFill>
                <a:latin typeface="微软雅黑" panose="020B0503020204020204" pitchFamily="34" charset="-122"/>
                <a:ea typeface="微软雅黑" panose="020B0503020204020204" pitchFamily="34" charset="-122"/>
              </a:rPr>
              <a:t>的注意点</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43014" name="TextBox 6"/>
          <p:cNvSpPr txBox="1">
            <a:spLocks noChangeArrowheads="1"/>
          </p:cNvSpPr>
          <p:nvPr/>
        </p:nvSpPr>
        <p:spPr bwMode="auto">
          <a:xfrm>
            <a:off x="273051" y="1184276"/>
            <a:ext cx="1180253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FontTx/>
              <a:buAutoNum type="arabicPeriod"/>
              <a:defRPr/>
            </a:pPr>
            <a:r>
              <a:rPr lang="en-US" altLang="zh-CN" sz="1600" smtClean="0">
                <a:latin typeface="微软雅黑" panose="020B0503020204020204" pitchFamily="34" charset="-122"/>
                <a:ea typeface="微软雅黑" panose="020B0503020204020204" pitchFamily="34" charset="-122"/>
              </a:rPr>
              <a:t>mongodb</a:t>
            </a:r>
            <a:r>
              <a:rPr lang="zh-CN" altLang="en-US" sz="1600" smtClean="0">
                <a:latin typeface="微软雅黑" panose="020B0503020204020204" pitchFamily="34" charset="-122"/>
                <a:ea typeface="微软雅黑" panose="020B0503020204020204" pitchFamily="34" charset="-122"/>
              </a:rPr>
              <a:t>的更新都是原子的，</a:t>
            </a:r>
            <a:r>
              <a:rPr lang="en-US" altLang="zh-CN" sz="1600" smtClean="0">
                <a:latin typeface="微软雅黑" panose="020B0503020204020204" pitchFamily="34" charset="-122"/>
                <a:ea typeface="微软雅黑" panose="020B0503020204020204" pitchFamily="34" charset="-122"/>
              </a:rPr>
              <a:t>mongodb</a:t>
            </a:r>
            <a:r>
              <a:rPr lang="zh-CN" altLang="en-US" sz="1600" smtClean="0">
                <a:latin typeface="微软雅黑" panose="020B0503020204020204" pitchFamily="34" charset="-122"/>
                <a:ea typeface="微软雅黑" panose="020B0503020204020204" pitchFamily="34" charset="-122"/>
              </a:rPr>
              <a:t>所有的写操作都是有锁的。</a:t>
            </a:r>
            <a:r>
              <a:rPr lang="en-US" altLang="zh-CN" sz="1600" smtClean="0">
                <a:latin typeface="微软雅黑" panose="020B0503020204020204" pitchFamily="34" charset="-122"/>
                <a:ea typeface="微软雅黑" panose="020B0503020204020204" pitchFamily="34" charset="-122"/>
              </a:rPr>
              <a:t>mongoDB 2.2</a:t>
            </a:r>
            <a:r>
              <a:rPr lang="zh-CN" altLang="en-US" sz="1600" smtClean="0">
                <a:latin typeface="微软雅黑" panose="020B0503020204020204" pitchFamily="34" charset="-122"/>
                <a:ea typeface="微软雅黑" panose="020B0503020204020204" pitchFamily="34" charset="-122"/>
              </a:rPr>
              <a:t>之前锁级别为实例级别，</a:t>
            </a:r>
            <a:r>
              <a:rPr lang="en-US" altLang="zh-CN" sz="1600" smtClean="0">
                <a:latin typeface="微软雅黑" panose="020B0503020204020204" pitchFamily="34" charset="-122"/>
                <a:ea typeface="微软雅黑" panose="020B0503020204020204" pitchFamily="34" charset="-122"/>
              </a:rPr>
              <a:t>mongoDB 2.2</a:t>
            </a:r>
            <a:r>
              <a:rPr lang="zh-CN" altLang="en-US" sz="1600" smtClean="0">
                <a:latin typeface="微软雅黑" panose="020B0503020204020204" pitchFamily="34" charset="-122"/>
                <a:ea typeface="微软雅黑" panose="020B0503020204020204" pitchFamily="34" charset="-122"/>
              </a:rPr>
              <a:t>到</a:t>
            </a:r>
            <a:r>
              <a:rPr lang="en-US" altLang="zh-CN" sz="1600" smtClean="0">
                <a:latin typeface="微软雅黑" panose="020B0503020204020204" pitchFamily="34" charset="-122"/>
                <a:ea typeface="微软雅黑" panose="020B0503020204020204" pitchFamily="34" charset="-122"/>
              </a:rPr>
              <a:t>3.2</a:t>
            </a:r>
            <a:r>
              <a:rPr lang="zh-CN" altLang="en-US" sz="1600" smtClean="0">
                <a:latin typeface="微软雅黑" panose="020B0503020204020204" pitchFamily="34" charset="-122"/>
                <a:ea typeface="微软雅黑" panose="020B0503020204020204" pitchFamily="34" charset="-122"/>
              </a:rPr>
              <a:t>之前的版本锁级别为数据库级别，</a:t>
            </a:r>
            <a:r>
              <a:rPr lang="en-US" altLang="zh-CN" sz="1600" smtClean="0">
                <a:latin typeface="微软雅黑" panose="020B0503020204020204" pitchFamily="34" charset="-122"/>
                <a:ea typeface="微软雅黑" panose="020B0503020204020204" pitchFamily="34" charset="-122"/>
              </a:rPr>
              <a:t>mongoDB 3.2</a:t>
            </a:r>
            <a:r>
              <a:rPr lang="zh-CN" altLang="en-US" sz="1600" smtClean="0">
                <a:latin typeface="微软雅黑" panose="020B0503020204020204" pitchFamily="34" charset="-122"/>
                <a:ea typeface="微软雅黑" panose="020B0503020204020204" pitchFamily="34" charset="-122"/>
              </a:rPr>
              <a:t>以后，</a:t>
            </a:r>
            <a:r>
              <a:rPr lang="en-US" altLang="zh-CN" sz="1600" smtClean="0">
                <a:latin typeface="微软雅黑" panose="020B0503020204020204" pitchFamily="34" charset="-122"/>
                <a:ea typeface="微软雅黑" panose="020B0503020204020204" pitchFamily="34" charset="-122"/>
              </a:rPr>
              <a:t>WiredTiger</a:t>
            </a:r>
            <a:r>
              <a:rPr lang="zh-CN" altLang="en-US" sz="1600" smtClean="0">
                <a:latin typeface="微软雅黑" panose="020B0503020204020204" pitchFamily="34" charset="-122"/>
                <a:ea typeface="微软雅黑" panose="020B0503020204020204" pitchFamily="34" charset="-122"/>
              </a:rPr>
              <a:t>的锁级别是文档级别；</a:t>
            </a:r>
            <a:endParaRPr lang="en-US" altLang="zh-CN" sz="1600" smtClean="0">
              <a:latin typeface="微软雅黑" panose="020B0503020204020204" pitchFamily="34" charset="-122"/>
              <a:ea typeface="微软雅黑" panose="020B0503020204020204" pitchFamily="34" charset="-122"/>
            </a:endParaRPr>
          </a:p>
          <a:p>
            <a:pPr>
              <a:lnSpc>
                <a:spcPct val="200000"/>
              </a:lnSpc>
              <a:spcBef>
                <a:spcPct val="0"/>
              </a:spcBef>
              <a:buFont typeface="+mj-lt"/>
              <a:buAutoNum type="arabicPeriod" startAt="2"/>
              <a:defRPr/>
            </a:pPr>
            <a:r>
              <a:rPr lang="en-US" altLang="zh-CN" sz="1600" smtClean="0">
                <a:latin typeface="微软雅黑" panose="020B0503020204020204" pitchFamily="34" charset="-122"/>
                <a:ea typeface="微软雅黑" panose="020B0503020204020204" pitchFamily="34" charset="-122"/>
              </a:rPr>
              <a:t>findAndModify</a:t>
            </a:r>
            <a:r>
              <a:rPr lang="zh-CN" altLang="en-US" sz="1600">
                <a:latin typeface="微软雅黑" panose="020B0503020204020204" pitchFamily="34" charset="-122"/>
                <a:ea typeface="微软雅黑" panose="020B0503020204020204" pitchFamily="34" charset="-122"/>
              </a:rPr>
              <a:t>命令：在同一往返过程中原子更新文档并返回它；</a:t>
            </a:r>
            <a:endParaRPr lang="en-US" altLang="zh-CN" sz="1600">
              <a:latin typeface="微软雅黑" panose="020B0503020204020204" pitchFamily="34" charset="-122"/>
              <a:ea typeface="微软雅黑" panose="020B0503020204020204" pitchFamily="34" charset="-122"/>
            </a:endParaRPr>
          </a:p>
          <a:p>
            <a:pPr marL="0" indent="0">
              <a:spcBef>
                <a:spcPct val="0"/>
              </a:spcBef>
              <a:buFontTx/>
              <a:buNone/>
              <a:defRPr/>
            </a:pPr>
            <a:endParaRPr lang="en-US" altLang="zh-CN" sz="1600" smtClean="0">
              <a:solidFill>
                <a:srgbClr val="000000"/>
              </a:solidFill>
              <a:latin typeface="微软雅黑" panose="020B0503020204020204" pitchFamily="34" charset="-122"/>
              <a:ea typeface="微软雅黑" panose="020B0503020204020204" pitchFamily="34" charset="-122"/>
            </a:endParaRPr>
          </a:p>
          <a:p>
            <a:pPr marL="0" indent="0">
              <a:lnSpc>
                <a:spcPct val="200000"/>
              </a:lnSpc>
              <a:spcBef>
                <a:spcPct val="0"/>
              </a:spcBef>
              <a:buFontTx/>
              <a:buNone/>
              <a:defRPr/>
            </a:pPr>
            <a:endParaRPr lang="zh-CN" altLang="en-US" sz="1600" smtClean="0">
              <a:solidFill>
                <a:srgbClr val="000000"/>
              </a:solidFill>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快速入门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更新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其他命令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安全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单机安装</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5" name="矩形 4"/>
          <p:cNvSpPr>
            <a:spLocks noChangeArrowheads="1"/>
          </p:cNvSpPr>
          <p:nvPr/>
        </p:nvSpPr>
        <p:spPr bwMode="auto">
          <a:xfrm>
            <a:off x="92076" y="11271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findandModify</a:t>
            </a:r>
            <a:r>
              <a:rPr lang="zh-CN" altLang="en-US" sz="2665">
                <a:solidFill>
                  <a:srgbClr val="1D69A3"/>
                </a:solidFill>
                <a:latin typeface="微软雅黑" panose="020B0503020204020204" pitchFamily="34" charset="-122"/>
                <a:ea typeface="微软雅黑" panose="020B0503020204020204" pitchFamily="34" charset="-122"/>
              </a:rPr>
              <a:t>命令示例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43014" name="TextBox 6"/>
          <p:cNvSpPr txBox="1">
            <a:spLocks noChangeArrowheads="1"/>
          </p:cNvSpPr>
          <p:nvPr/>
        </p:nvSpPr>
        <p:spPr bwMode="auto">
          <a:xfrm>
            <a:off x="285751" y="1184275"/>
            <a:ext cx="1180253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ü"/>
              <a:defRPr/>
            </a:pPr>
            <a:r>
              <a:rPr lang="zh-CN" altLang="en-US" sz="1600" b="1" smtClean="0">
                <a:solidFill>
                  <a:srgbClr val="FF0000"/>
                </a:solidFill>
              </a:rPr>
              <a:t>常规的</a:t>
            </a:r>
            <a:r>
              <a:rPr lang="en-US" altLang="zh-CN" sz="1600" b="1" smtClean="0">
                <a:solidFill>
                  <a:srgbClr val="FF0000"/>
                </a:solidFill>
              </a:rPr>
              <a:t>update</a:t>
            </a:r>
            <a:r>
              <a:rPr lang="zh-CN" altLang="en-US" sz="1600" b="1" smtClean="0">
                <a:solidFill>
                  <a:srgbClr val="FF0000"/>
                </a:solidFill>
              </a:rPr>
              <a:t>的方法不能返回更新后的数据</a:t>
            </a:r>
            <a:endParaRPr lang="en-US" altLang="zh-CN" sz="1600" b="1" smtClean="0">
              <a:solidFill>
                <a:srgbClr val="FF0000"/>
              </a:solidFill>
            </a:endParaRPr>
          </a:p>
          <a:p>
            <a:pPr marL="0" indent="0">
              <a:lnSpc>
                <a:spcPct val="150000"/>
              </a:lnSpc>
              <a:spcBef>
                <a:spcPct val="0"/>
              </a:spcBef>
              <a:buFontTx/>
              <a:buNone/>
              <a:defRPr/>
            </a:pPr>
            <a:r>
              <a:rPr lang="en-US" altLang="zh-CN" sz="1600" b="1"/>
              <a:t>db.fam.update({"name":"morris1"},{"$inc":{"age":1}})</a:t>
            </a:r>
            <a:endParaRPr lang="en-US" altLang="zh-CN" sz="1600" b="1"/>
          </a:p>
          <a:p>
            <a:pPr>
              <a:lnSpc>
                <a:spcPct val="150000"/>
              </a:lnSpc>
              <a:spcBef>
                <a:spcPct val="0"/>
              </a:spcBef>
              <a:buFont typeface="Wingdings" panose="05000000000000000000" pitchFamily="2" charset="2"/>
              <a:buChar char="ü"/>
              <a:defRPr/>
            </a:pPr>
            <a:r>
              <a:rPr lang="en-US" altLang="zh-CN" sz="1600" b="1" smtClean="0">
                <a:solidFill>
                  <a:srgbClr val="FF0000"/>
                </a:solidFill>
              </a:rPr>
              <a:t> </a:t>
            </a:r>
            <a:r>
              <a:rPr lang="zh-CN" altLang="en-US" sz="1600" b="1" smtClean="0">
                <a:solidFill>
                  <a:srgbClr val="FF0000"/>
                </a:solidFill>
              </a:rPr>
              <a:t>使用</a:t>
            </a:r>
            <a:r>
              <a:rPr lang="en-US" altLang="zh-CN" sz="1600" b="1" smtClean="0">
                <a:solidFill>
                  <a:srgbClr val="FF0000"/>
                </a:solidFill>
              </a:rPr>
              <a:t>findandModify</a:t>
            </a:r>
            <a:r>
              <a:rPr lang="zh-CN" altLang="en-US" sz="1600" b="1" smtClean="0">
                <a:solidFill>
                  <a:srgbClr val="FF0000"/>
                </a:solidFill>
              </a:rPr>
              <a:t>方法在修改数据同时返回更新前的数据或更新后的数据</a:t>
            </a:r>
            <a:endParaRPr lang="en-US" altLang="zh-CN" sz="1600" b="1" smtClean="0">
              <a:solidFill>
                <a:srgbClr val="FF0000"/>
              </a:solidFill>
            </a:endParaRPr>
          </a:p>
          <a:p>
            <a:pPr marL="0" indent="0">
              <a:lnSpc>
                <a:spcPct val="150000"/>
              </a:lnSpc>
              <a:spcBef>
                <a:spcPct val="0"/>
              </a:spcBef>
              <a:buFontTx/>
              <a:buNone/>
              <a:defRPr/>
            </a:pPr>
            <a:r>
              <a:rPr lang="en-US" altLang="zh-CN" sz="1600" b="1"/>
              <a:t>  db.fam.findAndModify({query:{name:'morris1'}, </a:t>
            </a:r>
            <a:endParaRPr lang="en-US" altLang="zh-CN" sz="1600" b="1"/>
          </a:p>
          <a:p>
            <a:pPr marL="0" indent="0">
              <a:lnSpc>
                <a:spcPct val="150000"/>
              </a:lnSpc>
              <a:spcBef>
                <a:spcPct val="0"/>
              </a:spcBef>
              <a:buFontTx/>
              <a:buNone/>
              <a:defRPr/>
            </a:pPr>
            <a:r>
              <a:rPr lang="en-US" altLang="zh-CN" sz="1600" b="1"/>
              <a:t>                                       update:{$inc:{age:1}}, </a:t>
            </a:r>
            <a:endParaRPr lang="en-US" altLang="zh-CN" sz="1600" b="1"/>
          </a:p>
          <a:p>
            <a:pPr marL="0" indent="0">
              <a:lnSpc>
                <a:spcPct val="150000"/>
              </a:lnSpc>
              <a:spcBef>
                <a:spcPct val="0"/>
              </a:spcBef>
              <a:buFontTx/>
              <a:buNone/>
              <a:defRPr/>
            </a:pPr>
            <a:r>
              <a:rPr lang="en-US" altLang="zh-CN" sz="1600" b="1"/>
              <a:t>                                       'new':true});</a:t>
            </a:r>
            <a:endParaRPr lang="en-US" altLang="zh-CN" sz="1600" b="1"/>
          </a:p>
          <a:p>
            <a:pPr>
              <a:lnSpc>
                <a:spcPct val="200000"/>
              </a:lnSpc>
              <a:spcBef>
                <a:spcPct val="0"/>
              </a:spcBef>
              <a:buFontTx/>
              <a:buAutoNum type="arabicPeriod"/>
              <a:defRPr/>
            </a:pPr>
            <a:endParaRPr lang="zh-CN" altLang="en-US" sz="1800" b="1" smtClean="0">
              <a:solidFill>
                <a:srgbClr val="FF0000"/>
              </a:solidFill>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矩形 4"/>
          <p:cNvSpPr>
            <a:spLocks noChangeArrowheads="1"/>
          </p:cNvSpPr>
          <p:nvPr/>
        </p:nvSpPr>
        <p:spPr bwMode="auto">
          <a:xfrm>
            <a:off x="116418"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java</a:t>
            </a:r>
            <a:r>
              <a:rPr lang="zh-CN" altLang="en-US" sz="2665" smtClean="0">
                <a:solidFill>
                  <a:srgbClr val="1D69A3"/>
                </a:solidFill>
                <a:latin typeface="微软雅黑" panose="020B0503020204020204" pitchFamily="34" charset="-122"/>
                <a:ea typeface="微软雅黑" panose="020B0503020204020204" pitchFamily="34" charset="-122"/>
              </a:rPr>
              <a:t>代码示例</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12" name="矩形 11"/>
          <p:cNvSpPr/>
          <p:nvPr/>
        </p:nvSpPr>
        <p:spPr>
          <a:xfrm>
            <a:off x="480484" y="1211263"/>
            <a:ext cx="11487149" cy="2308324"/>
          </a:xfrm>
          <a:prstGeom prst="rect">
            <a:avLst/>
          </a:prstGeom>
        </p:spPr>
        <p:txBody>
          <a:bodyPr>
            <a:spAutoFit/>
          </a:bodyPr>
          <a:lstStyle/>
          <a:p>
            <a:pPr marL="285750" indent="-285750">
              <a:lnSpc>
                <a:spcPct val="200000"/>
              </a:lnSpc>
              <a:buClr>
                <a:srgbClr val="FFC000"/>
              </a:buClr>
              <a:buFont typeface="Wingdings" panose="05000000000000000000" pitchFamily="2" charset="2"/>
              <a:buChar char="n"/>
              <a:defRPr/>
            </a:pPr>
            <a:r>
              <a:rPr lang="zh-CN" altLang="en-US" b="1" smtClean="0">
                <a:latin typeface="微软雅黑" panose="020B0503020204020204" pitchFamily="34" charset="-122"/>
                <a:ea typeface="微软雅黑" panose="020B0503020204020204" pitchFamily="34" charset="-122"/>
              </a:rPr>
              <a:t>原生驱动的实现</a:t>
            </a:r>
            <a:endParaRPr lang="en-US" altLang="zh-CN" b="1"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n"/>
              <a:defRPr/>
            </a:pPr>
            <a:endParaRPr lang="en-US" altLang="zh-CN" b="1">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n"/>
              <a:defRPr/>
            </a:pPr>
            <a:endParaRPr lang="en-US" altLang="zh-CN" b="1"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n"/>
              <a:defRPr/>
            </a:pPr>
            <a:r>
              <a:rPr lang="en-US" altLang="zh-CN" b="1" smtClean="0">
                <a:latin typeface="微软雅黑" panose="020B0503020204020204" pitchFamily="34" charset="-122"/>
                <a:ea typeface="微软雅黑" panose="020B0503020204020204" pitchFamily="34" charset="-122"/>
              </a:rPr>
              <a:t>Spring Data</a:t>
            </a:r>
            <a:r>
              <a:rPr lang="zh-CN" altLang="en-US" b="1" smtClean="0">
                <a:latin typeface="微软雅黑" panose="020B0503020204020204" pitchFamily="34" charset="-122"/>
                <a:ea typeface="微软雅黑" panose="020B0503020204020204" pitchFamily="34" charset="-122"/>
              </a:rPr>
              <a:t>的实现</a:t>
            </a:r>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矩形 4"/>
          <p:cNvSpPr>
            <a:spLocks noChangeArrowheads="1"/>
          </p:cNvSpPr>
          <p:nvPr/>
        </p:nvSpPr>
        <p:spPr bwMode="auto">
          <a:xfrm>
            <a:off x="185208"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查询实战演练</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5606" name="TextBox 2"/>
          <p:cNvSpPr txBox="1">
            <a:spLocks noChangeArrowheads="1"/>
          </p:cNvSpPr>
          <p:nvPr/>
        </p:nvSpPr>
        <p:spPr bwMode="auto">
          <a:xfrm>
            <a:off x="251886" y="1117600"/>
            <a:ext cx="584623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FFC000"/>
              </a:buClr>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需求描述</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查看一个人的信息，打开页面只显示三条评论</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点击评论的下一页按钮，新加载三条评论</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FFC00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默认按照评论时间</a:t>
            </a:r>
            <a:r>
              <a:rPr lang="zh-CN" altLang="en-US" sz="1600" smtClean="0">
                <a:latin typeface="微软雅黑" panose="020B0503020204020204" pitchFamily="34" charset="-122"/>
                <a:ea typeface="微软雅黑" panose="020B0503020204020204" pitchFamily="34" charset="-122"/>
              </a:rPr>
              <a:t>降序，但是也可以选择按照姓名排序</a:t>
            </a:r>
            <a:endParaRPr lang="zh-CN" altLang="en-US" sz="1600">
              <a:latin typeface="微软雅黑" panose="020B0503020204020204" pitchFamily="34" charset="-122"/>
              <a:ea typeface="微软雅黑" panose="020B0503020204020204" pitchFamily="34" charset="-122"/>
            </a:endParaRPr>
          </a:p>
        </p:txBody>
      </p:sp>
      <p:cxnSp>
        <p:nvCxnSpPr>
          <p:cNvPr id="25607" name="直接连接符 2"/>
          <p:cNvCxnSpPr>
            <a:cxnSpLocks noChangeShapeType="1"/>
          </p:cNvCxnSpPr>
          <p:nvPr/>
        </p:nvCxnSpPr>
        <p:spPr bwMode="auto">
          <a:xfrm flipV="1">
            <a:off x="4234" y="2794000"/>
            <a:ext cx="12187767" cy="33338"/>
          </a:xfrm>
          <a:prstGeom prst="line">
            <a:avLst/>
          </a:prstGeom>
          <a:noFill/>
          <a:ln w="9525" algn="ctr">
            <a:solidFill>
              <a:schemeClr val="tx1">
                <a:alpha val="32156"/>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14" name="TextBox 2"/>
          <p:cNvSpPr txBox="1">
            <a:spLocks noChangeArrowheads="1"/>
          </p:cNvSpPr>
          <p:nvPr/>
        </p:nvSpPr>
        <p:spPr bwMode="auto">
          <a:xfrm>
            <a:off x="6098118" y="1117600"/>
            <a:ext cx="584623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FF0000"/>
              </a:buClr>
              <a:buFont typeface="Wingdings" panose="05000000000000000000" pitchFamily="2" charset="2"/>
              <a:buChar char="n"/>
            </a:pPr>
            <a:r>
              <a:rPr lang="zh-CN" altLang="en-US" sz="1600" smtClean="0">
                <a:latin typeface="微软雅黑" panose="020B0503020204020204" pitchFamily="34" charset="-122"/>
                <a:ea typeface="微软雅黑" panose="020B0503020204020204" pitchFamily="34" charset="-122"/>
              </a:rPr>
              <a:t>难点</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rgbClr val="FF0000"/>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数组中数据的排序问题？</a:t>
            </a:r>
            <a:endParaRPr lang="en-US" altLang="zh-CN" sz="1600" smtClean="0">
              <a:latin typeface="微软雅黑" panose="020B0503020204020204" pitchFamily="34" charset="-122"/>
              <a:ea typeface="微软雅黑" panose="020B0503020204020204" pitchFamily="34" charset="-122"/>
            </a:endParaRPr>
          </a:p>
          <a:p>
            <a:pPr>
              <a:lnSpc>
                <a:spcPct val="150000"/>
              </a:lnSpc>
              <a:spcBef>
                <a:spcPct val="0"/>
              </a:spcBef>
              <a:buClr>
                <a:srgbClr val="FF0000"/>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数组中的数据怎么按照指定的方式进行排序？</a:t>
            </a:r>
            <a:endParaRPr lang="en-US" altLang="zh-CN" sz="1600" smtClean="0">
              <a:latin typeface="微软雅黑" panose="020B0503020204020204" pitchFamily="34" charset="-122"/>
              <a:ea typeface="微软雅黑" panose="020B0503020204020204" pitchFamily="34" charset="-122"/>
            </a:endParaRPr>
          </a:p>
          <a:p>
            <a:pPr>
              <a:lnSpc>
                <a:spcPct val="150000"/>
              </a:lnSpc>
              <a:spcBef>
                <a:spcPct val="0"/>
              </a:spcBef>
              <a:buClr>
                <a:srgbClr val="FF0000"/>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每次仅仅加载三条评论信息（可以包含</a:t>
            </a:r>
            <a:r>
              <a:rPr lang="en-US" altLang="zh-CN" sz="1600" smtClean="0">
                <a:latin typeface="微软雅黑" panose="020B0503020204020204" pitchFamily="34" charset="-122"/>
                <a:ea typeface="微软雅黑" panose="020B0503020204020204" pitchFamily="34" charset="-122"/>
              </a:rPr>
              <a:t>id</a:t>
            </a:r>
            <a:r>
              <a:rPr lang="zh-CN" altLang="en-US" sz="1600" smtClean="0">
                <a:latin typeface="微软雅黑" panose="020B0503020204020204" pitchFamily="34" charset="-122"/>
                <a:ea typeface="微软雅黑" panose="020B0503020204020204" pitchFamily="34" charset="-122"/>
              </a:rPr>
              <a:t>字段）？</a:t>
            </a:r>
            <a:endParaRPr lang="zh-CN" altLang="en-US" sz="1600">
              <a:solidFill>
                <a:srgbClr val="FF0000"/>
              </a:solidFill>
              <a:latin typeface="微软雅黑" panose="020B0503020204020204" pitchFamily="34" charset="-122"/>
              <a:ea typeface="微软雅黑" panose="020B0503020204020204" pitchFamily="34" charset="-122"/>
            </a:endParaRPr>
          </a:p>
        </p:txBody>
      </p:sp>
      <p:sp>
        <p:nvSpPr>
          <p:cNvPr id="15" name="TextBox 2"/>
          <p:cNvSpPr txBox="1">
            <a:spLocks noChangeArrowheads="1"/>
          </p:cNvSpPr>
          <p:nvPr/>
        </p:nvSpPr>
        <p:spPr bwMode="auto">
          <a:xfrm>
            <a:off x="713674" y="3454400"/>
            <a:ext cx="584623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chemeClr val="accent6"/>
              </a:buClr>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提示</a:t>
            </a:r>
            <a:endParaRPr lang="en-US" altLang="zh-CN" sz="1600">
              <a:latin typeface="微软雅黑" panose="020B0503020204020204" pitchFamily="34" charset="-122"/>
              <a:ea typeface="微软雅黑" panose="020B0503020204020204" pitchFamily="34" charset="-122"/>
            </a:endParaRPr>
          </a:p>
          <a:p>
            <a:pPr>
              <a:lnSpc>
                <a:spcPct val="150000"/>
              </a:lnSpc>
              <a:spcBef>
                <a:spcPct val="0"/>
              </a:spcBef>
              <a:buClr>
                <a:schemeClr val="accent6"/>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添加数据时注意排序</a:t>
            </a:r>
            <a:endParaRPr lang="en-US" altLang="zh-CN" sz="1600" smtClean="0">
              <a:latin typeface="微软雅黑" panose="020B0503020204020204" pitchFamily="34" charset="-122"/>
              <a:ea typeface="微软雅黑" panose="020B0503020204020204" pitchFamily="34" charset="-122"/>
            </a:endParaRPr>
          </a:p>
          <a:p>
            <a:pPr>
              <a:lnSpc>
                <a:spcPct val="150000"/>
              </a:lnSpc>
              <a:spcBef>
                <a:spcPct val="0"/>
              </a:spcBef>
              <a:buClr>
                <a:schemeClr val="accent6"/>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查询的时候投影是有技巧的</a:t>
            </a:r>
            <a:endParaRPr lang="en-US" altLang="zh-CN" sz="1600" smtClean="0">
              <a:latin typeface="微软雅黑" panose="020B0503020204020204" pitchFamily="34" charset="-122"/>
              <a:ea typeface="微软雅黑" panose="020B0503020204020204" pitchFamily="34" charset="-122"/>
            </a:endParaRPr>
          </a:p>
          <a:p>
            <a:pPr>
              <a:lnSpc>
                <a:spcPct val="150000"/>
              </a:lnSpc>
              <a:spcBef>
                <a:spcPct val="0"/>
              </a:spcBef>
              <a:buClr>
                <a:schemeClr val="accent6"/>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排序考虑聚合？</a:t>
            </a:r>
            <a:endParaRPr lang="en-US" altLang="zh-CN" sz="1600" smtClean="0">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快速入门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更新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其他命令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安全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单机安装</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3" name="矩形 4"/>
          <p:cNvSpPr>
            <a:spLocks noChangeArrowheads="1"/>
          </p:cNvSpPr>
          <p:nvPr/>
        </p:nvSpPr>
        <p:spPr bwMode="auto">
          <a:xfrm>
            <a:off x="206376"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其他常用命令</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9" name="Rectangle 67"/>
          <p:cNvSpPr>
            <a:spLocks noChangeArrowheads="1"/>
          </p:cNvSpPr>
          <p:nvPr/>
        </p:nvSpPr>
        <p:spPr bwMode="auto">
          <a:xfrm>
            <a:off x="0" y="695886"/>
            <a:ext cx="10877549" cy="5816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200000"/>
              </a:lnSpc>
              <a:buClr>
                <a:srgbClr val="00B050"/>
              </a:buClr>
              <a:buFont typeface="Wingdings" panose="05000000000000000000" pitchFamily="2" charset="2"/>
              <a:buChar char="ü"/>
              <a:defRPr/>
            </a:pPr>
            <a:r>
              <a:rPr lang="en-US" altLang="zh-CN" sz="2000">
                <a:solidFill>
                  <a:srgbClr val="333333"/>
                </a:solidFill>
                <a:latin typeface="微软雅黑" panose="020B0503020204020204" pitchFamily="34" charset="-122"/>
                <a:ea typeface="微软雅黑" panose="020B0503020204020204" pitchFamily="34" charset="-122"/>
              </a:rPr>
              <a:t>s</a:t>
            </a:r>
            <a:r>
              <a:rPr lang="en-US" altLang="zh-CN" sz="2000" smtClean="0">
                <a:solidFill>
                  <a:srgbClr val="333333"/>
                </a:solidFill>
                <a:latin typeface="微软雅黑" panose="020B0503020204020204" pitchFamily="34" charset="-122"/>
                <a:ea typeface="微软雅黑" panose="020B0503020204020204" pitchFamily="34" charset="-122"/>
              </a:rPr>
              <a:t>how dbs</a:t>
            </a:r>
            <a:r>
              <a:rPr lang="zh-CN" altLang="zh-CN" sz="2000" smtClean="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显示数据库列表</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a:solidFill>
                  <a:srgbClr val="333333"/>
                </a:solidFill>
                <a:latin typeface="微软雅黑" panose="020B0503020204020204" pitchFamily="34" charset="-122"/>
                <a:ea typeface="微软雅黑" panose="020B0503020204020204" pitchFamily="34" charset="-122"/>
              </a:rPr>
              <a:t>show </a:t>
            </a:r>
            <a:r>
              <a:rPr lang="en-US" altLang="zh-CN" sz="2000" smtClean="0">
                <a:solidFill>
                  <a:srgbClr val="333333"/>
                </a:solidFill>
                <a:latin typeface="微软雅黑" panose="020B0503020204020204" pitchFamily="34" charset="-122"/>
                <a:ea typeface="微软雅黑" panose="020B0503020204020204" pitchFamily="34" charset="-122"/>
              </a:rPr>
              <a:t>collections</a:t>
            </a:r>
            <a:r>
              <a:rPr lang="zh-CN" altLang="zh-CN" sz="200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显示</a:t>
            </a:r>
            <a:r>
              <a:rPr lang="zh-CN" altLang="en-US" sz="2000">
                <a:solidFill>
                  <a:srgbClr val="333333"/>
                </a:solidFill>
                <a:latin typeface="微软雅黑" panose="020B0503020204020204" pitchFamily="34" charset="-122"/>
                <a:ea typeface="微软雅黑" panose="020B0503020204020204" pitchFamily="34" charset="-122"/>
              </a:rPr>
              <a:t>集合</a:t>
            </a:r>
            <a:r>
              <a:rPr lang="zh-CN" altLang="en-US" sz="2000" smtClean="0">
                <a:solidFill>
                  <a:srgbClr val="333333"/>
                </a:solidFill>
                <a:latin typeface="微软雅黑" panose="020B0503020204020204" pitchFamily="34" charset="-122"/>
                <a:ea typeface="微软雅黑" panose="020B0503020204020204" pitchFamily="34" charset="-122"/>
              </a:rPr>
              <a:t>列表</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 : </a:t>
            </a:r>
            <a:r>
              <a:rPr lang="zh-CN" altLang="en-US" sz="2000" smtClean="0">
                <a:solidFill>
                  <a:srgbClr val="333333"/>
                </a:solidFill>
                <a:latin typeface="微软雅黑" panose="020B0503020204020204" pitchFamily="34" charset="-122"/>
                <a:ea typeface="微软雅黑" panose="020B0503020204020204" pitchFamily="34" charset="-122"/>
              </a:rPr>
              <a:t>显示当前数据库</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db.stats()</a:t>
            </a:r>
            <a:r>
              <a:rPr lang="zh-CN" altLang="zh-CN" sz="200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显示数据库信息</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db.serverStatus()</a:t>
            </a:r>
            <a:r>
              <a:rPr lang="zh-CN" altLang="en-US" sz="200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 查看服务器状态</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a:solidFill>
                  <a:srgbClr val="333333"/>
                </a:solidFill>
                <a:latin typeface="微软雅黑" panose="020B0503020204020204" pitchFamily="34" charset="-122"/>
                <a:ea typeface="微软雅黑" panose="020B0503020204020204" pitchFamily="34" charset="-122"/>
              </a:rPr>
              <a:t>db.dropDatabase</a:t>
            </a:r>
            <a:r>
              <a:rPr lang="en-US" altLang="zh-CN" sz="2000" smtClean="0">
                <a:solidFill>
                  <a:srgbClr val="333333"/>
                </a:solidFill>
                <a:latin typeface="微软雅黑" panose="020B0503020204020204" pitchFamily="34" charset="-122"/>
                <a:ea typeface="微软雅黑" panose="020B0503020204020204" pitchFamily="34" charset="-122"/>
              </a:rPr>
              <a:t>()</a:t>
            </a:r>
            <a:r>
              <a:rPr lang="zh-CN" altLang="en-US" sz="2000" smtClean="0">
                <a:solidFill>
                  <a:srgbClr val="333333"/>
                </a:solidFill>
                <a:latin typeface="微软雅黑" panose="020B0503020204020204" pitchFamily="34" charset="-122"/>
                <a:ea typeface="微软雅黑" panose="020B0503020204020204" pitchFamily="34" charset="-122"/>
              </a:rPr>
              <a:t>：删除数据库</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db.help()</a:t>
            </a:r>
            <a:r>
              <a:rPr lang="zh-CN" altLang="en-US" sz="2000" smtClean="0">
                <a:solidFill>
                  <a:srgbClr val="333333"/>
                </a:solidFill>
                <a:latin typeface="微软雅黑" panose="020B0503020204020204" pitchFamily="34" charset="-122"/>
                <a:ea typeface="微软雅黑" panose="020B0503020204020204" pitchFamily="34" charset="-122"/>
              </a:rPr>
              <a:t>，</a:t>
            </a:r>
            <a:r>
              <a:rPr lang="en-US" altLang="zh-CN" sz="2000" smtClean="0">
                <a:solidFill>
                  <a:srgbClr val="333333"/>
                </a:solidFill>
                <a:latin typeface="微软雅黑" panose="020B0503020204020204" pitchFamily="34" charset="-122"/>
                <a:ea typeface="微软雅黑" panose="020B0503020204020204" pitchFamily="34" charset="-122"/>
              </a:rPr>
              <a:t>db.collection.help()</a:t>
            </a:r>
            <a:r>
              <a:rPr lang="zh-CN" altLang="en-US" sz="2000" smtClean="0">
                <a:solidFill>
                  <a:srgbClr val="333333"/>
                </a:solidFill>
                <a:latin typeface="微软雅黑" panose="020B0503020204020204" pitchFamily="34" charset="-122"/>
                <a:ea typeface="微软雅黑" panose="020B0503020204020204" pitchFamily="34" charset="-122"/>
              </a:rPr>
              <a:t>：内置帮助，显示各种方法的说明；</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db.users.find().size()</a:t>
            </a:r>
            <a:r>
              <a:rPr lang="zh-CN" altLang="en-US" sz="2000" smtClean="0">
                <a:solidFill>
                  <a:srgbClr val="333333"/>
                </a:solidFill>
                <a:latin typeface="微软雅黑" panose="020B0503020204020204" pitchFamily="34" charset="-122"/>
                <a:ea typeface="微软雅黑" panose="020B0503020204020204" pitchFamily="34" charset="-122"/>
              </a:rPr>
              <a:t>：获取查询集合的数量； </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db.users.drop()</a:t>
            </a:r>
            <a:r>
              <a:rPr lang="zh-CN" altLang="en-US" sz="2000" smtClean="0">
                <a:solidFill>
                  <a:srgbClr val="333333"/>
                </a:solidFill>
                <a:latin typeface="微软雅黑" panose="020B0503020204020204" pitchFamily="34" charset="-122"/>
                <a:ea typeface="微软雅黑" panose="020B0503020204020204" pitchFamily="34" charset="-122"/>
              </a:rPr>
              <a:t>：删除集合；</a:t>
            </a:r>
            <a:endParaRPr lang="zh-CN" altLang="zh-CN" sz="2000" smtClean="0">
              <a:solidFill>
                <a:srgbClr val="333333"/>
              </a:solidFill>
              <a:latin typeface="微软雅黑" panose="020B0503020204020204" pitchFamily="34" charset="-122"/>
              <a:ea typeface="微软雅黑" panose="020B0503020204020204" pitchFamily="34" charset="-122"/>
            </a:endParaRPr>
          </a:p>
          <a:p>
            <a:pPr>
              <a:defRPr/>
            </a:pPr>
            <a:endParaRPr lang="zh-CN" altLang="zh-CN" smtClean="0"/>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3" name="矩形 4"/>
          <p:cNvSpPr>
            <a:spLocks noChangeArrowheads="1"/>
          </p:cNvSpPr>
          <p:nvPr/>
        </p:nvSpPr>
        <p:spPr bwMode="auto">
          <a:xfrm>
            <a:off x="206376"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MongoDB</a:t>
            </a:r>
            <a:r>
              <a:rPr lang="zh-CN" altLang="en-US" sz="2665" smtClean="0">
                <a:solidFill>
                  <a:srgbClr val="1D69A3"/>
                </a:solidFill>
                <a:latin typeface="微软雅黑" panose="020B0503020204020204" pitchFamily="34" charset="-122"/>
                <a:ea typeface="微软雅黑" panose="020B0503020204020204" pitchFamily="34" charset="-122"/>
              </a:rPr>
              <a:t>怎么优雅关机？</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9" name="Rectangle 67"/>
          <p:cNvSpPr>
            <a:spLocks noChangeArrowheads="1"/>
          </p:cNvSpPr>
          <p:nvPr/>
        </p:nvSpPr>
        <p:spPr bwMode="auto">
          <a:xfrm>
            <a:off x="206376" y="944123"/>
            <a:ext cx="10877549" cy="4308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Clr>
                <a:srgbClr val="00B050"/>
              </a:buClr>
              <a:defRPr/>
            </a:pPr>
            <a:r>
              <a:rPr lang="zh-CN" altLang="en-US" sz="2000" smtClean="0">
                <a:solidFill>
                  <a:srgbClr val="333333"/>
                </a:solidFill>
                <a:latin typeface="微软雅黑" panose="020B0503020204020204" pitchFamily="34" charset="-122"/>
                <a:ea typeface="微软雅黑" panose="020B0503020204020204" pitchFamily="34" charset="-122"/>
              </a:rPr>
              <a:t>在</a:t>
            </a:r>
            <a:r>
              <a:rPr lang="zh-CN" altLang="en-US" sz="2000">
                <a:solidFill>
                  <a:srgbClr val="333333"/>
                </a:solidFill>
                <a:latin typeface="微软雅黑" panose="020B0503020204020204" pitchFamily="34" charset="-122"/>
                <a:ea typeface="微软雅黑" panose="020B0503020204020204" pitchFamily="34" charset="-122"/>
              </a:rPr>
              <a:t>生产环境，不要用</a:t>
            </a:r>
            <a:r>
              <a:rPr lang="en-US" altLang="zh-CN" sz="2000">
                <a:solidFill>
                  <a:srgbClr val="333333"/>
                </a:solidFill>
                <a:latin typeface="微软雅黑" panose="020B0503020204020204" pitchFamily="34" charset="-122"/>
                <a:ea typeface="微软雅黑" panose="020B0503020204020204" pitchFamily="34" charset="-122"/>
              </a:rPr>
              <a:t>kill -9</a:t>
            </a:r>
            <a:r>
              <a:rPr lang="zh-CN" altLang="en-US" sz="2000">
                <a:solidFill>
                  <a:srgbClr val="333333"/>
                </a:solidFill>
                <a:latin typeface="微软雅黑" panose="020B0503020204020204" pitchFamily="34" charset="-122"/>
                <a:ea typeface="微软雅黑" panose="020B0503020204020204" pitchFamily="34" charset="-122"/>
              </a:rPr>
              <a:t>关掉</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的进程，很可能造成</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的数据丢失；</a:t>
            </a:r>
            <a:endParaRPr lang="zh-CN" altLang="en-US" sz="2000">
              <a:solidFill>
                <a:srgbClr val="333333"/>
              </a:solidFill>
              <a:latin typeface="微软雅黑" panose="020B0503020204020204" pitchFamily="34" charset="-122"/>
              <a:ea typeface="微软雅黑" panose="020B0503020204020204" pitchFamily="34" charset="-122"/>
            </a:endParaRPr>
          </a:p>
          <a:p>
            <a:pPr>
              <a:lnSpc>
                <a:spcPct val="200000"/>
              </a:lnSpc>
              <a:buClr>
                <a:srgbClr val="00B050"/>
              </a:buClr>
              <a:defRPr/>
            </a:pPr>
            <a:r>
              <a:rPr lang="zh-CN" altLang="en-US" sz="2000">
                <a:solidFill>
                  <a:srgbClr val="333333"/>
                </a:solidFill>
                <a:latin typeface="微软雅黑" panose="020B0503020204020204" pitchFamily="34" charset="-122"/>
                <a:ea typeface="微软雅黑" panose="020B0503020204020204" pitchFamily="34" charset="-122"/>
              </a:rPr>
              <a:t>优雅的关机</a:t>
            </a:r>
            <a:r>
              <a:rPr lang="zh-CN" altLang="en-US" sz="2000" smtClean="0">
                <a:solidFill>
                  <a:srgbClr val="333333"/>
                </a:solidFill>
                <a:latin typeface="微软雅黑" panose="020B0503020204020204" pitchFamily="34" charset="-122"/>
                <a:ea typeface="微软雅黑" panose="020B0503020204020204" pitchFamily="34" charset="-122"/>
              </a:rPr>
              <a:t>：</a:t>
            </a:r>
            <a:endParaRPr lang="zh-CN" altLang="en-US" sz="200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第一</a:t>
            </a:r>
            <a:r>
              <a:rPr lang="zh-CN" altLang="en-US" sz="2000">
                <a:solidFill>
                  <a:srgbClr val="333333"/>
                </a:solidFill>
                <a:latin typeface="微软雅黑" panose="020B0503020204020204" pitchFamily="34" charset="-122"/>
                <a:ea typeface="微软雅黑" panose="020B0503020204020204" pitchFamily="34" charset="-122"/>
              </a:rPr>
              <a:t>种</a:t>
            </a:r>
            <a:r>
              <a:rPr lang="zh-CN" altLang="en-US" sz="2000" smtClean="0">
                <a:solidFill>
                  <a:srgbClr val="333333"/>
                </a:solidFill>
                <a:latin typeface="微软雅黑" panose="020B0503020204020204" pitchFamily="34" charset="-122"/>
                <a:ea typeface="微软雅黑" panose="020B0503020204020204" pitchFamily="34" charset="-122"/>
              </a:rPr>
              <a:t>方式</a:t>
            </a:r>
            <a:endParaRPr lang="zh-CN" altLang="en-US" sz="2000">
              <a:solidFill>
                <a:srgbClr val="333333"/>
              </a:solidFill>
              <a:latin typeface="微软雅黑" panose="020B0503020204020204" pitchFamily="34" charset="-122"/>
              <a:ea typeface="微软雅黑" panose="020B0503020204020204" pitchFamily="34" charset="-122"/>
            </a:endParaRPr>
          </a:p>
          <a:p>
            <a:pPr>
              <a:lnSpc>
                <a:spcPct val="200000"/>
              </a:lnSpc>
              <a:buClr>
                <a:srgbClr val="00B050"/>
              </a:buClr>
              <a:defRPr/>
            </a:pPr>
            <a:r>
              <a:rPr lang="en-US" altLang="zh-CN" sz="2000" smtClean="0">
                <a:solidFill>
                  <a:srgbClr val="333333"/>
                </a:solidFill>
                <a:latin typeface="微软雅黑" panose="020B0503020204020204" pitchFamily="34" charset="-122"/>
                <a:ea typeface="微软雅黑" panose="020B0503020204020204" pitchFamily="34" charset="-122"/>
              </a:rPr>
              <a:t>     use admin</a:t>
            </a:r>
            <a:endParaRPr lang="en-US" altLang="zh-CN" sz="2000">
              <a:solidFill>
                <a:srgbClr val="333333"/>
              </a:solidFill>
              <a:latin typeface="微软雅黑" panose="020B0503020204020204" pitchFamily="34" charset="-122"/>
              <a:ea typeface="微软雅黑" panose="020B0503020204020204" pitchFamily="34" charset="-122"/>
            </a:endParaRPr>
          </a:p>
          <a:p>
            <a:pPr>
              <a:lnSpc>
                <a:spcPct val="200000"/>
              </a:lnSpc>
              <a:buClr>
                <a:srgbClr val="00B050"/>
              </a:buClr>
              <a:defRPr/>
            </a:pPr>
            <a:r>
              <a:rPr lang="en-US" altLang="zh-CN" sz="2000" smtClean="0">
                <a:solidFill>
                  <a:srgbClr val="333333"/>
                </a:solidFill>
                <a:latin typeface="微软雅黑" panose="020B0503020204020204" pitchFamily="34" charset="-122"/>
                <a:ea typeface="微软雅黑" panose="020B0503020204020204" pitchFamily="34" charset="-122"/>
              </a:rPr>
              <a:t>    db.shutdownServer()</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第二种方式</a:t>
            </a:r>
            <a:endParaRPr lang="zh-CN" altLang="en-US" sz="2000">
              <a:solidFill>
                <a:srgbClr val="333333"/>
              </a:solidFill>
              <a:latin typeface="微软雅黑" panose="020B0503020204020204" pitchFamily="34" charset="-122"/>
              <a:ea typeface="微软雅黑" panose="020B0503020204020204" pitchFamily="34" charset="-122"/>
            </a:endParaRPr>
          </a:p>
          <a:p>
            <a:pPr>
              <a:lnSpc>
                <a:spcPct val="200000"/>
              </a:lnSpc>
              <a:buClr>
                <a:srgbClr val="00B050"/>
              </a:buClr>
              <a:defRPr/>
            </a:pPr>
            <a:r>
              <a:rPr lang="en-US" altLang="zh-CN" sz="2000" smtClean="0">
                <a:solidFill>
                  <a:srgbClr val="333333"/>
                </a:solidFill>
                <a:latin typeface="微软雅黑" panose="020B0503020204020204" pitchFamily="34" charset="-122"/>
                <a:ea typeface="微软雅黑" panose="020B0503020204020204" pitchFamily="34" charset="-122"/>
              </a:rPr>
              <a:t>    mongod </a:t>
            </a:r>
            <a:r>
              <a:rPr lang="en-US" altLang="zh-CN" sz="2000">
                <a:solidFill>
                  <a:srgbClr val="333333"/>
                </a:solidFill>
                <a:latin typeface="微软雅黑" panose="020B0503020204020204" pitchFamily="34" charset="-122"/>
                <a:ea typeface="微软雅黑" panose="020B0503020204020204" pitchFamily="34" charset="-122"/>
              </a:rPr>
              <a:t>--shutdown -f </a:t>
            </a:r>
            <a:r>
              <a:rPr lang="en-US" altLang="zh-CN" sz="2000" smtClean="0">
                <a:solidFill>
                  <a:srgbClr val="333333"/>
                </a:solidFill>
                <a:latin typeface="微软雅黑" panose="020B0503020204020204" pitchFamily="34" charset="-122"/>
                <a:ea typeface="微软雅黑" panose="020B0503020204020204" pitchFamily="34" charset="-122"/>
              </a:rPr>
              <a:t>mongodb.conf </a:t>
            </a:r>
            <a:r>
              <a:rPr lang="zh-CN" altLang="en-US" sz="2000" smtClean="0">
                <a:solidFill>
                  <a:srgbClr val="333333"/>
                </a:solidFill>
                <a:latin typeface="微软雅黑" panose="020B0503020204020204" pitchFamily="34" charset="-122"/>
                <a:ea typeface="微软雅黑" panose="020B0503020204020204" pitchFamily="34" charset="-122"/>
              </a:rPr>
              <a:t>（service mongodb start）</a:t>
            </a:r>
            <a:endParaRPr lang="zh-CN" altLang="en-US" sz="2000" smtClean="0">
              <a:solidFill>
                <a:srgbClr val="333333"/>
              </a:solidFill>
              <a:latin typeface="微软雅黑" panose="020B0503020204020204" pitchFamily="34" charset="-122"/>
              <a:ea typeface="微软雅黑" panose="020B0503020204020204" pitchFamily="34" charset="-122"/>
            </a:endParaRPr>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7" name="矩形 4"/>
          <p:cNvSpPr>
            <a:spLocks noChangeArrowheads="1"/>
          </p:cNvSpPr>
          <p:nvPr/>
        </p:nvSpPr>
        <p:spPr bwMode="auto">
          <a:xfrm>
            <a:off x="111126" y="1317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数据管理命令</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Rectangle 67"/>
          <p:cNvSpPr>
            <a:spLocks noChangeArrowheads="1"/>
          </p:cNvSpPr>
          <p:nvPr/>
        </p:nvSpPr>
        <p:spPr bwMode="auto">
          <a:xfrm>
            <a:off x="111126" y="873836"/>
            <a:ext cx="12628033" cy="5355312"/>
          </a:xfrm>
          <a:prstGeom prst="rect">
            <a:avLst/>
          </a:prstGeom>
          <a:noFill/>
          <a:ln>
            <a:noFill/>
          </a:ln>
          <a:effec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数据备份  </a:t>
            </a:r>
            <a:r>
              <a:rPr lang="en-US" altLang="zh-CN" sz="2000" smtClean="0">
                <a:solidFill>
                  <a:srgbClr val="333333"/>
                </a:solidFill>
                <a:latin typeface="微软雅黑" panose="020B0503020204020204" pitchFamily="34" charset="-122"/>
                <a:ea typeface="微软雅黑" panose="020B0503020204020204" pitchFamily="34" charset="-122"/>
              </a:rPr>
              <a:t>mongodump</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a:solidFill>
                  <a:srgbClr val="333333"/>
                </a:solidFill>
                <a:latin typeface="微软雅黑" panose="020B0503020204020204" pitchFamily="34" charset="-122"/>
                <a:ea typeface="微软雅黑" panose="020B0503020204020204" pitchFamily="34" charset="-122"/>
              </a:rPr>
              <a:t> </a:t>
            </a:r>
            <a:r>
              <a:rPr lang="en-US" altLang="zh-CN" smtClean="0">
                <a:solidFill>
                  <a:srgbClr val="333333"/>
                </a:solidFill>
                <a:latin typeface="微软雅黑" panose="020B0503020204020204" pitchFamily="34" charset="-122"/>
                <a:ea typeface="微软雅黑" panose="020B0503020204020204" pitchFamily="34" charset="-122"/>
              </a:rPr>
              <a:t>   ./</a:t>
            </a:r>
            <a:r>
              <a:rPr lang="en-US" altLang="zh-CN">
                <a:solidFill>
                  <a:srgbClr val="333333"/>
                </a:solidFill>
                <a:latin typeface="微软雅黑" panose="020B0503020204020204" pitchFamily="34" charset="-122"/>
                <a:ea typeface="微软雅黑" panose="020B0503020204020204" pitchFamily="34" charset="-122"/>
              </a:rPr>
              <a:t>mongodump -h localhost:27022 -d lison -o /usr/local/mongodb/mongodb-linux-x86_64-3.4.18/backup</a:t>
            </a:r>
            <a:endParaRPr lang="en-US" altLang="zh-CN">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mtClean="0">
                <a:solidFill>
                  <a:srgbClr val="333333"/>
                </a:solidFill>
                <a:latin typeface="微软雅黑" panose="020B0503020204020204" pitchFamily="34" charset="-122"/>
                <a:ea typeface="微软雅黑" panose="020B0503020204020204" pitchFamily="34" charset="-122"/>
              </a:rPr>
              <a:t>      -h :</a:t>
            </a:r>
            <a:r>
              <a:rPr lang="zh-CN" altLang="en-US" smtClean="0">
                <a:solidFill>
                  <a:srgbClr val="333333"/>
                </a:solidFill>
                <a:latin typeface="微软雅黑" panose="020B0503020204020204" pitchFamily="34" charset="-122"/>
                <a:ea typeface="微软雅黑" panose="020B0503020204020204" pitchFamily="34" charset="-122"/>
              </a:rPr>
              <a:t>指定</a:t>
            </a:r>
            <a:r>
              <a:rPr lang="en-US" altLang="zh-CN" smtClean="0">
                <a:solidFill>
                  <a:srgbClr val="333333"/>
                </a:solidFill>
                <a:latin typeface="微软雅黑" panose="020B0503020204020204" pitchFamily="34" charset="-122"/>
                <a:ea typeface="微软雅黑" panose="020B0503020204020204" pitchFamily="34" charset="-122"/>
              </a:rPr>
              <a:t>ip</a:t>
            </a:r>
            <a:r>
              <a:rPr lang="zh-CN" altLang="en-US" smtClean="0">
                <a:solidFill>
                  <a:srgbClr val="333333"/>
                </a:solidFill>
                <a:latin typeface="微软雅黑" panose="020B0503020204020204" pitchFamily="34" charset="-122"/>
                <a:ea typeface="微软雅黑" panose="020B0503020204020204" pitchFamily="34" charset="-122"/>
              </a:rPr>
              <a:t>和端口； </a:t>
            </a:r>
            <a:r>
              <a:rPr lang="en-US" altLang="zh-CN" smtClean="0">
                <a:solidFill>
                  <a:srgbClr val="333333"/>
                </a:solidFill>
                <a:latin typeface="微软雅黑" panose="020B0503020204020204" pitchFamily="34" charset="-122"/>
                <a:ea typeface="微软雅黑" panose="020B0503020204020204" pitchFamily="34" charset="-122"/>
              </a:rPr>
              <a:t>-d :</a:t>
            </a:r>
            <a:r>
              <a:rPr lang="zh-CN" altLang="en-US" smtClean="0">
                <a:solidFill>
                  <a:srgbClr val="333333"/>
                </a:solidFill>
                <a:latin typeface="微软雅黑" panose="020B0503020204020204" pitchFamily="34" charset="-122"/>
                <a:ea typeface="微软雅黑" panose="020B0503020204020204" pitchFamily="34" charset="-122"/>
              </a:rPr>
              <a:t>备份的数据库名称 ； </a:t>
            </a:r>
            <a:r>
              <a:rPr lang="en-US" altLang="zh-CN" smtClean="0">
                <a:solidFill>
                  <a:srgbClr val="333333"/>
                </a:solidFill>
                <a:latin typeface="微软雅黑" panose="020B0503020204020204" pitchFamily="34" charset="-122"/>
                <a:ea typeface="微软雅黑" panose="020B0503020204020204" pitchFamily="34" charset="-122"/>
              </a:rPr>
              <a:t>-o:</a:t>
            </a:r>
            <a:r>
              <a:rPr lang="zh-CN" altLang="en-US" smtClean="0">
                <a:solidFill>
                  <a:srgbClr val="333333"/>
                </a:solidFill>
                <a:latin typeface="微软雅黑" panose="020B0503020204020204" pitchFamily="34" charset="-122"/>
                <a:ea typeface="微软雅黑" panose="020B0503020204020204" pitchFamily="34" charset="-122"/>
              </a:rPr>
              <a:t>指定备份的路径</a:t>
            </a:r>
            <a:endParaRPr lang="en-US" altLang="zh-CN"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a:solidFill>
                  <a:srgbClr val="333333"/>
                </a:solidFill>
                <a:latin typeface="微软雅黑" panose="020B0503020204020204" pitchFamily="34" charset="-122"/>
                <a:ea typeface="微软雅黑" panose="020B0503020204020204" pitchFamily="34" charset="-122"/>
              </a:rPr>
              <a:t> </a:t>
            </a:r>
            <a:r>
              <a:rPr lang="en-US" altLang="zh-CN" smtClean="0">
                <a:solidFill>
                  <a:srgbClr val="333333"/>
                </a:solidFill>
                <a:latin typeface="微软雅黑" panose="020B0503020204020204" pitchFamily="34" charset="-122"/>
                <a:ea typeface="微软雅黑" panose="020B0503020204020204" pitchFamily="34" charset="-122"/>
              </a:rPr>
              <a:t>      </a:t>
            </a:r>
            <a:r>
              <a:rPr lang="zh-CN" altLang="en-US" smtClean="0">
                <a:solidFill>
                  <a:srgbClr val="333333"/>
                </a:solidFill>
                <a:latin typeface="微软雅黑" panose="020B0503020204020204" pitchFamily="34" charset="-122"/>
                <a:ea typeface="微软雅黑" panose="020B0503020204020204" pitchFamily="34" charset="-122"/>
              </a:rPr>
              <a:t>其本质为：执行查询，然后写入文件；</a:t>
            </a:r>
            <a:endParaRPr lang="en-US" altLang="zh-CN">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数据恢复  </a:t>
            </a:r>
            <a:r>
              <a:rPr lang="en-US" altLang="zh-CN" sz="2000" smtClean="0">
                <a:solidFill>
                  <a:srgbClr val="333333"/>
                </a:solidFill>
                <a:latin typeface="微软雅黑" panose="020B0503020204020204" pitchFamily="34" charset="-122"/>
                <a:ea typeface="微软雅黑" panose="020B0503020204020204" pitchFamily="34" charset="-122"/>
              </a:rPr>
              <a:t>mongorestore</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./mongorestore -h localhost:27022  -d lison </a:t>
            </a:r>
            <a:r>
              <a:rPr lang="en-US" altLang="zh-CN" sz="1600">
                <a:solidFill>
                  <a:srgbClr val="333333"/>
                </a:solidFill>
                <a:latin typeface="微软雅黑" panose="020B0503020204020204" pitchFamily="34" charset="-122"/>
                <a:ea typeface="微软雅黑" panose="020B0503020204020204" pitchFamily="34" charset="-122"/>
              </a:rPr>
              <a:t>/</a:t>
            </a:r>
            <a:r>
              <a:rPr lang="en-US" altLang="zh-CN" sz="1600" smtClean="0">
                <a:solidFill>
                  <a:srgbClr val="333333"/>
                </a:solidFill>
                <a:latin typeface="微软雅黑" panose="020B0503020204020204" pitchFamily="34" charset="-122"/>
                <a:ea typeface="微软雅黑" panose="020B0503020204020204" pitchFamily="34" charset="-122"/>
              </a:rPr>
              <a:t>usr/local/mongodb/mongodb-linux-x86_64-3.4.18/backup/lison </a:t>
            </a:r>
            <a:r>
              <a:rPr lang="en-US" altLang="zh-CN" sz="1700" smtClean="0">
                <a:solidFill>
                  <a:srgbClr val="333333"/>
                </a:solidFill>
                <a:latin typeface="微软雅黑" panose="020B0503020204020204" pitchFamily="34" charset="-122"/>
                <a:ea typeface="微软雅黑" panose="020B0503020204020204" pitchFamily="34" charset="-122"/>
              </a:rPr>
              <a:t>--drop</a:t>
            </a:r>
            <a:endParaRPr lang="en-US" altLang="zh-CN" sz="17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mtClean="0">
                <a:solidFill>
                  <a:srgbClr val="333333"/>
                </a:solidFill>
                <a:latin typeface="微软雅黑" panose="020B0503020204020204" pitchFamily="34" charset="-122"/>
                <a:ea typeface="微软雅黑" panose="020B0503020204020204" pitchFamily="34" charset="-122"/>
              </a:rPr>
              <a:t>     --drop </a:t>
            </a:r>
            <a:r>
              <a:rPr lang="zh-CN" altLang="en-US" smtClean="0">
                <a:solidFill>
                  <a:srgbClr val="333333"/>
                </a:solidFill>
                <a:latin typeface="微软雅黑" panose="020B0503020204020204" pitchFamily="34" charset="-122"/>
                <a:ea typeface="微软雅黑" panose="020B0503020204020204" pitchFamily="34" charset="-122"/>
              </a:rPr>
              <a:t>已存在</a:t>
            </a:r>
            <a:r>
              <a:rPr lang="en-US" altLang="zh-CN" smtClean="0">
                <a:solidFill>
                  <a:srgbClr val="333333"/>
                </a:solidFill>
                <a:latin typeface="微软雅黑" panose="020B0503020204020204" pitchFamily="34" charset="-122"/>
                <a:ea typeface="微软雅黑" panose="020B0503020204020204" pitchFamily="34" charset="-122"/>
              </a:rPr>
              <a:t>lison</a:t>
            </a:r>
            <a:r>
              <a:rPr lang="zh-CN" altLang="en-US" smtClean="0">
                <a:solidFill>
                  <a:srgbClr val="333333"/>
                </a:solidFill>
                <a:latin typeface="微软雅黑" panose="020B0503020204020204" pitchFamily="34" charset="-122"/>
                <a:ea typeface="微软雅黑" panose="020B0503020204020204" pitchFamily="34" charset="-122"/>
              </a:rPr>
              <a:t>库则删除原数据库，去掉</a:t>
            </a:r>
            <a:r>
              <a:rPr lang="en-US" altLang="zh-CN" smtClean="0">
                <a:solidFill>
                  <a:srgbClr val="333333"/>
                </a:solidFill>
                <a:latin typeface="微软雅黑" panose="020B0503020204020204" pitchFamily="34" charset="-122"/>
                <a:ea typeface="微软雅黑" panose="020B0503020204020204" pitchFamily="34" charset="-122"/>
              </a:rPr>
              <a:t>--drop</a:t>
            </a:r>
            <a:r>
              <a:rPr lang="zh-CN" altLang="en-US" smtClean="0">
                <a:solidFill>
                  <a:srgbClr val="333333"/>
                </a:solidFill>
                <a:latin typeface="微软雅黑" panose="020B0503020204020204" pitchFamily="34" charset="-122"/>
                <a:ea typeface="微软雅黑" panose="020B0503020204020204" pitchFamily="34" charset="-122"/>
              </a:rPr>
              <a:t>则是合并</a:t>
            </a:r>
            <a:endParaRPr lang="en-US" altLang="zh-CN"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数据导出  </a:t>
            </a:r>
            <a:r>
              <a:rPr lang="en-US" altLang="zh-CN" sz="2000" smtClean="0">
                <a:solidFill>
                  <a:srgbClr val="333333"/>
                </a:solidFill>
                <a:latin typeface="微软雅黑" panose="020B0503020204020204" pitchFamily="34" charset="-122"/>
                <a:ea typeface="微软雅黑" panose="020B0503020204020204" pitchFamily="34" charset="-122"/>
              </a:rPr>
              <a:t>mongoexport</a:t>
            </a:r>
            <a:r>
              <a:rPr lang="zh-CN" altLang="en-US" sz="2000" smtClean="0">
                <a:solidFill>
                  <a:srgbClr val="333333"/>
                </a:solidFill>
                <a:latin typeface="微软雅黑" panose="020B0503020204020204" pitchFamily="34" charset="-122"/>
                <a:ea typeface="微软雅黑" panose="020B0503020204020204" pitchFamily="34" charset="-122"/>
              </a:rPr>
              <a:t>（针对集合）</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./mongoexport -h localhost:27022 -d lison </a:t>
            </a:r>
            <a:r>
              <a:rPr lang="en-US" altLang="zh-CN" sz="1700" smtClean="0">
                <a:solidFill>
                  <a:srgbClr val="333333"/>
                </a:solidFill>
                <a:latin typeface="微软雅黑" panose="020B0503020204020204" pitchFamily="34" charset="-122"/>
                <a:ea typeface="微软雅黑" panose="020B0503020204020204" pitchFamily="34" charset="-122"/>
              </a:rPr>
              <a:t>-c users -f id,username,age,salary --</a:t>
            </a:r>
            <a:r>
              <a:rPr lang="en-US" altLang="zh-CN" sz="1700">
                <a:solidFill>
                  <a:srgbClr val="333333"/>
                </a:solidFill>
                <a:latin typeface="微软雅黑" panose="020B0503020204020204" pitchFamily="34" charset="-122"/>
                <a:ea typeface="微软雅黑" panose="020B0503020204020204" pitchFamily="34" charset="-122"/>
              </a:rPr>
              <a:t>type=csv -o /usr/local/mongodb/mongodb-linux-x86_64-3.4.18/backup/users.csv</a:t>
            </a:r>
            <a:endParaRPr lang="en-US" altLang="zh-CN" sz="170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-c :</a:t>
            </a:r>
            <a:r>
              <a:rPr lang="zh-CN" altLang="en-US" sz="1700">
                <a:solidFill>
                  <a:srgbClr val="333333"/>
                </a:solidFill>
                <a:latin typeface="微软雅黑" panose="020B0503020204020204" pitchFamily="34" charset="-122"/>
                <a:ea typeface="微软雅黑" panose="020B0503020204020204" pitchFamily="34" charset="-122"/>
              </a:rPr>
              <a:t>指定导出的集合； </a:t>
            </a:r>
            <a:r>
              <a:rPr lang="en-US" altLang="zh-CN" sz="1700">
                <a:solidFill>
                  <a:srgbClr val="333333"/>
                </a:solidFill>
                <a:latin typeface="微软雅黑" panose="020B0503020204020204" pitchFamily="34" charset="-122"/>
                <a:ea typeface="微软雅黑" panose="020B0503020204020204" pitchFamily="34" charset="-122"/>
              </a:rPr>
              <a:t>-f :</a:t>
            </a:r>
            <a:r>
              <a:rPr lang="zh-CN" altLang="en-US" sz="1700">
                <a:solidFill>
                  <a:srgbClr val="333333"/>
                </a:solidFill>
                <a:latin typeface="微软雅黑" panose="020B0503020204020204" pitchFamily="34" charset="-122"/>
                <a:ea typeface="微软雅黑" panose="020B0503020204020204" pitchFamily="34" charset="-122"/>
              </a:rPr>
              <a:t>要导出的字段； </a:t>
            </a:r>
            <a:r>
              <a:rPr lang="en-US" altLang="zh-CN" sz="1700">
                <a:solidFill>
                  <a:srgbClr val="333333"/>
                </a:solidFill>
                <a:latin typeface="微软雅黑" panose="020B0503020204020204" pitchFamily="34" charset="-122"/>
                <a:ea typeface="微软雅黑" panose="020B0503020204020204" pitchFamily="34" charset="-122"/>
              </a:rPr>
              <a:t>--type</a:t>
            </a:r>
            <a:r>
              <a:rPr lang="zh-CN" altLang="en-US" sz="1700">
                <a:solidFill>
                  <a:srgbClr val="333333"/>
                </a:solidFill>
                <a:latin typeface="微软雅黑" panose="020B0503020204020204" pitchFamily="34" charset="-122"/>
                <a:ea typeface="微软雅黑" panose="020B0503020204020204" pitchFamily="34" charset="-122"/>
              </a:rPr>
              <a:t>：导出的文件格式类型</a:t>
            </a:r>
            <a:r>
              <a:rPr lang="en-US" altLang="zh-CN" sz="1700">
                <a:solidFill>
                  <a:srgbClr val="333333"/>
                </a:solidFill>
                <a:latin typeface="微软雅黑" panose="020B0503020204020204" pitchFamily="34" charset="-122"/>
                <a:ea typeface="微软雅黑" panose="020B0503020204020204" pitchFamily="34" charset="-122"/>
              </a:rPr>
              <a:t>[csv,json]</a:t>
            </a:r>
            <a:endParaRPr lang="en-US" altLang="zh-CN" sz="1700">
              <a:solidFill>
                <a:srgbClr val="333333"/>
              </a:solidFill>
              <a:latin typeface="微软雅黑" panose="020B0503020204020204" pitchFamily="34" charset="-122"/>
              <a:ea typeface="微软雅黑" panose="020B0503020204020204" pitchFamily="34" charset="-122"/>
            </a:endParaRPr>
          </a:p>
          <a:p>
            <a:pPr>
              <a:defRPr/>
            </a:pPr>
            <a:endParaRPr lang="zh-CN"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1" name="矩形 4"/>
          <p:cNvSpPr>
            <a:spLocks noChangeArrowheads="1"/>
          </p:cNvSpPr>
          <p:nvPr/>
        </p:nvSpPr>
        <p:spPr bwMode="auto">
          <a:xfrm>
            <a:off x="140757"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数据管理命令</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Rectangle 67"/>
          <p:cNvSpPr>
            <a:spLocks noChangeArrowheads="1"/>
          </p:cNvSpPr>
          <p:nvPr/>
        </p:nvSpPr>
        <p:spPr bwMode="auto">
          <a:xfrm>
            <a:off x="42333" y="968535"/>
            <a:ext cx="12022667" cy="2461895"/>
          </a:xfrm>
          <a:prstGeom prst="rect">
            <a:avLst/>
          </a:prstGeom>
          <a:noFill/>
          <a:ln>
            <a:noFill/>
          </a:ln>
          <a:effec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数据导入  </a:t>
            </a:r>
            <a:r>
              <a:rPr lang="en-US" altLang="zh-CN" sz="2000" smtClean="0">
                <a:solidFill>
                  <a:srgbClr val="333333"/>
                </a:solidFill>
                <a:latin typeface="微软雅黑" panose="020B0503020204020204" pitchFamily="34" charset="-122"/>
                <a:ea typeface="微软雅黑" panose="020B0503020204020204" pitchFamily="34" charset="-122"/>
              </a:rPr>
              <a:t>mongoimport</a:t>
            </a:r>
            <a:r>
              <a:rPr lang="zh-CN" altLang="en-US" sz="2000" smtClean="0">
                <a:solidFill>
                  <a:srgbClr val="333333"/>
                </a:solidFill>
                <a:latin typeface="微软雅黑" panose="020B0503020204020204" pitchFamily="34" charset="-122"/>
                <a:ea typeface="微软雅黑" panose="020B0503020204020204" pitchFamily="34" charset="-122"/>
              </a:rPr>
              <a:t>（针对集合）</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a:t>
            </a:r>
            <a:r>
              <a:rPr lang="en-US" altLang="zh-CN" sz="1700" smtClean="0">
                <a:solidFill>
                  <a:srgbClr val="333333"/>
                </a:solidFill>
                <a:latin typeface="微软雅黑" panose="020B0503020204020204" pitchFamily="34" charset="-122"/>
                <a:ea typeface="微软雅黑" panose="020B0503020204020204" pitchFamily="34" charset="-122"/>
                <a:sym typeface="+mn-ea"/>
              </a:rPr>
              <a:t>mongoimport </a:t>
            </a:r>
            <a:r>
              <a:rPr lang="en-US" altLang="zh-CN" sz="1700">
                <a:solidFill>
                  <a:srgbClr val="333333"/>
                </a:solidFill>
                <a:latin typeface="微软雅黑" panose="020B0503020204020204" pitchFamily="34" charset="-122"/>
                <a:ea typeface="微软雅黑" panose="020B0503020204020204" pitchFamily="34" charset="-122"/>
              </a:rPr>
              <a:t>-h localhost:27022 -d lison -c users /usr/local/mongodb/mongodb-linux-x86_64-3.4.18/backup/users.csv </a:t>
            </a:r>
            <a:r>
              <a:rPr lang="en-US" altLang="zh-CN" sz="1700" smtClean="0">
                <a:solidFill>
                  <a:srgbClr val="333333"/>
                </a:solidFill>
                <a:latin typeface="微软雅黑" panose="020B0503020204020204" pitchFamily="34" charset="-122"/>
                <a:ea typeface="微软雅黑" panose="020B0503020204020204" pitchFamily="34" charset="-122"/>
              </a:rPr>
              <a:t>--upsert</a:t>
            </a:r>
            <a:endParaRPr lang="en-US" altLang="zh-CN" sz="170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smtClean="0">
                <a:solidFill>
                  <a:srgbClr val="333333"/>
                </a:solidFill>
                <a:latin typeface="微软雅黑" panose="020B0503020204020204" pitchFamily="34" charset="-122"/>
                <a:ea typeface="微软雅黑" panose="020B0503020204020204" pitchFamily="34" charset="-122"/>
              </a:rPr>
              <a:t>   --upsert  </a:t>
            </a:r>
            <a:r>
              <a:rPr lang="zh-CN" altLang="en-US" sz="1700" smtClean="0">
                <a:solidFill>
                  <a:srgbClr val="333333"/>
                </a:solidFill>
                <a:latin typeface="微软雅黑" panose="020B0503020204020204" pitchFamily="34" charset="-122"/>
                <a:ea typeface="微软雅黑" panose="020B0503020204020204" pitchFamily="34" charset="-122"/>
              </a:rPr>
              <a:t>表示更新现有数据，如果不适用</a:t>
            </a:r>
            <a:r>
              <a:rPr lang="en-US" altLang="zh-CN" sz="1700" smtClean="0">
                <a:solidFill>
                  <a:srgbClr val="333333"/>
                </a:solidFill>
                <a:latin typeface="微软雅黑" panose="020B0503020204020204" pitchFamily="34" charset="-122"/>
                <a:ea typeface="微软雅黑" panose="020B0503020204020204" pitchFamily="34" charset="-122"/>
              </a:rPr>
              <a:t>—upsert,</a:t>
            </a:r>
            <a:r>
              <a:rPr lang="zh-CN" altLang="en-US" sz="1700" smtClean="0">
                <a:solidFill>
                  <a:srgbClr val="333333"/>
                </a:solidFill>
                <a:latin typeface="微软雅黑" panose="020B0503020204020204" pitchFamily="34" charset="-122"/>
                <a:ea typeface="微软雅黑" panose="020B0503020204020204" pitchFamily="34" charset="-122"/>
              </a:rPr>
              <a:t>则导入时已经存在的文档会报</a:t>
            </a:r>
            <a:r>
              <a:rPr lang="en-US" altLang="zh-CN" sz="1700" smtClean="0">
                <a:solidFill>
                  <a:srgbClr val="333333"/>
                </a:solidFill>
                <a:latin typeface="微软雅黑" panose="020B0503020204020204" pitchFamily="34" charset="-122"/>
                <a:ea typeface="微软雅黑" panose="020B0503020204020204" pitchFamily="34" charset="-122"/>
              </a:rPr>
              <a:t>id</a:t>
            </a:r>
            <a:r>
              <a:rPr lang="zh-CN" altLang="en-US" sz="1700" smtClean="0">
                <a:solidFill>
                  <a:srgbClr val="333333"/>
                </a:solidFill>
                <a:latin typeface="微软雅黑" panose="020B0503020204020204" pitchFamily="34" charset="-122"/>
                <a:ea typeface="微软雅黑" panose="020B0503020204020204" pitchFamily="34" charset="-122"/>
              </a:rPr>
              <a:t>重复，数据不再插入，也可以使用</a:t>
            </a:r>
            <a:r>
              <a:rPr lang="en-US" altLang="zh-CN" sz="1700" smtClean="0">
                <a:solidFill>
                  <a:srgbClr val="333333"/>
                </a:solidFill>
                <a:latin typeface="微软雅黑" panose="020B0503020204020204" pitchFamily="34" charset="-122"/>
                <a:ea typeface="微软雅黑" panose="020B0503020204020204" pitchFamily="34" charset="-122"/>
              </a:rPr>
              <a:t>—drop</a:t>
            </a:r>
            <a:r>
              <a:rPr lang="zh-CN" altLang="en-US" sz="1700" smtClean="0">
                <a:solidFill>
                  <a:srgbClr val="333333"/>
                </a:solidFill>
                <a:latin typeface="微软雅黑" panose="020B0503020204020204" pitchFamily="34" charset="-122"/>
                <a:ea typeface="微软雅黑" panose="020B0503020204020204" pitchFamily="34" charset="-122"/>
              </a:rPr>
              <a:t>删除原有数据</a:t>
            </a:r>
            <a:endParaRPr lang="en-US" altLang="zh-CN" sz="1700">
              <a:solidFill>
                <a:srgbClr val="333333"/>
              </a:solidFill>
              <a:latin typeface="微软雅黑" panose="020B0503020204020204" pitchFamily="34" charset="-122"/>
              <a:ea typeface="微软雅黑" panose="020B0503020204020204" pitchFamily="34" charset="-122"/>
            </a:endParaRPr>
          </a:p>
          <a:p>
            <a:pPr>
              <a:defRPr/>
            </a:pPr>
            <a:endParaRPr lang="zh-CN"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5"/>
          <p:cNvGrpSpPr/>
          <p:nvPr/>
        </p:nvGrpSpPr>
        <p:grpSpPr bwMode="auto">
          <a:xfrm>
            <a:off x="2355850" y="1638944"/>
            <a:ext cx="7336367" cy="585788"/>
            <a:chOff x="1851025" y="1249176"/>
            <a:chExt cx="5502275" cy="585787"/>
          </a:xfrm>
        </p:grpSpPr>
        <p:sp>
          <p:nvSpPr>
            <p:cNvPr id="24"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25"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26"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单机安装</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组合 3"/>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快速入门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查询</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更新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其他命令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安全</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矩形 4"/>
          <p:cNvSpPr>
            <a:spLocks noChangeArrowheads="1"/>
          </p:cNvSpPr>
          <p:nvPr/>
        </p:nvSpPr>
        <p:spPr bwMode="auto">
          <a:xfrm>
            <a:off x="139701" y="122238"/>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Role-Based Access Control  </a:t>
            </a:r>
            <a:r>
              <a:rPr lang="zh-CN" altLang="en-US" sz="2665">
                <a:solidFill>
                  <a:srgbClr val="1D69A3"/>
                </a:solidFill>
                <a:latin typeface="微软雅黑" panose="020B0503020204020204" pitchFamily="34" charset="-122"/>
                <a:ea typeface="微软雅黑" panose="020B0503020204020204" pitchFamily="34" charset="-122"/>
              </a:rPr>
              <a:t>基于角色的控制</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39701" y="858838"/>
          <a:ext cx="11696700" cy="5434010"/>
        </p:xfrm>
        <a:graphic>
          <a:graphicData uri="http://schemas.openxmlformats.org/drawingml/2006/table">
            <a:tbl>
              <a:tblPr firstRow="1" bandRow="1">
                <a:tableStyleId>{5C22544A-7EE6-4342-B048-85BDC9FD1C3A}</a:tableStyleId>
              </a:tblPr>
              <a:tblGrid>
                <a:gridCol w="2798556"/>
                <a:gridCol w="1808415"/>
                <a:gridCol w="1664485"/>
                <a:gridCol w="5425244"/>
              </a:tblGrid>
              <a:tr h="370905">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角色类型</a:t>
                      </a:r>
                      <a:endParaRPr lang="zh-CN" altLang="en-US" sz="1800" b="1" kern="1200">
                        <a:solidFill>
                          <a:srgbClr val="FFFFFF"/>
                        </a:solidFill>
                        <a:effectLst/>
                        <a:latin typeface="+mn-lt"/>
                        <a:ea typeface="+mn-ea"/>
                        <a:cs typeface="+mn-cs"/>
                      </a:endParaRPr>
                    </a:p>
                  </a:txBody>
                  <a:tcPr marL="10160" marR="10160" marT="7621"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类型说明</a:t>
                      </a:r>
                      <a:endParaRPr lang="zh-CN" altLang="en-US" sz="1800" b="1" kern="1200">
                        <a:solidFill>
                          <a:srgbClr val="FFFFFF"/>
                        </a:solidFill>
                        <a:effectLst/>
                        <a:latin typeface="+mn-lt"/>
                        <a:ea typeface="+mn-ea"/>
                        <a:cs typeface="+mn-cs"/>
                      </a:endParaRPr>
                    </a:p>
                  </a:txBody>
                  <a:tcPr marL="10160" marR="10160" marT="7621"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角色名称</a:t>
                      </a:r>
                      <a:endParaRPr lang="zh-CN" altLang="en-US" sz="1800" b="1" kern="1200">
                        <a:solidFill>
                          <a:srgbClr val="FFFFFF"/>
                        </a:solidFill>
                        <a:effectLst/>
                        <a:latin typeface="+mn-lt"/>
                        <a:ea typeface="+mn-ea"/>
                        <a:cs typeface="+mn-cs"/>
                      </a:endParaRPr>
                    </a:p>
                  </a:txBody>
                  <a:tcPr marL="10160" marR="10160" marT="7621"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说明</a:t>
                      </a:r>
                      <a:endParaRPr lang="zh-CN" altLang="en-US" sz="1800" b="1" kern="1200">
                        <a:solidFill>
                          <a:srgbClr val="FFFFFF"/>
                        </a:solidFill>
                        <a:effectLst/>
                        <a:latin typeface="+mn-lt"/>
                        <a:ea typeface="+mn-ea"/>
                        <a:cs typeface="+mn-cs"/>
                      </a:endParaRPr>
                    </a:p>
                  </a:txBody>
                  <a:tcPr marL="10160" marR="10160" marT="7621" marB="0" anchor="ctr"/>
                </a:tc>
              </a:tr>
              <a:tr h="647813">
                <a:tc rowSpan="2">
                  <a:txBody>
                    <a:bodyPr/>
                    <a:lstStyle/>
                    <a:p>
                      <a:pPr algn="ctr" fontAlgn="ctr"/>
                      <a:r>
                        <a:rPr lang="zh-CN" altLang="en-US" sz="1400" kern="1200">
                          <a:solidFill>
                            <a:schemeClr val="dk1"/>
                          </a:solidFill>
                          <a:effectLst/>
                          <a:latin typeface="+mn-lt"/>
                          <a:ea typeface="+mn-ea"/>
                          <a:cs typeface="+mn-cs"/>
                        </a:rPr>
                        <a:t>数据库一般角色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Database User Roles）</a:t>
                      </a:r>
                      <a:endParaRPr lang="en-US" sz="1400" kern="1200">
                        <a:solidFill>
                          <a:schemeClr val="dk1"/>
                        </a:solidFill>
                        <a:effectLst/>
                        <a:latin typeface="+mn-lt"/>
                        <a:ea typeface="+mn-ea"/>
                        <a:cs typeface="+mn-cs"/>
                      </a:endParaRPr>
                    </a:p>
                  </a:txBody>
                  <a:tcPr marL="10160" marR="10160" marT="7621" marB="0" anchor="ctr"/>
                </a:tc>
                <a:tc rowSpan="2">
                  <a:txBody>
                    <a:bodyPr/>
                    <a:lstStyle/>
                    <a:p>
                      <a:pPr algn="l" fontAlgn="ctr"/>
                      <a:r>
                        <a:rPr lang="zh-CN" altLang="en-US" sz="1400" kern="1200">
                          <a:solidFill>
                            <a:schemeClr val="dk1"/>
                          </a:solidFill>
                          <a:effectLst/>
                          <a:latin typeface="+mn-lt"/>
                          <a:ea typeface="+mn-ea"/>
                          <a:cs typeface="+mn-cs"/>
                        </a:rPr>
                        <a:t>每个数据库都包含的一般角色；</a:t>
                      </a:r>
                      <a:endParaRPr lang="zh-CN" altLang="en-US" sz="1400" kern="1200">
                        <a:solidFill>
                          <a:schemeClr val="dk1"/>
                        </a:solidFill>
                        <a:effectLst/>
                        <a:latin typeface="+mn-lt"/>
                        <a:ea typeface="+mn-ea"/>
                        <a:cs typeface="+mn-cs"/>
                      </a:endParaRPr>
                    </a:p>
                  </a:txBody>
                  <a:tcPr marL="10160" marR="10160" marT="7621" marB="0" anchor="ctr"/>
                </a:tc>
                <a:tc>
                  <a:txBody>
                    <a:bodyPr/>
                    <a:lstStyle/>
                    <a:p>
                      <a:pPr algn="l" fontAlgn="ctr"/>
                      <a:r>
                        <a:rPr lang="en-US" sz="1400" kern="1200">
                          <a:solidFill>
                            <a:schemeClr val="dk1"/>
                          </a:solidFill>
                          <a:effectLst/>
                          <a:latin typeface="+mn-lt"/>
                          <a:ea typeface="+mn-ea"/>
                          <a:cs typeface="+mn-cs"/>
                        </a:rPr>
                        <a:t>read</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提供读取所有非系统集合和部分系统集合的数据的能力，系统集合包括：</a:t>
                      </a:r>
                      <a:r>
                        <a:rPr lang="en-US" sz="1400" kern="1200">
                          <a:solidFill>
                            <a:schemeClr val="dk1"/>
                          </a:solidFill>
                          <a:effectLst/>
                          <a:latin typeface="+mn-lt"/>
                          <a:ea typeface="+mn-ea"/>
                          <a:cs typeface="+mn-cs"/>
                        </a:rPr>
                        <a:t>system.indexes，system.js</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system.namespaces</a:t>
                      </a:r>
                      <a:r>
                        <a:rPr lang="zh-CN" altLang="en-US" sz="1400" kern="1200">
                          <a:solidFill>
                            <a:schemeClr val="dk1"/>
                          </a:solidFill>
                          <a:effectLst/>
                          <a:latin typeface="+mn-lt"/>
                          <a:ea typeface="+mn-ea"/>
                          <a:cs typeface="+mn-cs"/>
                        </a:rPr>
                        <a:t>集合。</a:t>
                      </a:r>
                      <a:endParaRPr lang="zh-CN" altLang="en-US" sz="1400" kern="1200">
                        <a:solidFill>
                          <a:schemeClr val="dk1"/>
                        </a:solidFill>
                        <a:effectLst/>
                        <a:latin typeface="+mn-lt"/>
                        <a:ea typeface="+mn-ea"/>
                        <a:cs typeface="+mn-cs"/>
                      </a:endParaRPr>
                    </a:p>
                  </a:txBody>
                  <a:tcPr marL="10160" marR="10160" marT="7621" marB="0" anchor="ctr"/>
                </a:tc>
              </a:tr>
              <a:tr h="434416">
                <a:tc vMerge="1">
                  <a:tcPr/>
                </a:tc>
                <a:tc vMerge="1">
                  <a:tcPr/>
                </a:tc>
                <a:tc>
                  <a:txBody>
                    <a:bodyPr/>
                    <a:lstStyle/>
                    <a:p>
                      <a:pPr algn="l" fontAlgn="ctr"/>
                      <a:r>
                        <a:rPr lang="en-US" sz="1400" kern="1200">
                          <a:solidFill>
                            <a:schemeClr val="dk1"/>
                          </a:solidFill>
                          <a:effectLst/>
                          <a:latin typeface="+mn-lt"/>
                          <a:ea typeface="+mn-ea"/>
                          <a:cs typeface="+mn-cs"/>
                        </a:rPr>
                        <a:t>readWrite</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a:t>
                      </a:r>
                      <a:r>
                        <a:rPr lang="en-US" altLang="zh-CN" sz="1400" kern="1200">
                          <a:solidFill>
                            <a:schemeClr val="dk1"/>
                          </a:solidFill>
                          <a:effectLst/>
                          <a:latin typeface="+mn-lt"/>
                          <a:ea typeface="+mn-ea"/>
                          <a:cs typeface="+mn-cs"/>
                        </a:rPr>
                        <a:t>read</a:t>
                      </a:r>
                      <a:r>
                        <a:rPr lang="zh-CN" altLang="en-US" sz="1400" kern="1200">
                          <a:solidFill>
                            <a:schemeClr val="dk1"/>
                          </a:solidFill>
                          <a:effectLst/>
                          <a:latin typeface="+mn-lt"/>
                          <a:ea typeface="+mn-ea"/>
                          <a:cs typeface="+mn-cs"/>
                        </a:rPr>
                        <a:t>角色的所有权限以及修改所有非系统集合和</a:t>
                      </a:r>
                      <a:r>
                        <a:rPr lang="en-US" altLang="zh-CN" sz="1400" kern="1200">
                          <a:solidFill>
                            <a:schemeClr val="dk1"/>
                          </a:solidFill>
                          <a:effectLst/>
                          <a:latin typeface="+mn-lt"/>
                          <a:ea typeface="+mn-ea"/>
                          <a:cs typeface="+mn-cs"/>
                        </a:rPr>
                        <a:t>system.js</a:t>
                      </a:r>
                      <a:r>
                        <a:rPr lang="zh-CN" altLang="en-US" sz="1400" kern="1200">
                          <a:solidFill>
                            <a:schemeClr val="dk1"/>
                          </a:solidFill>
                          <a:effectLst/>
                          <a:latin typeface="+mn-lt"/>
                          <a:ea typeface="+mn-ea"/>
                          <a:cs typeface="+mn-cs"/>
                        </a:rPr>
                        <a:t>集合上的数据的能力。</a:t>
                      </a:r>
                      <a:endParaRPr lang="zh-CN" altLang="en-US" sz="1400" kern="1200">
                        <a:solidFill>
                          <a:schemeClr val="dk1"/>
                        </a:solidFill>
                        <a:effectLst/>
                        <a:latin typeface="+mn-lt"/>
                        <a:ea typeface="+mn-ea"/>
                        <a:cs typeface="+mn-cs"/>
                      </a:endParaRPr>
                    </a:p>
                  </a:txBody>
                  <a:tcPr marL="10160" marR="10160" marT="7621" marB="0" anchor="ctr"/>
                </a:tc>
              </a:tr>
              <a:tr h="647813">
                <a:tc rowSpan="3">
                  <a:txBody>
                    <a:bodyPr/>
                    <a:lstStyle/>
                    <a:p>
                      <a:pPr algn="ctr" fontAlgn="ctr"/>
                      <a:r>
                        <a:rPr lang="zh-CN" altLang="en-US" sz="1400" kern="1200">
                          <a:solidFill>
                            <a:schemeClr val="dk1"/>
                          </a:solidFill>
                          <a:effectLst/>
                          <a:latin typeface="+mn-lt"/>
                          <a:ea typeface="+mn-ea"/>
                          <a:cs typeface="+mn-cs"/>
                        </a:rPr>
                        <a:t>数据库管理角色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Database Administration Roles）</a:t>
                      </a:r>
                      <a:endParaRPr lang="en-US" sz="1400" kern="1200">
                        <a:solidFill>
                          <a:schemeClr val="dk1"/>
                        </a:solidFill>
                        <a:effectLst/>
                        <a:latin typeface="+mn-lt"/>
                        <a:ea typeface="+mn-ea"/>
                        <a:cs typeface="+mn-cs"/>
                      </a:endParaRPr>
                    </a:p>
                  </a:txBody>
                  <a:tcPr marL="10160" marR="10160" marT="7621" marB="0" anchor="ctr"/>
                </a:tc>
                <a:tc rowSpan="3">
                  <a:txBody>
                    <a:bodyPr/>
                    <a:lstStyle/>
                    <a:p>
                      <a:pPr algn="l" fontAlgn="ctr"/>
                      <a:r>
                        <a:rPr lang="zh-CN" altLang="en-US" sz="1400" kern="1200">
                          <a:solidFill>
                            <a:schemeClr val="dk1"/>
                          </a:solidFill>
                          <a:effectLst/>
                          <a:latin typeface="+mn-lt"/>
                          <a:ea typeface="+mn-ea"/>
                          <a:cs typeface="+mn-cs"/>
                        </a:rPr>
                        <a:t>每个数据库都包含</a:t>
                      </a:r>
                      <a:r>
                        <a:rPr lang="zh-CN" altLang="en-US" sz="1400" kern="1200" smtClean="0">
                          <a:solidFill>
                            <a:schemeClr val="dk1"/>
                          </a:solidFill>
                          <a:effectLst/>
                          <a:latin typeface="+mn-lt"/>
                          <a:ea typeface="+mn-ea"/>
                          <a:cs typeface="+mn-cs"/>
                        </a:rPr>
                        <a:t>的数据库</a:t>
                      </a:r>
                      <a:r>
                        <a:rPr lang="zh-CN" altLang="en-US" sz="1400" kern="1200">
                          <a:solidFill>
                            <a:schemeClr val="dk1"/>
                          </a:solidFill>
                          <a:effectLst/>
                          <a:latin typeface="+mn-lt"/>
                          <a:ea typeface="+mn-ea"/>
                          <a:cs typeface="+mn-cs"/>
                        </a:rPr>
                        <a:t>管理角色；</a:t>
                      </a:r>
                      <a:endParaRPr lang="zh-CN" altLang="en-US" sz="1400" kern="1200">
                        <a:solidFill>
                          <a:schemeClr val="dk1"/>
                        </a:solidFill>
                        <a:effectLst/>
                        <a:latin typeface="+mn-lt"/>
                        <a:ea typeface="+mn-ea"/>
                        <a:cs typeface="+mn-cs"/>
                      </a:endParaRPr>
                    </a:p>
                  </a:txBody>
                  <a:tcPr marL="10160" marR="10160" marT="7621" marB="0" anchor="ctr"/>
                </a:tc>
                <a:tc>
                  <a:txBody>
                    <a:bodyPr/>
                    <a:lstStyle/>
                    <a:p>
                      <a:pPr algn="l" fontAlgn="ctr"/>
                      <a:r>
                        <a:rPr lang="en-US" sz="1400" kern="1200">
                          <a:solidFill>
                            <a:schemeClr val="dk1"/>
                          </a:solidFill>
                          <a:effectLst/>
                          <a:latin typeface="+mn-lt"/>
                          <a:ea typeface="+mn-ea"/>
                          <a:cs typeface="+mn-cs"/>
                        </a:rPr>
                        <a:t>dbAdmin</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提供执行管理任务的能力，如与模式相关的任务，索引，收集统计信息。 此角色不授予用户和角色管理的权限。</a:t>
                      </a:r>
                      <a:endParaRPr lang="zh-CN" altLang="en-US" sz="1400" kern="1200">
                        <a:solidFill>
                          <a:schemeClr val="dk1"/>
                        </a:solidFill>
                        <a:effectLst/>
                        <a:latin typeface="+mn-lt"/>
                        <a:ea typeface="+mn-ea"/>
                        <a:cs typeface="+mn-cs"/>
                      </a:endParaRPr>
                    </a:p>
                  </a:txBody>
                  <a:tcPr marL="10160" marR="10160" marT="7621" marB="0" anchor="ctr"/>
                </a:tc>
              </a:tr>
              <a:tr h="370905">
                <a:tc vMerge="1">
                  <a:tcPr/>
                </a:tc>
                <a:tc vMerge="1">
                  <a:tcPr/>
                </a:tc>
                <a:tc>
                  <a:txBody>
                    <a:bodyPr/>
                    <a:lstStyle/>
                    <a:p>
                      <a:pPr algn="l" fontAlgn="ctr"/>
                      <a:r>
                        <a:rPr lang="en-US" sz="1400" kern="1200">
                          <a:solidFill>
                            <a:schemeClr val="dk1"/>
                          </a:solidFill>
                          <a:effectLst/>
                          <a:latin typeface="+mn-lt"/>
                          <a:ea typeface="+mn-ea"/>
                          <a:cs typeface="+mn-cs"/>
                        </a:rPr>
                        <a:t>userAdmin</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提供在当前数据库上创建和修改角色和用户的能力。</a:t>
                      </a:r>
                      <a:endParaRPr lang="zh-CN" altLang="en-US" sz="1400" kern="1200">
                        <a:solidFill>
                          <a:schemeClr val="dk1"/>
                        </a:solidFill>
                        <a:effectLst/>
                        <a:latin typeface="+mn-lt"/>
                        <a:ea typeface="+mn-ea"/>
                        <a:cs typeface="+mn-cs"/>
                      </a:endParaRPr>
                    </a:p>
                  </a:txBody>
                  <a:tcPr marL="10160" marR="10160" marT="7621" marB="0" anchor="ctr"/>
                </a:tc>
              </a:tr>
              <a:tr h="647813">
                <a:tc vMerge="1">
                  <a:tcPr/>
                </a:tc>
                <a:tc vMerge="1">
                  <a:tcPr/>
                </a:tc>
                <a:tc>
                  <a:txBody>
                    <a:bodyPr/>
                    <a:lstStyle/>
                    <a:p>
                      <a:pPr algn="l" fontAlgn="ctr"/>
                      <a:r>
                        <a:rPr lang="en-US" sz="1400" kern="1200">
                          <a:solidFill>
                            <a:schemeClr val="dk1"/>
                          </a:solidFill>
                          <a:effectLst/>
                          <a:latin typeface="+mn-lt"/>
                          <a:ea typeface="+mn-ea"/>
                          <a:cs typeface="+mn-cs"/>
                        </a:rPr>
                        <a:t>dbOwner</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提供对数据库执行任何管理操作的能力。 此角色结合了</a:t>
                      </a:r>
                      <a:r>
                        <a:rPr lang="en-US" sz="1400" kern="1200">
                          <a:solidFill>
                            <a:schemeClr val="dk1"/>
                          </a:solidFill>
                          <a:effectLst/>
                          <a:latin typeface="+mn-lt"/>
                          <a:ea typeface="+mn-ea"/>
                          <a:cs typeface="+mn-cs"/>
                        </a:rPr>
                        <a:t>readWrite，dbAdmin</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userAdmin</a:t>
                      </a:r>
                      <a:r>
                        <a:rPr lang="zh-CN" altLang="en-US" sz="1400" kern="1200">
                          <a:solidFill>
                            <a:schemeClr val="dk1"/>
                          </a:solidFill>
                          <a:effectLst/>
                          <a:latin typeface="+mn-lt"/>
                          <a:ea typeface="+mn-ea"/>
                          <a:cs typeface="+mn-cs"/>
                        </a:rPr>
                        <a:t>角色授予的权限。</a:t>
                      </a:r>
                      <a:endParaRPr lang="zh-CN" altLang="en-US" sz="1400" kern="1200">
                        <a:solidFill>
                          <a:schemeClr val="dk1"/>
                        </a:solidFill>
                        <a:effectLst/>
                        <a:latin typeface="+mn-lt"/>
                        <a:ea typeface="+mn-ea"/>
                        <a:cs typeface="+mn-cs"/>
                      </a:endParaRPr>
                    </a:p>
                  </a:txBody>
                  <a:tcPr marL="10160" marR="10160" marT="7621" marB="0" anchor="ctr"/>
                </a:tc>
              </a:tr>
              <a:tr h="647813">
                <a:tc rowSpan="4">
                  <a:txBody>
                    <a:bodyPr/>
                    <a:lstStyle/>
                    <a:p>
                      <a:pPr algn="ctr" fontAlgn="ctr"/>
                      <a:r>
                        <a:rPr lang="zh-CN" altLang="en-US" sz="1400" kern="1200">
                          <a:solidFill>
                            <a:schemeClr val="dk1"/>
                          </a:solidFill>
                          <a:effectLst/>
                          <a:latin typeface="+mn-lt"/>
                          <a:ea typeface="+mn-ea"/>
                          <a:cs typeface="+mn-cs"/>
                        </a:rPr>
                        <a:t>集群管理角色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Cluster Administration Roles）</a:t>
                      </a:r>
                      <a:endParaRPr lang="en-US" sz="1400" kern="1200">
                        <a:solidFill>
                          <a:schemeClr val="dk1"/>
                        </a:solidFill>
                        <a:effectLst/>
                        <a:latin typeface="+mn-lt"/>
                        <a:ea typeface="+mn-ea"/>
                        <a:cs typeface="+mn-cs"/>
                      </a:endParaRPr>
                    </a:p>
                  </a:txBody>
                  <a:tcPr marL="10160" marR="10160" marT="7621" marB="0" anchor="ctr"/>
                </a:tc>
                <a:tc rowSpan="4">
                  <a:txBody>
                    <a:bodyPr/>
                    <a:lstStyle/>
                    <a:p>
                      <a:pPr algn="l" fontAlgn="ctr"/>
                      <a:r>
                        <a:rPr lang="zh-CN" altLang="en-US" sz="1400" kern="1200" smtClean="0">
                          <a:solidFill>
                            <a:schemeClr val="dk1"/>
                          </a:solidFill>
                          <a:effectLst/>
                          <a:latin typeface="+mn-lt"/>
                          <a:ea typeface="+mn-ea"/>
                          <a:cs typeface="+mn-cs"/>
                        </a:rPr>
                        <a:t>在</a:t>
                      </a:r>
                      <a:r>
                        <a:rPr lang="en-US" altLang="zh-CN" sz="1400" kern="1200" smtClean="0">
                          <a:solidFill>
                            <a:schemeClr val="dk1"/>
                          </a:solidFill>
                          <a:effectLst/>
                          <a:latin typeface="+mn-lt"/>
                          <a:ea typeface="+mn-ea"/>
                          <a:cs typeface="+mn-cs"/>
                        </a:rPr>
                        <a:t>admin</a:t>
                      </a:r>
                      <a:r>
                        <a:rPr lang="zh-CN" altLang="en-US" sz="1400" kern="1200" smtClean="0">
                          <a:solidFill>
                            <a:schemeClr val="dk1"/>
                          </a:solidFill>
                          <a:effectLst/>
                          <a:latin typeface="+mn-lt"/>
                          <a:ea typeface="+mn-ea"/>
                          <a:cs typeface="+mn-cs"/>
                        </a:rPr>
                        <a:t>数据库创建，用于</a:t>
                      </a:r>
                      <a:r>
                        <a:rPr lang="zh-CN" altLang="en-US" sz="1400" kern="1200">
                          <a:solidFill>
                            <a:schemeClr val="dk1"/>
                          </a:solidFill>
                          <a:effectLst/>
                          <a:latin typeface="+mn-lt"/>
                          <a:ea typeface="+mn-ea"/>
                          <a:cs typeface="+mn-cs"/>
                        </a:rPr>
                        <a:t>管理整个数据库集群系统而不是特定数据库的角色。 这些角色包括但不限于副本集和分片群集管理功能。</a:t>
                      </a:r>
                      <a:endParaRPr lang="zh-CN" altLang="en-US" sz="1400" kern="1200">
                        <a:solidFill>
                          <a:schemeClr val="dk1"/>
                        </a:solidFill>
                        <a:effectLst/>
                        <a:latin typeface="+mn-lt"/>
                        <a:ea typeface="+mn-ea"/>
                        <a:cs typeface="+mn-cs"/>
                      </a:endParaRPr>
                    </a:p>
                  </a:txBody>
                  <a:tcPr marL="10160" marR="10160" marT="7621" marB="0" anchor="ctr"/>
                </a:tc>
                <a:tc>
                  <a:txBody>
                    <a:bodyPr/>
                    <a:lstStyle/>
                    <a:p>
                      <a:pPr algn="l" fontAlgn="ctr"/>
                      <a:r>
                        <a:rPr lang="en-US" sz="1400" kern="1200">
                          <a:solidFill>
                            <a:schemeClr val="dk1"/>
                          </a:solidFill>
                          <a:effectLst/>
                          <a:latin typeface="+mn-lt"/>
                          <a:ea typeface="+mn-ea"/>
                          <a:cs typeface="+mn-cs"/>
                        </a:rPr>
                        <a:t>clusterManager</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在集群上提供管理和监视操作。 具有此角色的用户可以分别访问在分片和复制中使用的</a:t>
                      </a:r>
                      <a:r>
                        <a:rPr lang="en-US" altLang="zh-CN" sz="1400" kern="1200">
                          <a:solidFill>
                            <a:schemeClr val="dk1"/>
                          </a:solidFill>
                          <a:effectLst/>
                          <a:latin typeface="+mn-lt"/>
                          <a:ea typeface="+mn-ea"/>
                          <a:cs typeface="+mn-cs"/>
                        </a:rPr>
                        <a:t>config</a:t>
                      </a:r>
                      <a:r>
                        <a:rPr lang="zh-CN" altLang="en-US" sz="1400" kern="1200">
                          <a:solidFill>
                            <a:schemeClr val="dk1"/>
                          </a:solidFill>
                          <a:effectLst/>
                          <a:latin typeface="+mn-lt"/>
                          <a:ea typeface="+mn-ea"/>
                          <a:cs typeface="+mn-cs"/>
                        </a:rPr>
                        <a:t>和</a:t>
                      </a:r>
                      <a:r>
                        <a:rPr lang="en-US" altLang="zh-CN" sz="1400" kern="1200">
                          <a:solidFill>
                            <a:schemeClr val="dk1"/>
                          </a:solidFill>
                          <a:effectLst/>
                          <a:latin typeface="+mn-lt"/>
                          <a:ea typeface="+mn-ea"/>
                          <a:cs typeface="+mn-cs"/>
                        </a:rPr>
                        <a:t>local</a:t>
                      </a:r>
                      <a:r>
                        <a:rPr lang="zh-CN" altLang="en-US" sz="1400" kern="1200">
                          <a:solidFill>
                            <a:schemeClr val="dk1"/>
                          </a:solidFill>
                          <a:effectLst/>
                          <a:latin typeface="+mn-lt"/>
                          <a:ea typeface="+mn-ea"/>
                          <a:cs typeface="+mn-cs"/>
                        </a:rPr>
                        <a:t>数据库。</a:t>
                      </a:r>
                      <a:endParaRPr lang="zh-CN" altLang="en-US" sz="1400" kern="1200">
                        <a:solidFill>
                          <a:schemeClr val="dk1"/>
                        </a:solidFill>
                        <a:effectLst/>
                        <a:latin typeface="+mn-lt"/>
                        <a:ea typeface="+mn-ea"/>
                        <a:cs typeface="+mn-cs"/>
                      </a:endParaRPr>
                    </a:p>
                  </a:txBody>
                  <a:tcPr marL="10160" marR="10160" marT="7621" marB="0" anchor="ctr"/>
                </a:tc>
              </a:tr>
              <a:tr h="434416">
                <a:tc vMerge="1">
                  <a:tcPr/>
                </a:tc>
                <a:tc vMerge="1">
                  <a:tcPr/>
                </a:tc>
                <a:tc>
                  <a:txBody>
                    <a:bodyPr/>
                    <a:lstStyle/>
                    <a:p>
                      <a:pPr algn="l" fontAlgn="ctr"/>
                      <a:r>
                        <a:rPr lang="en-US" sz="1400" kern="1200">
                          <a:solidFill>
                            <a:schemeClr val="dk1"/>
                          </a:solidFill>
                          <a:effectLst/>
                          <a:latin typeface="+mn-lt"/>
                          <a:ea typeface="+mn-ea"/>
                          <a:cs typeface="+mn-cs"/>
                        </a:rPr>
                        <a:t>clusterMonitor</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为监控工具（如</a:t>
                      </a:r>
                      <a:r>
                        <a:rPr lang="en-US" sz="1400" kern="1200">
                          <a:solidFill>
                            <a:schemeClr val="dk1"/>
                          </a:solidFill>
                          <a:effectLst/>
                          <a:latin typeface="+mn-lt"/>
                          <a:ea typeface="+mn-ea"/>
                          <a:cs typeface="+mn-cs"/>
                        </a:rPr>
                        <a:t>MongoDB Cloud Manager</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Ops Manager</a:t>
                      </a:r>
                      <a:r>
                        <a:rPr lang="zh-CN" altLang="en-US" sz="1400" kern="1200">
                          <a:solidFill>
                            <a:schemeClr val="dk1"/>
                          </a:solidFill>
                          <a:effectLst/>
                          <a:latin typeface="+mn-lt"/>
                          <a:ea typeface="+mn-ea"/>
                          <a:cs typeface="+mn-cs"/>
                        </a:rPr>
                        <a:t>监控代理）提供只读访问权限。</a:t>
                      </a:r>
                      <a:endParaRPr lang="zh-CN" altLang="en-US" sz="1400" kern="1200">
                        <a:solidFill>
                          <a:schemeClr val="dk1"/>
                        </a:solidFill>
                        <a:effectLst/>
                        <a:latin typeface="+mn-lt"/>
                        <a:ea typeface="+mn-ea"/>
                        <a:cs typeface="+mn-cs"/>
                      </a:endParaRPr>
                    </a:p>
                  </a:txBody>
                  <a:tcPr marL="10160" marR="10160" marT="7621" marB="0" anchor="ctr"/>
                </a:tc>
              </a:tr>
              <a:tr h="370905">
                <a:tc vMerge="1">
                  <a:tcPr/>
                </a:tc>
                <a:tc vMerge="1">
                  <a:tcPr/>
                </a:tc>
                <a:tc>
                  <a:txBody>
                    <a:bodyPr/>
                    <a:lstStyle/>
                    <a:p>
                      <a:pPr algn="l" fontAlgn="ctr"/>
                      <a:r>
                        <a:rPr lang="en-US" sz="1400" kern="1200">
                          <a:solidFill>
                            <a:schemeClr val="dk1"/>
                          </a:solidFill>
                          <a:effectLst/>
                          <a:latin typeface="+mn-lt"/>
                          <a:ea typeface="+mn-ea"/>
                          <a:cs typeface="+mn-cs"/>
                        </a:rPr>
                        <a:t>hostManager</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提供监视和管理服务器的能力。</a:t>
                      </a:r>
                      <a:endParaRPr lang="zh-CN" altLang="en-US" sz="1400" kern="1200">
                        <a:solidFill>
                          <a:schemeClr val="dk1"/>
                        </a:solidFill>
                        <a:effectLst/>
                        <a:latin typeface="+mn-lt"/>
                        <a:ea typeface="+mn-ea"/>
                        <a:cs typeface="+mn-cs"/>
                      </a:endParaRPr>
                    </a:p>
                  </a:txBody>
                  <a:tcPr marL="10160" marR="10160" marT="7621" marB="0" anchor="ctr"/>
                </a:tc>
              </a:tr>
              <a:tr h="861211">
                <a:tc vMerge="1">
                  <a:tcPr/>
                </a:tc>
                <a:tc vMerge="1">
                  <a:tcPr/>
                </a:tc>
                <a:tc>
                  <a:txBody>
                    <a:bodyPr/>
                    <a:lstStyle/>
                    <a:p>
                      <a:pPr algn="l" fontAlgn="ctr"/>
                      <a:r>
                        <a:rPr lang="en-US" sz="1400" kern="1200">
                          <a:solidFill>
                            <a:schemeClr val="dk1"/>
                          </a:solidFill>
                          <a:effectLst/>
                          <a:latin typeface="+mn-lt"/>
                          <a:ea typeface="+mn-ea"/>
                          <a:cs typeface="+mn-cs"/>
                        </a:rPr>
                        <a:t>clusterAdmin</a:t>
                      </a:r>
                      <a:endParaRPr lang="en-US" sz="1400" kern="1200">
                        <a:solidFill>
                          <a:schemeClr val="dk1"/>
                        </a:solidFill>
                        <a:effectLst/>
                        <a:latin typeface="+mn-lt"/>
                        <a:ea typeface="+mn-ea"/>
                        <a:cs typeface="+mn-cs"/>
                      </a:endParaRP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提供权限最高的群集管理访问。 此角色结合了由</a:t>
                      </a:r>
                      <a:r>
                        <a:rPr lang="en-US" sz="1400" kern="1200">
                          <a:solidFill>
                            <a:schemeClr val="dk1"/>
                          </a:solidFill>
                          <a:effectLst/>
                          <a:latin typeface="+mn-lt"/>
                          <a:ea typeface="+mn-ea"/>
                          <a:cs typeface="+mn-cs"/>
                        </a:rPr>
                        <a:t>clusterManager，clusterMonitor</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hostManager</a:t>
                      </a:r>
                      <a:r>
                        <a:rPr lang="zh-CN" altLang="en-US" sz="1400" kern="1200">
                          <a:solidFill>
                            <a:schemeClr val="dk1"/>
                          </a:solidFill>
                          <a:effectLst/>
                          <a:latin typeface="+mn-lt"/>
                          <a:ea typeface="+mn-ea"/>
                          <a:cs typeface="+mn-cs"/>
                        </a:rPr>
                        <a:t>角色授予的权限。 此外，该角色还提供了</a:t>
                      </a:r>
                      <a:r>
                        <a:rPr lang="en-US" sz="1400" kern="1200">
                          <a:solidFill>
                            <a:schemeClr val="dk1"/>
                          </a:solidFill>
                          <a:effectLst/>
                          <a:latin typeface="+mn-lt"/>
                          <a:ea typeface="+mn-ea"/>
                          <a:cs typeface="+mn-cs"/>
                        </a:rPr>
                        <a:t>dropDatabase</a:t>
                      </a:r>
                      <a:r>
                        <a:rPr lang="zh-CN" altLang="en-US" sz="1400" kern="1200">
                          <a:solidFill>
                            <a:schemeClr val="dk1"/>
                          </a:solidFill>
                          <a:effectLst/>
                          <a:latin typeface="+mn-lt"/>
                          <a:ea typeface="+mn-ea"/>
                          <a:cs typeface="+mn-cs"/>
                        </a:rPr>
                        <a:t>操作。</a:t>
                      </a:r>
                      <a:endParaRPr lang="zh-CN" altLang="en-US" sz="1400" kern="1200">
                        <a:solidFill>
                          <a:schemeClr val="dk1"/>
                        </a:solidFill>
                        <a:effectLst/>
                        <a:latin typeface="+mn-lt"/>
                        <a:ea typeface="+mn-ea"/>
                        <a:cs typeface="+mn-cs"/>
                      </a:endParaRPr>
                    </a:p>
                  </a:txBody>
                  <a:tcPr marL="10160" marR="10160" marT="7621"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矩形 4"/>
          <p:cNvSpPr>
            <a:spLocks noChangeArrowheads="1"/>
          </p:cNvSpPr>
          <p:nvPr/>
        </p:nvSpPr>
        <p:spPr bwMode="auto">
          <a:xfrm>
            <a:off x="73026"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快速入门我们学习的目标是什么？</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9222" name="矩形 10"/>
          <p:cNvSpPr>
            <a:spLocks noChangeArrowheads="1"/>
          </p:cNvSpPr>
          <p:nvPr/>
        </p:nvSpPr>
        <p:spPr bwMode="auto">
          <a:xfrm>
            <a:off x="5295900" y="1954213"/>
            <a:ext cx="6117167"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92D05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直观感受</a:t>
            </a:r>
            <a:r>
              <a:rPr lang="en-US" altLang="zh-CN" sz="2000" b="1">
                <a:latin typeface="微软雅黑" panose="020B0503020204020204" pitchFamily="34" charset="-122"/>
                <a:ea typeface="微软雅黑" panose="020B0503020204020204" pitchFamily="34" charset="-122"/>
              </a:rPr>
              <a:t>mongoDB</a:t>
            </a:r>
            <a:r>
              <a:rPr lang="zh-CN" altLang="en-US" sz="2000" b="1">
                <a:latin typeface="微软雅黑" panose="020B0503020204020204" pitchFamily="34" charset="-122"/>
                <a:ea typeface="微软雅黑" panose="020B0503020204020204" pitchFamily="34" charset="-122"/>
              </a:rPr>
              <a:t>的魅力</a:t>
            </a:r>
            <a:endParaRPr lang="en-US" altLang="zh-CN" sz="2000" b="1">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en-US" altLang="zh-CN" sz="2000" b="1">
                <a:latin typeface="微软雅黑" panose="020B0503020204020204" pitchFamily="34" charset="-122"/>
                <a:ea typeface="微软雅黑" panose="020B0503020204020204" pitchFamily="34" charset="-122"/>
              </a:rPr>
              <a:t>mongo</a:t>
            </a:r>
            <a:r>
              <a:rPr lang="zh-CN" altLang="en-US" sz="2000" b="1">
                <a:latin typeface="微软雅黑" panose="020B0503020204020204" pitchFamily="34" charset="-122"/>
                <a:ea typeface="微软雅黑" panose="020B0503020204020204" pitchFamily="34" charset="-122"/>
              </a:rPr>
              <a:t>开发入门（原生、</a:t>
            </a:r>
            <a:r>
              <a:rPr lang="en-US" altLang="zh-CN" sz="2000" b="1">
                <a:latin typeface="微软雅黑" panose="020B0503020204020204" pitchFamily="34" charset="-122"/>
                <a:ea typeface="微软雅黑" panose="020B0503020204020204" pitchFamily="34" charset="-122"/>
              </a:rPr>
              <a:t>spring</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lvl="1">
              <a:lnSpc>
                <a:spcPct val="200000"/>
              </a:lnSpc>
              <a:spcBef>
                <a:spcPct val="0"/>
              </a:spcBef>
              <a:buClr>
                <a:srgbClr val="92D05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开发框架版本选择</a:t>
            </a:r>
            <a:endParaRPr lang="en-US" altLang="zh-CN" sz="2000" b="1">
              <a:latin typeface="微软雅黑" panose="020B0503020204020204" pitchFamily="34" charset="-122"/>
              <a:ea typeface="微软雅黑" panose="020B0503020204020204" pitchFamily="34" charset="-122"/>
            </a:endParaRPr>
          </a:p>
          <a:p>
            <a:pPr lvl="1">
              <a:lnSpc>
                <a:spcPct val="200000"/>
              </a:lnSpc>
              <a:spcBef>
                <a:spcPct val="0"/>
              </a:spcBef>
              <a:buClr>
                <a:srgbClr val="92D050"/>
              </a:buClr>
              <a:buFont typeface="Wingdings" panose="05000000000000000000" pitchFamily="2" charset="2"/>
              <a:buChar char="ü"/>
            </a:pPr>
            <a:r>
              <a:rPr lang="en-US" altLang="zh-CN" sz="2000" b="1">
                <a:latin typeface="微软雅黑" panose="020B0503020204020204" pitchFamily="34" charset="-122"/>
                <a:ea typeface="微软雅黑" panose="020B0503020204020204" pitchFamily="34" charset="-122"/>
              </a:rPr>
              <a:t>mongoDB</a:t>
            </a:r>
            <a:r>
              <a:rPr lang="zh-CN" altLang="en-US" sz="2000" b="1">
                <a:latin typeface="微软雅黑" panose="020B0503020204020204" pitchFamily="34" charset="-122"/>
                <a:ea typeface="微软雅黑" panose="020B0503020204020204" pitchFamily="34" charset="-122"/>
              </a:rPr>
              <a:t>数据类型全解析</a:t>
            </a:r>
            <a:endParaRPr lang="en-US" altLang="zh-CN" sz="2000" b="1">
              <a:latin typeface="微软雅黑" panose="020B0503020204020204" pitchFamily="34" charset="-122"/>
              <a:ea typeface="微软雅黑" panose="020B0503020204020204" pitchFamily="34" charset="-122"/>
            </a:endParaRPr>
          </a:p>
          <a:p>
            <a:pPr lvl="1">
              <a:lnSpc>
                <a:spcPct val="200000"/>
              </a:lnSpc>
              <a:spcBef>
                <a:spcPct val="0"/>
              </a:spcBef>
              <a:buClr>
                <a:srgbClr val="92D05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对</a:t>
            </a:r>
            <a:r>
              <a:rPr lang="en-US" altLang="zh-CN" sz="2000" b="1">
                <a:latin typeface="微软雅黑" panose="020B0503020204020204" pitchFamily="34" charset="-122"/>
                <a:ea typeface="微软雅黑" panose="020B0503020204020204" pitchFamily="34" charset="-122"/>
              </a:rPr>
              <a:t>nosql</a:t>
            </a:r>
            <a:r>
              <a:rPr lang="zh-CN" altLang="en-US" sz="2000" b="1">
                <a:latin typeface="微软雅黑" panose="020B0503020204020204" pitchFamily="34" charset="-122"/>
                <a:ea typeface="微软雅黑" panose="020B0503020204020204" pitchFamily="34" charset="-122"/>
              </a:rPr>
              <a:t>的理念有初步的认识</a:t>
            </a:r>
            <a:endParaRPr lang="en-US" altLang="zh-CN" sz="2000" b="1">
              <a:latin typeface="微软雅黑" panose="020B0503020204020204" pitchFamily="34" charset="-122"/>
              <a:ea typeface="微软雅黑" panose="020B0503020204020204" pitchFamily="34" charset="-122"/>
            </a:endParaRPr>
          </a:p>
        </p:txBody>
      </p:sp>
      <p:pic>
        <p:nvPicPr>
          <p:cNvPr id="9223" name="Picture 2" descr="D:\学习资料\ppt\图片素材\锐普图片\创意图片\创意图片ww.rapidppt.com (18).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633" y="1954213"/>
            <a:ext cx="5139267"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PA_组合 47"/>
          <p:cNvGrpSpPr/>
          <p:nvPr>
            <p:custDataLst>
              <p:tags r:id="rId2"/>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7" name="矩形 4"/>
          <p:cNvSpPr>
            <a:spLocks noChangeArrowheads="1"/>
          </p:cNvSpPr>
          <p:nvPr/>
        </p:nvSpPr>
        <p:spPr bwMode="auto">
          <a:xfrm>
            <a:off x="187326" y="9366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Role-Based Access Control  </a:t>
            </a:r>
            <a:r>
              <a:rPr lang="zh-CN" altLang="en-US" sz="2665">
                <a:solidFill>
                  <a:srgbClr val="1D69A3"/>
                </a:solidFill>
                <a:latin typeface="微软雅黑" panose="020B0503020204020204" pitchFamily="34" charset="-122"/>
                <a:ea typeface="微软雅黑" panose="020B0503020204020204" pitchFamily="34" charset="-122"/>
              </a:rPr>
              <a:t>基于角色的控制</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2075" y="884239"/>
          <a:ext cx="11480800" cy="5481635"/>
        </p:xfrm>
        <a:graphic>
          <a:graphicData uri="http://schemas.openxmlformats.org/drawingml/2006/table">
            <a:tbl>
              <a:tblPr firstRow="1" bandRow="1">
                <a:tableStyleId>{5C22544A-7EE6-4342-B048-85BDC9FD1C3A}</a:tableStyleId>
              </a:tblPr>
              <a:tblGrid>
                <a:gridCol w="2580640"/>
                <a:gridCol w="1859280"/>
                <a:gridCol w="2032000"/>
                <a:gridCol w="5008880"/>
              </a:tblGrid>
              <a:tr h="370861">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角色类型</a:t>
                      </a:r>
                      <a:endParaRPr lang="zh-CN" altLang="en-US" sz="1800" b="1" kern="1200">
                        <a:solidFill>
                          <a:srgbClr val="FFFFFF"/>
                        </a:solidFill>
                        <a:effectLst/>
                        <a:latin typeface="+mn-lt"/>
                        <a:ea typeface="+mn-ea"/>
                        <a:cs typeface="+mn-cs"/>
                      </a:endParaRPr>
                    </a:p>
                  </a:txBody>
                  <a:tcPr marL="10160" marR="10160" marT="7620"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类型说明</a:t>
                      </a:r>
                      <a:endParaRPr lang="zh-CN" altLang="en-US" sz="1800" b="1" kern="1200">
                        <a:solidFill>
                          <a:srgbClr val="FFFFFF"/>
                        </a:solidFill>
                        <a:effectLst/>
                        <a:latin typeface="+mn-lt"/>
                        <a:ea typeface="+mn-ea"/>
                        <a:cs typeface="+mn-cs"/>
                      </a:endParaRPr>
                    </a:p>
                  </a:txBody>
                  <a:tcPr marL="10160" marR="10160" marT="7620"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角色名称</a:t>
                      </a:r>
                      <a:endParaRPr lang="zh-CN" altLang="en-US" sz="1800" b="1" kern="1200">
                        <a:solidFill>
                          <a:srgbClr val="FFFFFF"/>
                        </a:solidFill>
                        <a:effectLst/>
                        <a:latin typeface="+mn-lt"/>
                        <a:ea typeface="+mn-ea"/>
                        <a:cs typeface="+mn-cs"/>
                      </a:endParaRPr>
                    </a:p>
                  </a:txBody>
                  <a:tcPr marL="10160" marR="10160" marT="7620"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说明</a:t>
                      </a:r>
                      <a:endParaRPr lang="zh-CN" altLang="en-US" sz="1800" b="1" kern="1200">
                        <a:solidFill>
                          <a:srgbClr val="FFFFFF"/>
                        </a:solidFill>
                        <a:effectLst/>
                        <a:latin typeface="+mn-lt"/>
                        <a:ea typeface="+mn-ea"/>
                        <a:cs typeface="+mn-cs"/>
                      </a:endParaRPr>
                    </a:p>
                  </a:txBody>
                  <a:tcPr marL="10160" marR="10160" marT="7620" marB="0" anchor="ctr"/>
                </a:tc>
              </a:tr>
              <a:tr h="647737">
                <a:tc rowSpan="2">
                  <a:txBody>
                    <a:bodyPr/>
                    <a:lstStyle/>
                    <a:p>
                      <a:pPr marL="0" algn="ctr" defTabSz="914400" rtl="0" eaLnBrk="1" fontAlgn="ctr" latinLnBrk="0" hangingPunct="1"/>
                      <a:r>
                        <a:rPr lang="zh-CN" altLang="en-US" sz="1400" kern="1200">
                          <a:solidFill>
                            <a:schemeClr val="dk1"/>
                          </a:solidFill>
                          <a:effectLst/>
                          <a:latin typeface="+mn-lt"/>
                          <a:ea typeface="+mn-ea"/>
                          <a:cs typeface="+mn-cs"/>
                        </a:rPr>
                        <a:t>备份和恢复角色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Backup and Restoration Roles）</a:t>
                      </a:r>
                      <a:endParaRPr lang="en-US" sz="1400" kern="1200">
                        <a:solidFill>
                          <a:schemeClr val="dk1"/>
                        </a:solidFill>
                        <a:effectLst/>
                        <a:latin typeface="+mn-lt"/>
                        <a:ea typeface="+mn-ea"/>
                        <a:cs typeface="+mn-cs"/>
                      </a:endParaRPr>
                    </a:p>
                  </a:txBody>
                  <a:tcPr marL="10160" marR="10160" marT="7620" marB="0" anchor="ctr"/>
                </a:tc>
                <a:tc rowSpan="2">
                  <a:txBody>
                    <a:bodyPr/>
                    <a:lstStyle/>
                    <a:p>
                      <a:pPr marL="0" algn="l" defTabSz="914400" rtl="0" eaLnBrk="1" fontAlgn="ctr" latinLnBrk="0" hangingPunct="1"/>
                      <a:r>
                        <a:rPr lang="zh-CN" altLang="en-US" sz="1400" kern="1200" smtClean="0">
                          <a:solidFill>
                            <a:schemeClr val="dk1"/>
                          </a:solidFill>
                          <a:effectLst/>
                          <a:latin typeface="+mn-lt"/>
                          <a:ea typeface="+mn-ea"/>
                          <a:cs typeface="+mn-cs"/>
                        </a:rPr>
                        <a:t>在</a:t>
                      </a:r>
                      <a:r>
                        <a:rPr lang="en-US" altLang="zh-CN" sz="1400" kern="1200" smtClean="0">
                          <a:solidFill>
                            <a:schemeClr val="dk1"/>
                          </a:solidFill>
                          <a:effectLst/>
                          <a:latin typeface="+mn-lt"/>
                          <a:ea typeface="+mn-ea"/>
                          <a:cs typeface="+mn-cs"/>
                        </a:rPr>
                        <a:t>admin</a:t>
                      </a:r>
                      <a:r>
                        <a:rPr lang="zh-CN" altLang="en-US" sz="1400" kern="1200" smtClean="0">
                          <a:solidFill>
                            <a:schemeClr val="dk1"/>
                          </a:solidFill>
                          <a:effectLst/>
                          <a:latin typeface="+mn-lt"/>
                          <a:ea typeface="+mn-ea"/>
                          <a:cs typeface="+mn-cs"/>
                        </a:rPr>
                        <a:t>数据库创建，用于</a:t>
                      </a:r>
                      <a:r>
                        <a:rPr lang="zh-CN" altLang="en-US" sz="1400" kern="1200">
                          <a:solidFill>
                            <a:schemeClr val="dk1"/>
                          </a:solidFill>
                          <a:effectLst/>
                          <a:latin typeface="+mn-lt"/>
                          <a:ea typeface="+mn-ea"/>
                          <a:cs typeface="+mn-cs"/>
                        </a:rPr>
                        <a:t>专门的备份和恢复的角色</a:t>
                      </a:r>
                      <a:endParaRPr lang="zh-CN" alt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en-US" sz="1400" kern="1200">
                          <a:solidFill>
                            <a:schemeClr val="dk1"/>
                          </a:solidFill>
                          <a:effectLst/>
                          <a:latin typeface="+mn-lt"/>
                          <a:ea typeface="+mn-ea"/>
                          <a:cs typeface="+mn-cs"/>
                        </a:rPr>
                        <a:t>backup</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提供备份数据所需的权限。 此角色提供足够的权限来使用</a:t>
                      </a:r>
                      <a:r>
                        <a:rPr lang="en-US" sz="1400" kern="1200">
                          <a:solidFill>
                            <a:schemeClr val="dk1"/>
                          </a:solidFill>
                          <a:effectLst/>
                          <a:latin typeface="+mn-lt"/>
                          <a:ea typeface="+mn-ea"/>
                          <a:cs typeface="+mn-cs"/>
                        </a:rPr>
                        <a:t>MongoDB Cloud Manager</a:t>
                      </a:r>
                      <a:r>
                        <a:rPr lang="zh-CN" altLang="en-US" sz="1400" kern="1200">
                          <a:solidFill>
                            <a:schemeClr val="dk1"/>
                          </a:solidFill>
                          <a:effectLst/>
                          <a:latin typeface="+mn-lt"/>
                          <a:ea typeface="+mn-ea"/>
                          <a:cs typeface="+mn-cs"/>
                        </a:rPr>
                        <a:t>备份代理，</a:t>
                      </a:r>
                      <a:r>
                        <a:rPr lang="en-US" sz="1400" kern="1200">
                          <a:solidFill>
                            <a:schemeClr val="dk1"/>
                          </a:solidFill>
                          <a:effectLst/>
                          <a:latin typeface="+mn-lt"/>
                          <a:ea typeface="+mn-ea"/>
                          <a:cs typeface="+mn-cs"/>
                        </a:rPr>
                        <a:t>Ops Manager</a:t>
                      </a:r>
                      <a:r>
                        <a:rPr lang="zh-CN" altLang="en-US" sz="1400" kern="1200">
                          <a:solidFill>
                            <a:schemeClr val="dk1"/>
                          </a:solidFill>
                          <a:effectLst/>
                          <a:latin typeface="+mn-lt"/>
                          <a:ea typeface="+mn-ea"/>
                          <a:cs typeface="+mn-cs"/>
                        </a:rPr>
                        <a:t>备份代理或使用</a:t>
                      </a:r>
                      <a:r>
                        <a:rPr lang="en-US" sz="1400" kern="1200">
                          <a:solidFill>
                            <a:schemeClr val="dk1"/>
                          </a:solidFill>
                          <a:effectLst/>
                          <a:latin typeface="+mn-lt"/>
                          <a:ea typeface="+mn-ea"/>
                          <a:cs typeface="+mn-cs"/>
                        </a:rPr>
                        <a:t>mongodump。</a:t>
                      </a:r>
                      <a:endParaRPr lang="en-US" sz="1400" kern="1200">
                        <a:solidFill>
                          <a:schemeClr val="dk1"/>
                        </a:solidFill>
                        <a:effectLst/>
                        <a:latin typeface="+mn-lt"/>
                        <a:ea typeface="+mn-ea"/>
                        <a:cs typeface="+mn-cs"/>
                      </a:endParaRPr>
                    </a:p>
                  </a:txBody>
                  <a:tcPr marL="10160" marR="10160" marT="7620" marB="0" anchor="ctr"/>
                </a:tc>
              </a:tr>
              <a:tr h="370861">
                <a:tc vMerge="1">
                  <a:tcPr/>
                </a:tc>
                <a:tc vMerge="1">
                  <a:tcPr/>
                </a:tc>
                <a:tc>
                  <a:txBody>
                    <a:bodyPr/>
                    <a:lstStyle/>
                    <a:p>
                      <a:pPr marL="0" algn="l" defTabSz="914400" rtl="0" eaLnBrk="1" fontAlgn="ctr" latinLnBrk="0" hangingPunct="1"/>
                      <a:r>
                        <a:rPr lang="en-US" sz="1400" kern="1200">
                          <a:solidFill>
                            <a:schemeClr val="dk1"/>
                          </a:solidFill>
                          <a:effectLst/>
                          <a:latin typeface="+mn-lt"/>
                          <a:ea typeface="+mn-ea"/>
                          <a:cs typeface="+mn-cs"/>
                        </a:rPr>
                        <a:t>restore</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提供使用</a:t>
                      </a:r>
                      <a:r>
                        <a:rPr lang="en-US" sz="1400" kern="1200">
                          <a:solidFill>
                            <a:schemeClr val="dk1"/>
                          </a:solidFill>
                          <a:effectLst/>
                          <a:latin typeface="+mn-lt"/>
                          <a:ea typeface="+mn-ea"/>
                          <a:cs typeface="+mn-cs"/>
                        </a:rPr>
                        <a:t>mongorestore</a:t>
                      </a:r>
                      <a:r>
                        <a:rPr lang="zh-CN" altLang="en-US" sz="1400" kern="1200">
                          <a:solidFill>
                            <a:schemeClr val="dk1"/>
                          </a:solidFill>
                          <a:effectLst/>
                          <a:latin typeface="+mn-lt"/>
                          <a:ea typeface="+mn-ea"/>
                          <a:cs typeface="+mn-cs"/>
                        </a:rPr>
                        <a:t>恢复数据所需的权限</a:t>
                      </a:r>
                      <a:endParaRPr lang="zh-CN" altLang="en-US" sz="1400" kern="1200">
                        <a:solidFill>
                          <a:schemeClr val="dk1"/>
                        </a:solidFill>
                        <a:effectLst/>
                        <a:latin typeface="+mn-lt"/>
                        <a:ea typeface="+mn-ea"/>
                        <a:cs typeface="+mn-cs"/>
                      </a:endParaRPr>
                    </a:p>
                  </a:txBody>
                  <a:tcPr marL="10160" marR="10160" marT="7620" marB="0" anchor="ctr"/>
                </a:tc>
              </a:tr>
              <a:tr h="647737">
                <a:tc rowSpan="4">
                  <a:txBody>
                    <a:bodyPr/>
                    <a:lstStyle/>
                    <a:p>
                      <a:pPr marL="0" algn="ctr" defTabSz="914400" rtl="0" eaLnBrk="1" fontAlgn="ctr" latinLnBrk="0" hangingPunct="1"/>
                      <a:r>
                        <a:rPr lang="zh-CN" altLang="en-US" sz="1400" kern="1200">
                          <a:solidFill>
                            <a:schemeClr val="dk1"/>
                          </a:solidFill>
                          <a:effectLst/>
                          <a:latin typeface="+mn-lt"/>
                          <a:ea typeface="+mn-ea"/>
                          <a:cs typeface="+mn-cs"/>
                        </a:rPr>
                        <a:t>全数据库角色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All-Database Roles）</a:t>
                      </a:r>
                      <a:endParaRPr lang="en-US" sz="1400" kern="1200">
                        <a:solidFill>
                          <a:schemeClr val="dk1"/>
                        </a:solidFill>
                        <a:effectLst/>
                        <a:latin typeface="+mn-lt"/>
                        <a:ea typeface="+mn-ea"/>
                        <a:cs typeface="+mn-cs"/>
                      </a:endParaRPr>
                    </a:p>
                  </a:txBody>
                  <a:tcPr marL="10160" marR="10160" marT="7620" marB="0" anchor="ctr"/>
                </a:tc>
                <a:tc rowSpan="4">
                  <a:txBody>
                    <a:bodyPr/>
                    <a:lstStyle/>
                    <a:p>
                      <a:pPr marL="0" algn="l" defTabSz="914400" rtl="0" eaLnBrk="1" fontAlgn="ctr" latinLnBrk="0" hangingPunct="1"/>
                      <a:r>
                        <a:rPr lang="zh-CN" altLang="en-US" sz="1400" kern="1200" smtClean="0">
                          <a:solidFill>
                            <a:schemeClr val="dk1"/>
                          </a:solidFill>
                          <a:effectLst/>
                          <a:latin typeface="+mn-lt"/>
                          <a:ea typeface="+mn-ea"/>
                          <a:cs typeface="+mn-cs"/>
                        </a:rPr>
                        <a:t>在</a:t>
                      </a:r>
                      <a:r>
                        <a:rPr lang="en-US" altLang="zh-CN" sz="1400" kern="1200" smtClean="0">
                          <a:solidFill>
                            <a:schemeClr val="dk1"/>
                          </a:solidFill>
                          <a:effectLst/>
                          <a:latin typeface="+mn-lt"/>
                          <a:ea typeface="+mn-ea"/>
                          <a:cs typeface="+mn-cs"/>
                        </a:rPr>
                        <a:t>admin</a:t>
                      </a:r>
                      <a:r>
                        <a:rPr lang="zh-CN" altLang="en-US" sz="1400" kern="1200" smtClean="0">
                          <a:solidFill>
                            <a:schemeClr val="dk1"/>
                          </a:solidFill>
                          <a:effectLst/>
                          <a:latin typeface="+mn-lt"/>
                          <a:ea typeface="+mn-ea"/>
                          <a:cs typeface="+mn-cs"/>
                        </a:rPr>
                        <a:t>数据库创建，适用于</a:t>
                      </a:r>
                      <a:r>
                        <a:rPr lang="zh-CN" altLang="en-US" sz="1400" kern="1200">
                          <a:solidFill>
                            <a:schemeClr val="dk1"/>
                          </a:solidFill>
                          <a:effectLst/>
                          <a:latin typeface="+mn-lt"/>
                          <a:ea typeface="+mn-ea"/>
                          <a:cs typeface="+mn-cs"/>
                        </a:rPr>
                        <a:t>除</a:t>
                      </a:r>
                      <a:r>
                        <a:rPr lang="en-US" sz="1400" kern="1200">
                          <a:solidFill>
                            <a:schemeClr val="dk1"/>
                          </a:solidFill>
                          <a:effectLst/>
                          <a:latin typeface="+mn-lt"/>
                          <a:ea typeface="+mn-ea"/>
                          <a:cs typeface="+mn-cs"/>
                        </a:rPr>
                        <a:t>mongod</a:t>
                      </a:r>
                      <a:r>
                        <a:rPr lang="zh-CN" altLang="en-US" sz="1400" kern="1200">
                          <a:solidFill>
                            <a:schemeClr val="dk1"/>
                          </a:solidFill>
                          <a:effectLst/>
                          <a:latin typeface="+mn-lt"/>
                          <a:ea typeface="+mn-ea"/>
                          <a:cs typeface="+mn-cs"/>
                        </a:rPr>
                        <a:t>实例中的</a:t>
                      </a:r>
                      <a:r>
                        <a:rPr lang="en-US" sz="1400" kern="1200">
                          <a:solidFill>
                            <a:schemeClr val="dk1"/>
                          </a:solidFill>
                          <a:effectLst/>
                          <a:latin typeface="+mn-lt"/>
                          <a:ea typeface="+mn-ea"/>
                          <a:cs typeface="+mn-cs"/>
                        </a:rPr>
                        <a:t>local</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config</a:t>
                      </a:r>
                      <a:r>
                        <a:rPr lang="zh-CN" altLang="en-US" sz="1400" kern="1200">
                          <a:solidFill>
                            <a:schemeClr val="dk1"/>
                          </a:solidFill>
                          <a:effectLst/>
                          <a:latin typeface="+mn-lt"/>
                          <a:ea typeface="+mn-ea"/>
                          <a:cs typeface="+mn-cs"/>
                        </a:rPr>
                        <a:t>之外的所有数据库：</a:t>
                      </a:r>
                      <a:endParaRPr lang="zh-CN" alt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en-US" sz="1400" kern="1200">
                          <a:solidFill>
                            <a:schemeClr val="dk1"/>
                          </a:solidFill>
                          <a:effectLst/>
                          <a:latin typeface="+mn-lt"/>
                          <a:ea typeface="+mn-ea"/>
                          <a:cs typeface="+mn-cs"/>
                        </a:rPr>
                        <a:t>readAnyDatabase</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提供与读取相同的只读权限，除了适用于群集中除本地和配置数据库以外的所有权限。 该角色还提供了整个集群上的</a:t>
                      </a:r>
                      <a:r>
                        <a:rPr lang="en-US" altLang="zh-CN" sz="1400" kern="1200">
                          <a:solidFill>
                            <a:schemeClr val="dk1"/>
                          </a:solidFill>
                          <a:effectLst/>
                          <a:latin typeface="+mn-lt"/>
                          <a:ea typeface="+mn-ea"/>
                          <a:cs typeface="+mn-cs"/>
                        </a:rPr>
                        <a:t>listDatabases</a:t>
                      </a:r>
                      <a:r>
                        <a:rPr lang="zh-CN" altLang="en-US" sz="1400" kern="1200">
                          <a:solidFill>
                            <a:schemeClr val="dk1"/>
                          </a:solidFill>
                          <a:effectLst/>
                          <a:latin typeface="+mn-lt"/>
                          <a:ea typeface="+mn-ea"/>
                          <a:cs typeface="+mn-cs"/>
                        </a:rPr>
                        <a:t>操作。</a:t>
                      </a:r>
                      <a:endParaRPr lang="zh-CN" altLang="en-US" sz="1400" kern="1200">
                        <a:solidFill>
                          <a:schemeClr val="dk1"/>
                        </a:solidFill>
                        <a:effectLst/>
                        <a:latin typeface="+mn-lt"/>
                        <a:ea typeface="+mn-ea"/>
                        <a:cs typeface="+mn-cs"/>
                      </a:endParaRPr>
                    </a:p>
                  </a:txBody>
                  <a:tcPr marL="10160" marR="10160" marT="7620" marB="0" anchor="ctr"/>
                </a:tc>
              </a:tr>
              <a:tr h="861110">
                <a:tc vMerge="1">
                  <a:tcPr/>
                </a:tc>
                <a:tc vMerge="1">
                  <a:tcPr/>
                </a:tc>
                <a:tc>
                  <a:txBody>
                    <a:bodyPr/>
                    <a:lstStyle/>
                    <a:p>
                      <a:pPr marL="0" algn="l" defTabSz="914400" rtl="0" eaLnBrk="1" fontAlgn="ctr" latinLnBrk="0" hangingPunct="1"/>
                      <a:r>
                        <a:rPr lang="en-US" sz="1400" kern="1200">
                          <a:solidFill>
                            <a:schemeClr val="dk1"/>
                          </a:solidFill>
                          <a:effectLst/>
                          <a:latin typeface="+mn-lt"/>
                          <a:ea typeface="+mn-ea"/>
                          <a:cs typeface="+mn-cs"/>
                        </a:rPr>
                        <a:t>readWriteAnyDatabase</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a:t>
                      </a:r>
                      <a:r>
                        <a:rPr lang="en-US" altLang="zh-CN" sz="1400" kern="1200">
                          <a:solidFill>
                            <a:schemeClr val="dk1"/>
                          </a:solidFill>
                          <a:effectLst/>
                          <a:latin typeface="+mn-lt"/>
                          <a:ea typeface="+mn-ea"/>
                          <a:cs typeface="+mn-cs"/>
                        </a:rPr>
                        <a:t>readWrite</a:t>
                      </a:r>
                      <a:r>
                        <a:rPr lang="zh-CN" altLang="en-US" sz="1400" kern="1200">
                          <a:solidFill>
                            <a:schemeClr val="dk1"/>
                          </a:solidFill>
                          <a:effectLst/>
                          <a:latin typeface="+mn-lt"/>
                          <a:ea typeface="+mn-ea"/>
                          <a:cs typeface="+mn-cs"/>
                        </a:rPr>
                        <a:t>相同的读取和写入权限，除了它适用于群集中除本地和配置数据库以外的所有数据。 该角色还提供了整个集群上的</a:t>
                      </a:r>
                      <a:r>
                        <a:rPr lang="en-US" altLang="zh-CN" sz="1400" kern="1200">
                          <a:solidFill>
                            <a:schemeClr val="dk1"/>
                          </a:solidFill>
                          <a:effectLst/>
                          <a:latin typeface="+mn-lt"/>
                          <a:ea typeface="+mn-ea"/>
                          <a:cs typeface="+mn-cs"/>
                        </a:rPr>
                        <a:t>listDatabases</a:t>
                      </a:r>
                      <a:r>
                        <a:rPr lang="zh-CN" altLang="en-US" sz="1400" kern="1200">
                          <a:solidFill>
                            <a:schemeClr val="dk1"/>
                          </a:solidFill>
                          <a:effectLst/>
                          <a:latin typeface="+mn-lt"/>
                          <a:ea typeface="+mn-ea"/>
                          <a:cs typeface="+mn-cs"/>
                        </a:rPr>
                        <a:t>操作。</a:t>
                      </a:r>
                      <a:endParaRPr lang="zh-CN" altLang="en-US" sz="1400" kern="1200">
                        <a:solidFill>
                          <a:schemeClr val="dk1"/>
                        </a:solidFill>
                        <a:effectLst/>
                        <a:latin typeface="+mn-lt"/>
                        <a:ea typeface="+mn-ea"/>
                        <a:cs typeface="+mn-cs"/>
                      </a:endParaRPr>
                    </a:p>
                  </a:txBody>
                  <a:tcPr marL="10160" marR="10160" marT="7620" marB="0" anchor="ctr"/>
                </a:tc>
              </a:tr>
              <a:tr h="647737">
                <a:tc vMerge="1">
                  <a:tcPr/>
                </a:tc>
                <a:tc vMerge="1">
                  <a:tcPr/>
                </a:tc>
                <a:tc>
                  <a:txBody>
                    <a:bodyPr/>
                    <a:lstStyle/>
                    <a:p>
                      <a:pPr marL="0" algn="l" defTabSz="914400" rtl="0" eaLnBrk="1" fontAlgn="ctr" latinLnBrk="0" hangingPunct="1"/>
                      <a:r>
                        <a:rPr lang="en-US" sz="1400" kern="1200">
                          <a:solidFill>
                            <a:schemeClr val="dk1"/>
                          </a:solidFill>
                          <a:effectLst/>
                          <a:latin typeface="+mn-lt"/>
                          <a:ea typeface="+mn-ea"/>
                          <a:cs typeface="+mn-cs"/>
                        </a:rPr>
                        <a:t>userAdminAnyDatabase</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a:t>
                      </a:r>
                      <a:r>
                        <a:rPr lang="en-US" altLang="zh-CN" sz="1400" kern="1200">
                          <a:solidFill>
                            <a:schemeClr val="dk1"/>
                          </a:solidFill>
                          <a:effectLst/>
                          <a:latin typeface="+mn-lt"/>
                          <a:ea typeface="+mn-ea"/>
                          <a:cs typeface="+mn-cs"/>
                        </a:rPr>
                        <a:t>userAdmin</a:t>
                      </a:r>
                      <a:r>
                        <a:rPr lang="zh-CN" altLang="en-US" sz="1400" kern="1200">
                          <a:solidFill>
                            <a:schemeClr val="dk1"/>
                          </a:solidFill>
                          <a:effectLst/>
                          <a:latin typeface="+mn-lt"/>
                          <a:ea typeface="+mn-ea"/>
                          <a:cs typeface="+mn-cs"/>
                        </a:rPr>
                        <a:t>相同的用户管理操作访问权限，除了适用于群集中除本地数据库和配置数据库外的所有数据。</a:t>
                      </a:r>
                      <a:endParaRPr lang="zh-CN" altLang="en-US" sz="1400" kern="1200">
                        <a:solidFill>
                          <a:schemeClr val="dk1"/>
                        </a:solidFill>
                        <a:effectLst/>
                        <a:latin typeface="+mn-lt"/>
                        <a:ea typeface="+mn-ea"/>
                        <a:cs typeface="+mn-cs"/>
                      </a:endParaRPr>
                    </a:p>
                  </a:txBody>
                  <a:tcPr marL="10160" marR="10160" marT="7620" marB="0" anchor="ctr"/>
                </a:tc>
              </a:tr>
              <a:tr h="1074482">
                <a:tc vMerge="1">
                  <a:tcPr/>
                </a:tc>
                <a:tc vMerge="1">
                  <a:tcPr/>
                </a:tc>
                <a:tc>
                  <a:txBody>
                    <a:bodyPr/>
                    <a:lstStyle/>
                    <a:p>
                      <a:pPr marL="0" algn="l" defTabSz="914400" rtl="0" eaLnBrk="1" fontAlgn="ctr" latinLnBrk="0" hangingPunct="1"/>
                      <a:r>
                        <a:rPr lang="en-US" sz="1400" kern="1200">
                          <a:solidFill>
                            <a:schemeClr val="dk1"/>
                          </a:solidFill>
                          <a:effectLst/>
                          <a:latin typeface="+mn-lt"/>
                          <a:ea typeface="+mn-ea"/>
                          <a:cs typeface="+mn-cs"/>
                        </a:rPr>
                        <a:t>dbAdminAnyDatabase</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a:t>
                      </a:r>
                      <a:r>
                        <a:rPr lang="en-US" altLang="zh-CN" sz="1400" kern="1200">
                          <a:solidFill>
                            <a:schemeClr val="dk1"/>
                          </a:solidFill>
                          <a:effectLst/>
                          <a:latin typeface="+mn-lt"/>
                          <a:ea typeface="+mn-ea"/>
                          <a:cs typeface="+mn-cs"/>
                        </a:rPr>
                        <a:t>dbAdmin</a:t>
                      </a:r>
                      <a:r>
                        <a:rPr lang="zh-CN" altLang="en-US" sz="1400" kern="1200">
                          <a:solidFill>
                            <a:schemeClr val="dk1"/>
                          </a:solidFill>
                          <a:effectLst/>
                          <a:latin typeface="+mn-lt"/>
                          <a:ea typeface="+mn-ea"/>
                          <a:cs typeface="+mn-cs"/>
                        </a:rPr>
                        <a:t>相同的数据库管理操作访问权限，除了它适用于除集群中的本地数据库和配置数据库以外的所有数据库管理操作。 该角色还提供了整个集群上的</a:t>
                      </a:r>
                      <a:r>
                        <a:rPr lang="en-US" altLang="zh-CN" sz="1400" kern="1200">
                          <a:solidFill>
                            <a:schemeClr val="dk1"/>
                          </a:solidFill>
                          <a:effectLst/>
                          <a:latin typeface="+mn-lt"/>
                          <a:ea typeface="+mn-ea"/>
                          <a:cs typeface="+mn-cs"/>
                        </a:rPr>
                        <a:t>listDatabases</a:t>
                      </a:r>
                      <a:r>
                        <a:rPr lang="zh-CN" altLang="en-US" sz="1400" kern="1200">
                          <a:solidFill>
                            <a:schemeClr val="dk1"/>
                          </a:solidFill>
                          <a:effectLst/>
                          <a:latin typeface="+mn-lt"/>
                          <a:ea typeface="+mn-ea"/>
                          <a:cs typeface="+mn-cs"/>
                        </a:rPr>
                        <a:t>操作。</a:t>
                      </a:r>
                      <a:br>
                        <a:rPr lang="zh-CN" altLang="en-US" sz="1400" kern="1200">
                          <a:solidFill>
                            <a:schemeClr val="dk1"/>
                          </a:solidFill>
                          <a:effectLst/>
                          <a:latin typeface="+mn-lt"/>
                          <a:ea typeface="+mn-ea"/>
                          <a:cs typeface="+mn-cs"/>
                        </a:rPr>
                      </a:br>
                      <a:endParaRPr lang="zh-CN" altLang="en-US" sz="1400" kern="1200">
                        <a:solidFill>
                          <a:schemeClr val="dk1"/>
                        </a:solidFill>
                        <a:effectLst/>
                        <a:latin typeface="+mn-lt"/>
                        <a:ea typeface="+mn-ea"/>
                        <a:cs typeface="+mn-cs"/>
                      </a:endParaRPr>
                    </a:p>
                  </a:txBody>
                  <a:tcPr marL="10160" marR="10160" marT="7620" marB="0" anchor="ctr"/>
                </a:tc>
              </a:tr>
              <a:tr h="861110">
                <a:tc>
                  <a:txBody>
                    <a:bodyPr/>
                    <a:lstStyle/>
                    <a:p>
                      <a:pPr marL="0" algn="ctr" defTabSz="914400" rtl="0" eaLnBrk="1" fontAlgn="ctr" latinLnBrk="0" hangingPunct="1"/>
                      <a:r>
                        <a:rPr lang="zh-CN" altLang="en-US" sz="1400" kern="1200">
                          <a:solidFill>
                            <a:schemeClr val="dk1"/>
                          </a:solidFill>
                          <a:effectLst/>
                          <a:latin typeface="+mn-lt"/>
                          <a:ea typeface="+mn-ea"/>
                          <a:cs typeface="+mn-cs"/>
                        </a:rPr>
                        <a:t>超级角色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Superuser Roles）</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所有资源的完整权限</a:t>
                      </a:r>
                      <a:endParaRPr lang="zh-CN" alt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en-US" sz="1400" kern="1200">
                          <a:solidFill>
                            <a:schemeClr val="dk1"/>
                          </a:solidFill>
                          <a:effectLst/>
                          <a:latin typeface="+mn-lt"/>
                          <a:ea typeface="+mn-ea"/>
                          <a:cs typeface="+mn-cs"/>
                        </a:rPr>
                        <a:t>root</a:t>
                      </a:r>
                      <a:endParaRPr lang="en-US" sz="1400" kern="1200">
                        <a:solidFill>
                          <a:schemeClr val="dk1"/>
                        </a:solidFill>
                        <a:effectLst/>
                        <a:latin typeface="+mn-lt"/>
                        <a:ea typeface="+mn-ea"/>
                        <a:cs typeface="+mn-cs"/>
                      </a:endParaRP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提供对</a:t>
                      </a:r>
                      <a:r>
                        <a:rPr lang="en-US" sz="1400" kern="1200">
                          <a:solidFill>
                            <a:schemeClr val="dk1"/>
                          </a:solidFill>
                          <a:effectLst/>
                          <a:latin typeface="+mn-lt"/>
                          <a:ea typeface="+mn-ea"/>
                          <a:cs typeface="+mn-cs"/>
                        </a:rPr>
                        <a:t>readWriteAnyDatabase，dbAdminAnyDatabase，userAdminAnyDatabase，clusterAdmin，</a:t>
                      </a:r>
                      <a:r>
                        <a:rPr lang="zh-CN" altLang="en-US" sz="1400" kern="1200">
                          <a:solidFill>
                            <a:schemeClr val="dk1"/>
                          </a:solidFill>
                          <a:effectLst/>
                          <a:latin typeface="+mn-lt"/>
                          <a:ea typeface="+mn-ea"/>
                          <a:cs typeface="+mn-cs"/>
                        </a:rPr>
                        <a:t>还原和备份相结合的操作和所有资源的访问。</a:t>
                      </a:r>
                      <a:endParaRPr lang="zh-CN" altLang="en-US" sz="1400" kern="1200">
                        <a:solidFill>
                          <a:schemeClr val="dk1"/>
                        </a:solidFill>
                        <a:effectLst/>
                        <a:latin typeface="+mn-lt"/>
                        <a:ea typeface="+mn-ea"/>
                        <a:cs typeface="+mn-cs"/>
                      </a:endParaRPr>
                    </a:p>
                  </a:txBody>
                  <a:tcPr marL="10160" marR="10160" marT="7620"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矩形 4"/>
          <p:cNvSpPr>
            <a:spLocks noChangeArrowheads="1"/>
          </p:cNvSpPr>
          <p:nvPr/>
        </p:nvSpPr>
        <p:spPr bwMode="auto">
          <a:xfrm>
            <a:off x="101600"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客户端授权</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50182" name="矩形 10"/>
          <p:cNvSpPr>
            <a:spLocks noChangeArrowheads="1"/>
          </p:cNvSpPr>
          <p:nvPr/>
        </p:nvSpPr>
        <p:spPr bwMode="auto">
          <a:xfrm>
            <a:off x="101600" y="919164"/>
            <a:ext cx="4718051"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en-US" altLang="zh-CN" sz="2000" b="1">
                <a:latin typeface="微软雅黑" panose="020B0503020204020204" pitchFamily="34" charset="-122"/>
                <a:ea typeface="微软雅黑" panose="020B0503020204020204" pitchFamily="34" charset="-122"/>
              </a:rPr>
              <a:t>shell</a:t>
            </a:r>
            <a:r>
              <a:rPr lang="zh-CN" altLang="en-US" sz="2000" b="1">
                <a:latin typeface="微软雅黑" panose="020B0503020204020204" pitchFamily="34" charset="-122"/>
                <a:ea typeface="微软雅黑" panose="020B0503020204020204" pitchFamily="34" charset="-122"/>
              </a:rPr>
              <a:t>脚本创建用户</a:t>
            </a:r>
            <a:endParaRPr lang="zh-CN" altLang="en-US" sz="2000" b="1">
              <a:latin typeface="微软雅黑" panose="020B0503020204020204" pitchFamily="34" charset="-122"/>
              <a:ea typeface="微软雅黑" panose="020B0503020204020204" pitchFamily="34" charset="-122"/>
            </a:endParaRPr>
          </a:p>
        </p:txBody>
      </p:sp>
      <p:sp>
        <p:nvSpPr>
          <p:cNvPr id="7" name="TextBox 6"/>
          <p:cNvSpPr txBox="1"/>
          <p:nvPr/>
        </p:nvSpPr>
        <p:spPr>
          <a:xfrm>
            <a:off x="-97366" y="1412875"/>
            <a:ext cx="12816417" cy="808038"/>
          </a:xfrm>
          <a:prstGeom prst="rect">
            <a:avLst/>
          </a:prstGeom>
          <a:noFill/>
        </p:spPr>
        <p:txBody>
          <a:bodyPr>
            <a:spAutoFit/>
          </a:bodyPr>
          <a:lstStyle/>
          <a:p>
            <a:pPr marL="285750" indent="-28575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db.createUser({'user':'boss', 'pwd':'boss', 'roles':[{'role':'userAdminAnyDatabase', 'db':'admin'}]})</a:t>
            </a:r>
            <a:endParaRPr lang="en-US" altLang="zh-CN" sz="155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db.createUser({'user':'lison','pwd':'lison','roles':[{'role':'readWrite','db':lison'}]})</a:t>
            </a:r>
            <a:endParaRPr lang="en-US" altLang="zh-CN" sz="1550">
              <a:latin typeface="微软雅黑" panose="020B0503020204020204" pitchFamily="34" charset="-122"/>
              <a:ea typeface="微软雅黑" panose="020B0503020204020204" pitchFamily="34" charset="-122"/>
            </a:endParaRPr>
          </a:p>
        </p:txBody>
      </p:sp>
      <p:sp>
        <p:nvSpPr>
          <p:cNvPr id="8" name="TextBox 7"/>
          <p:cNvSpPr txBox="1"/>
          <p:nvPr/>
        </p:nvSpPr>
        <p:spPr>
          <a:xfrm>
            <a:off x="222251" y="2700338"/>
            <a:ext cx="10160000" cy="1535112"/>
          </a:xfrm>
          <a:prstGeom prst="rect">
            <a:avLst/>
          </a:prstGeom>
          <a:noFill/>
          <a:ln>
            <a:solidFill>
              <a:schemeClr val="tx1"/>
            </a:solidFill>
            <a:prstDash val="sysDash"/>
          </a:ln>
        </p:spPr>
        <p:txBody>
          <a:bodyPr>
            <a:spAutoFit/>
          </a:bodyPr>
          <a:lstStyle/>
          <a:p>
            <a:pPr>
              <a:lnSpc>
                <a:spcPct val="150000"/>
              </a:lnSpc>
              <a:buClr>
                <a:srgbClr val="92D050"/>
              </a:buClr>
              <a:defRPr/>
            </a:pPr>
            <a:r>
              <a:rPr lang="en-US" altLang="zh-CN" sz="1600" b="1">
                <a:solidFill>
                  <a:srgbClr val="FF0000"/>
                </a:solidFill>
              </a:rPr>
              <a:t>Tips:</a:t>
            </a:r>
            <a:endParaRPr lang="en-US" altLang="zh-CN" sz="1550">
              <a:latin typeface="微软雅黑" panose="020B0503020204020204" pitchFamily="34" charset="-122"/>
              <a:ea typeface="微软雅黑" panose="020B0503020204020204" pitchFamily="34" charset="-122"/>
            </a:endParaRPr>
          </a:p>
          <a:p>
            <a:pPr marL="342900" indent="-342900">
              <a:lnSpc>
                <a:spcPct val="150000"/>
              </a:lnSpc>
              <a:buClr>
                <a:srgbClr val="92D050"/>
              </a:buClr>
              <a:buFont typeface="+mj-lt"/>
              <a:buAutoNum type="arabicPeriod"/>
              <a:defRPr/>
            </a:pPr>
            <a:r>
              <a:rPr lang="zh-CN" altLang="en-US" sz="1550">
                <a:latin typeface="微软雅黑" panose="020B0503020204020204" pitchFamily="34" charset="-122"/>
                <a:ea typeface="微软雅黑" panose="020B0503020204020204" pitchFamily="34" charset="-122"/>
              </a:rPr>
              <a:t>服务器启动需要加上</a:t>
            </a:r>
            <a:r>
              <a:rPr lang="en-US" altLang="zh-CN" sz="1550">
                <a:latin typeface="微软雅黑" panose="020B0503020204020204" pitchFamily="34" charset="-122"/>
                <a:ea typeface="微软雅黑" panose="020B0503020204020204" pitchFamily="34" charset="-122"/>
              </a:rPr>
              <a:t>auth</a:t>
            </a:r>
            <a:r>
              <a:rPr lang="zh-CN" altLang="en-US" sz="1550">
                <a:latin typeface="微软雅黑" panose="020B0503020204020204" pitchFamily="34" charset="-122"/>
                <a:ea typeface="微软雅黑" panose="020B0503020204020204" pitchFamily="34" charset="-122"/>
              </a:rPr>
              <a:t>参数连接服务器才需要验证</a:t>
            </a:r>
            <a:endParaRPr lang="en-US" altLang="zh-CN" sz="1550">
              <a:latin typeface="微软雅黑" panose="020B0503020204020204" pitchFamily="34" charset="-122"/>
              <a:ea typeface="微软雅黑" panose="020B0503020204020204" pitchFamily="34" charset="-122"/>
            </a:endParaRPr>
          </a:p>
          <a:p>
            <a:pPr>
              <a:lnSpc>
                <a:spcPct val="150000"/>
              </a:lnSpc>
              <a:buClr>
                <a:srgbClr val="92D050"/>
              </a:buClr>
              <a:defRPr/>
            </a:pPr>
            <a:r>
              <a:rPr lang="zh-CN" altLang="en-US" sz="1550">
                <a:latin typeface="微软雅黑" panose="020B0503020204020204" pitchFamily="34" charset="-122"/>
                <a:ea typeface="微软雅黑" panose="020B0503020204020204" pitchFamily="34" charset="-122"/>
              </a:rPr>
              <a:t>      如：</a:t>
            </a:r>
            <a:r>
              <a:rPr lang="en-US" altLang="zh-CN" sz="1550">
                <a:latin typeface="微软雅黑" panose="020B0503020204020204" pitchFamily="34" charset="-122"/>
                <a:ea typeface="微软雅黑" panose="020B0503020204020204" pitchFamily="34" charset="-122"/>
              </a:rPr>
              <a:t>./mongod -f mongodb.conf </a:t>
            </a:r>
            <a:r>
              <a:rPr lang="en-US" altLang="zh-CN" sz="1550">
                <a:solidFill>
                  <a:srgbClr val="FF0000"/>
                </a:solidFill>
                <a:latin typeface="微软雅黑" panose="020B0503020204020204" pitchFamily="34" charset="-122"/>
                <a:ea typeface="微软雅黑" panose="020B0503020204020204" pitchFamily="34" charset="-122"/>
              </a:rPr>
              <a:t>--auth</a:t>
            </a:r>
            <a:endParaRPr lang="en-US" altLang="zh-CN" sz="155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92D050"/>
              </a:buClr>
              <a:buFont typeface="+mj-lt"/>
              <a:buAutoNum type="arabicPeriod" startAt="2"/>
              <a:defRPr/>
            </a:pPr>
            <a:r>
              <a:rPr lang="zh-CN" altLang="en-US" sz="1550">
                <a:latin typeface="微软雅黑" panose="020B0503020204020204" pitchFamily="34" charset="-122"/>
                <a:ea typeface="微软雅黑" panose="020B0503020204020204" pitchFamily="34" charset="-122"/>
              </a:rPr>
              <a:t>切换到数据库上，才能给当前数据库创建用户；</a:t>
            </a:r>
            <a:endParaRPr lang="en-US" altLang="zh-CN" sz="1550">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矩形 4"/>
          <p:cNvSpPr>
            <a:spLocks noChangeArrowheads="1"/>
          </p:cNvSpPr>
          <p:nvPr/>
        </p:nvSpPr>
        <p:spPr bwMode="auto">
          <a:xfrm>
            <a:off x="101600"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MongoDB</a:t>
            </a:r>
            <a:r>
              <a:rPr lang="zh-CN" altLang="en-US" sz="2665" smtClean="0">
                <a:solidFill>
                  <a:srgbClr val="1D69A3"/>
                </a:solidFill>
                <a:latin typeface="微软雅黑" panose="020B0503020204020204" pitchFamily="34" charset="-122"/>
                <a:ea typeface="微软雅黑" panose="020B0503020204020204" pitchFamily="34" charset="-122"/>
              </a:rPr>
              <a:t>权限初始化过程</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162910" y="811368"/>
            <a:ext cx="10833537" cy="4862870"/>
          </a:xfrm>
          <a:prstGeom prst="rect">
            <a:avLst/>
          </a:prstGeom>
        </p:spPr>
        <p:txBody>
          <a:bodyPr wrap="square">
            <a:spAutoFit/>
          </a:bodyPr>
          <a:lstStyle/>
          <a:p>
            <a:pPr marL="342900" indent="-342900">
              <a:lnSpc>
                <a:spcPct val="200000"/>
              </a:lnSpc>
              <a:spcBef>
                <a:spcPct val="0"/>
              </a:spcBef>
              <a:defRPr/>
            </a:pPr>
            <a:r>
              <a:rPr lang="en-US" altLang="zh-CN" sz="1600" smtClean="0">
                <a:latin typeface="微软雅黑" panose="020B0503020204020204" pitchFamily="34" charset="-122"/>
                <a:ea typeface="微软雅黑" panose="020B0503020204020204" pitchFamily="34" charset="-122"/>
              </a:rPr>
              <a:t>1</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通过</a:t>
            </a:r>
            <a:r>
              <a:rPr lang="en-US" altLang="zh-CN" sz="1600">
                <a:latin typeface="微软雅黑" panose="020B0503020204020204" pitchFamily="34" charset="-122"/>
                <a:ea typeface="微软雅黑" panose="020B0503020204020204" pitchFamily="34" charset="-122"/>
              </a:rPr>
              <a:t>start-mongodb-auth.sh</a:t>
            </a:r>
            <a:r>
              <a:rPr lang="zh-CN" altLang="en-US" sz="1600">
                <a:latin typeface="微软雅黑" panose="020B0503020204020204" pitchFamily="34" charset="-122"/>
                <a:ea typeface="微软雅黑" panose="020B0503020204020204" pitchFamily="34" charset="-122"/>
              </a:rPr>
              <a:t>启动</a:t>
            </a:r>
            <a:r>
              <a:rPr lang="en-US" altLang="zh-CN" sz="1600">
                <a:latin typeface="微软雅黑" panose="020B0503020204020204" pitchFamily="34" charset="-122"/>
                <a:ea typeface="微软雅黑" panose="020B0503020204020204" pitchFamily="34" charset="-122"/>
              </a:rPr>
              <a:t>mongodb</a:t>
            </a:r>
            <a:endParaRPr lang="en-US" altLang="zh-CN" sz="160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en-US" altLang="zh-CN" sz="1600" smtClean="0">
                <a:latin typeface="微软雅黑" panose="020B0503020204020204" pitchFamily="34" charset="-122"/>
                <a:ea typeface="微软雅黑" panose="020B0503020204020204" pitchFamily="34" charset="-122"/>
              </a:rPr>
              <a:t>2</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数据库增加安全模式后，初始化一个“</a:t>
            </a:r>
            <a:r>
              <a:rPr lang="en-US" altLang="zh-CN" sz="1600">
                <a:latin typeface="微软雅黑" panose="020B0503020204020204" pitchFamily="34" charset="-122"/>
                <a:ea typeface="微软雅黑" panose="020B0503020204020204" pitchFamily="34" charset="-122"/>
              </a:rPr>
              <a:t>userAdminAnyDatabase”</a:t>
            </a:r>
            <a:r>
              <a:rPr lang="zh-CN" altLang="en-US" sz="1600">
                <a:latin typeface="微软雅黑" panose="020B0503020204020204" pitchFamily="34" charset="-122"/>
                <a:ea typeface="微软雅黑" panose="020B0503020204020204" pitchFamily="34" charset="-122"/>
              </a:rPr>
              <a:t>非常重要</a:t>
            </a:r>
            <a:endParaRPr lang="zh-CN" altLang="en-US" sz="160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zh-CN" altLang="en-US" sz="1600" smtClean="0">
                <a:latin typeface="微软雅黑" panose="020B0503020204020204" pitchFamily="34" charset="-122"/>
                <a:ea typeface="微软雅黑" panose="020B0503020204020204" pitchFamily="34" charset="-122"/>
              </a:rPr>
              <a:t>   通过</a:t>
            </a:r>
            <a:r>
              <a:rPr lang="zh-CN" altLang="en-US" sz="1600">
                <a:latin typeface="微软雅黑" panose="020B0503020204020204" pitchFamily="34" charset="-122"/>
                <a:ea typeface="微软雅黑" panose="020B0503020204020204" pitchFamily="34" charset="-122"/>
              </a:rPr>
              <a:t>客户端连接，使用</a:t>
            </a:r>
            <a:r>
              <a:rPr lang="en-US" altLang="zh-CN" sz="1600">
                <a:latin typeface="微软雅黑" panose="020B0503020204020204" pitchFamily="34" charset="-122"/>
                <a:ea typeface="微软雅黑" panose="020B0503020204020204" pitchFamily="34" charset="-122"/>
              </a:rPr>
              <a:t>admin</a:t>
            </a:r>
            <a:r>
              <a:rPr lang="zh-CN" altLang="en-US" sz="1600">
                <a:latin typeface="微软雅黑" panose="020B0503020204020204" pitchFamily="34" charset="-122"/>
                <a:ea typeface="微软雅黑" panose="020B0503020204020204" pitchFamily="34" charset="-122"/>
              </a:rPr>
              <a:t>数据库， 执行如下脚本：</a:t>
            </a:r>
            <a:endParaRPr lang="zh-CN" altLang="en-US" sz="160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db.createUser</a:t>
            </a:r>
            <a:r>
              <a:rPr lang="en-US" altLang="zh-CN" sz="1600">
                <a:latin typeface="微软雅黑" panose="020B0503020204020204" pitchFamily="34" charset="-122"/>
                <a:ea typeface="微软雅黑" panose="020B0503020204020204" pitchFamily="34" charset="-122"/>
              </a:rPr>
              <a:t>({'user':'boss', 'pwd':'boss', 'roles':[{'role':'userAdminAnyDatabase', 'db':'admin'}]})</a:t>
            </a:r>
            <a:endParaRPr lang="en-US" altLang="zh-CN" sz="160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en-US" altLang="zh-CN" sz="1600" smtClean="0">
                <a:latin typeface="微软雅黑" panose="020B0503020204020204" pitchFamily="34" charset="-122"/>
                <a:ea typeface="微软雅黑" panose="020B0503020204020204" pitchFamily="34" charset="-122"/>
              </a:rPr>
              <a:t>3</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使用刚创建成功的用户登录：</a:t>
            </a:r>
            <a:r>
              <a:rPr lang="en-US" altLang="zh-CN" sz="1600">
                <a:latin typeface="微软雅黑" panose="020B0503020204020204" pitchFamily="34" charset="-122"/>
                <a:ea typeface="微软雅黑" panose="020B0503020204020204" pitchFamily="34" charset="-122"/>
              </a:rPr>
              <a:t>db.auth("boss","boss");</a:t>
            </a:r>
            <a:endParaRPr lang="en-US" altLang="zh-CN" sz="160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en-US" altLang="zh-CN" sz="1600" smtClean="0">
                <a:latin typeface="微软雅黑" panose="020B0503020204020204" pitchFamily="34" charset="-122"/>
                <a:ea typeface="微软雅黑" panose="020B0503020204020204" pitchFamily="34" charset="-122"/>
              </a:rPr>
              <a:t>4</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切换到</a:t>
            </a:r>
            <a:r>
              <a:rPr lang="en-US" altLang="zh-CN" sz="1600">
                <a:latin typeface="微软雅黑" panose="020B0503020204020204" pitchFamily="34" charset="-122"/>
                <a:ea typeface="微软雅黑" panose="020B0503020204020204" pitchFamily="34" charset="-122"/>
              </a:rPr>
              <a:t>lison</a:t>
            </a:r>
            <a:r>
              <a:rPr lang="zh-CN" altLang="en-US" sz="1600">
                <a:latin typeface="微软雅黑" panose="020B0503020204020204" pitchFamily="34" charset="-122"/>
                <a:ea typeface="微软雅黑" panose="020B0503020204020204" pitchFamily="34" charset="-122"/>
              </a:rPr>
              <a:t>数据库（</a:t>
            </a:r>
            <a:r>
              <a:rPr lang="en-US" altLang="zh-CN" sz="1600">
                <a:latin typeface="微软雅黑" panose="020B0503020204020204" pitchFamily="34" charset="-122"/>
                <a:ea typeface="微软雅黑" panose="020B0503020204020204" pitchFamily="34" charset="-122"/>
              </a:rPr>
              <a:t>use lison</a:t>
            </a:r>
            <a:r>
              <a:rPr lang="zh-CN" altLang="en-US" sz="1600">
                <a:latin typeface="微软雅黑" panose="020B0503020204020204" pitchFamily="34" charset="-122"/>
                <a:ea typeface="微软雅黑" panose="020B0503020204020204" pitchFamily="34" charset="-122"/>
              </a:rPr>
              <a:t>），创建读写权限用户：</a:t>
            </a:r>
            <a:endParaRPr lang="zh-CN" altLang="en-US" sz="160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db.createUser</a:t>
            </a:r>
            <a:r>
              <a:rPr lang="en-US" altLang="zh-CN" sz="1600">
                <a:latin typeface="微软雅黑" panose="020B0503020204020204" pitchFamily="34" charset="-122"/>
                <a:ea typeface="微软雅黑" panose="020B0503020204020204" pitchFamily="34" charset="-122"/>
              </a:rPr>
              <a:t>({'user':'lison','pwd':'lison','roles':[{'role':'readWrite','db':'lison</a:t>
            </a:r>
            <a:r>
              <a:rPr lang="en-US" altLang="zh-CN" sz="1600" smtClean="0">
                <a:latin typeface="微软雅黑" panose="020B0503020204020204" pitchFamily="34" charset="-122"/>
                <a:ea typeface="微软雅黑" panose="020B0503020204020204" pitchFamily="34" charset="-122"/>
              </a:rPr>
              <a:t>'}]})</a:t>
            </a:r>
            <a:endParaRPr lang="en-US" altLang="zh-CN" sz="1600" smtClean="0">
              <a:latin typeface="微软雅黑" panose="020B0503020204020204" pitchFamily="34" charset="-122"/>
              <a:ea typeface="微软雅黑" panose="020B0503020204020204" pitchFamily="34" charset="-122"/>
            </a:endParaRPr>
          </a:p>
          <a:p>
            <a:pPr marL="342900" indent="-342900">
              <a:lnSpc>
                <a:spcPct val="200000"/>
              </a:lnSpc>
              <a:spcBef>
                <a:spcPct val="0"/>
              </a:spcBef>
              <a:defRPr/>
            </a:pPr>
            <a:r>
              <a:rPr lang="en-US" altLang="zh-CN" sz="1600" smtClean="0">
                <a:latin typeface="微软雅黑" panose="020B0503020204020204" pitchFamily="34" charset="-122"/>
                <a:ea typeface="微软雅黑" panose="020B0503020204020204" pitchFamily="34" charset="-122"/>
              </a:rPr>
              <a:t>5</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使用读写权限用户</a:t>
            </a:r>
            <a:r>
              <a:rPr lang="en-US" altLang="zh-CN" sz="1600">
                <a:latin typeface="微软雅黑" panose="020B0503020204020204" pitchFamily="34" charset="-122"/>
                <a:ea typeface="微软雅黑" panose="020B0503020204020204" pitchFamily="34" charset="-122"/>
              </a:rPr>
              <a:t>lison</a:t>
            </a:r>
            <a:r>
              <a:rPr lang="zh-CN" altLang="en-US" sz="1600">
                <a:latin typeface="微软雅黑" panose="020B0503020204020204" pitchFamily="34" charset="-122"/>
                <a:ea typeface="微软雅黑" panose="020B0503020204020204" pitchFamily="34" charset="-122"/>
              </a:rPr>
              <a:t>登录，</a:t>
            </a:r>
            <a:r>
              <a:rPr lang="en-US" altLang="zh-CN" sz="1600">
                <a:latin typeface="微软雅黑" panose="020B0503020204020204" pitchFamily="34" charset="-122"/>
                <a:ea typeface="微软雅黑" panose="020B0503020204020204" pitchFamily="34" charset="-122"/>
              </a:rPr>
              <a:t>db.auth("lison","lison")</a:t>
            </a:r>
            <a:r>
              <a:rPr lang="zh-CN" altLang="en-US" sz="1600">
                <a:latin typeface="微软雅黑" panose="020B0503020204020204" pitchFamily="34" charset="-122"/>
                <a:ea typeface="微软雅黑" panose="020B0503020204020204" pitchFamily="34" charset="-122"/>
              </a:rPr>
              <a:t>，登录后测试</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endParaRPr lang="en-US" altLang="zh-CN"/>
          </a:p>
          <a:p>
            <a:endParaRPr lang="en-US" altLang="zh-CN"/>
          </a:p>
          <a:p>
            <a:r>
              <a:rPr lang="en-US" altLang="zh-CN" sz="1600" b="1" smtClean="0">
                <a:solidFill>
                  <a:srgbClr val="FF0000"/>
                </a:solidFill>
                <a:latin typeface="微软雅黑" panose="020B0503020204020204" pitchFamily="34" charset="-122"/>
                <a:ea typeface="微软雅黑" panose="020B0503020204020204" pitchFamily="34" charset="-122"/>
              </a:rPr>
              <a:t>ps</a:t>
            </a:r>
            <a:r>
              <a:rPr lang="en-US" altLang="zh-CN" sz="1600" b="1">
                <a:solidFill>
                  <a:srgbClr val="FF0000"/>
                </a:solidFill>
                <a:latin typeface="微软雅黑" panose="020B0503020204020204" pitchFamily="34" charset="-122"/>
                <a:ea typeface="微软雅黑" panose="020B0503020204020204" pitchFamily="34" charset="-122"/>
              </a:rPr>
              <a:t>:</a:t>
            </a:r>
            <a:r>
              <a:rPr lang="zh-CN" altLang="en-US" sz="1600" b="1">
                <a:solidFill>
                  <a:srgbClr val="FF0000"/>
                </a:solidFill>
                <a:latin typeface="微软雅黑" panose="020B0503020204020204" pitchFamily="34" charset="-122"/>
                <a:ea typeface="微软雅黑" panose="020B0503020204020204" pitchFamily="34" charset="-122"/>
              </a:rPr>
              <a:t>也可以以非</a:t>
            </a:r>
            <a:r>
              <a:rPr lang="en-US" altLang="zh-CN" sz="1600" b="1">
                <a:solidFill>
                  <a:srgbClr val="FF0000"/>
                </a:solidFill>
                <a:latin typeface="微软雅黑" panose="020B0503020204020204" pitchFamily="34" charset="-122"/>
                <a:ea typeface="微软雅黑" panose="020B0503020204020204" pitchFamily="34" charset="-122"/>
              </a:rPr>
              <a:t>auth</a:t>
            </a:r>
            <a:r>
              <a:rPr lang="zh-CN" altLang="en-US" sz="1600" b="1">
                <a:solidFill>
                  <a:srgbClr val="FF0000"/>
                </a:solidFill>
                <a:latin typeface="微软雅黑" panose="020B0503020204020204" pitchFamily="34" charset="-122"/>
                <a:ea typeface="微软雅黑" panose="020B0503020204020204" pitchFamily="34" charset="-122"/>
              </a:rPr>
              <a:t>模式启动，然后创建用户后，用</a:t>
            </a:r>
            <a:r>
              <a:rPr lang="en-US" altLang="zh-CN" sz="1600" b="1">
                <a:solidFill>
                  <a:srgbClr val="FF0000"/>
                </a:solidFill>
                <a:latin typeface="微软雅黑" panose="020B0503020204020204" pitchFamily="34" charset="-122"/>
                <a:ea typeface="微软雅黑" panose="020B0503020204020204" pitchFamily="34" charset="-122"/>
              </a:rPr>
              <a:t>auth</a:t>
            </a:r>
            <a:r>
              <a:rPr lang="zh-CN" altLang="en-US" sz="1600" b="1">
                <a:solidFill>
                  <a:srgbClr val="FF0000"/>
                </a:solidFill>
                <a:latin typeface="微软雅黑" panose="020B0503020204020204" pitchFamily="34" charset="-122"/>
                <a:ea typeface="微软雅黑" panose="020B0503020204020204" pitchFamily="34" charset="-122"/>
              </a:rPr>
              <a:t>模式启动</a:t>
            </a:r>
            <a:endParaRPr lang="zh-CN" altLang="en-US" sz="16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5" name="矩形 4"/>
          <p:cNvSpPr>
            <a:spLocks noChangeArrowheads="1"/>
          </p:cNvSpPr>
          <p:nvPr/>
        </p:nvSpPr>
        <p:spPr bwMode="auto">
          <a:xfrm>
            <a:off x="101600"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客户端授权</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6" name="矩形 10"/>
          <p:cNvSpPr>
            <a:spLocks noChangeArrowheads="1"/>
          </p:cNvSpPr>
          <p:nvPr/>
        </p:nvSpPr>
        <p:spPr bwMode="auto">
          <a:xfrm>
            <a:off x="101600" y="919163"/>
            <a:ext cx="11557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en-US" altLang="zh-CN" sz="2000" b="1" smtClean="0">
                <a:latin typeface="微软雅黑" panose="020B0503020204020204" pitchFamily="34" charset="-122"/>
                <a:ea typeface="微软雅黑" panose="020B0503020204020204" pitchFamily="34" charset="-122"/>
              </a:rPr>
              <a:t>Java</a:t>
            </a:r>
            <a:r>
              <a:rPr lang="zh-CN" altLang="en-US" sz="2000" b="1" smtClean="0">
                <a:latin typeface="微软雅黑" panose="020B0503020204020204" pitchFamily="34" charset="-122"/>
                <a:ea typeface="微软雅黑" panose="020B0503020204020204" pitchFamily="34" charset="-122"/>
              </a:rPr>
              <a:t>客户端安全认证</a:t>
            </a:r>
            <a:endParaRPr lang="en-US" altLang="zh-CN" sz="2000" b="1"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2000" smtClean="0">
                <a:latin typeface="微软雅黑" panose="020B0503020204020204" pitchFamily="34" charset="-122"/>
                <a:ea typeface="微软雅黑" panose="020B0503020204020204" pitchFamily="34" charset="-122"/>
              </a:rPr>
              <a:t>    </a:t>
            </a:r>
            <a:r>
              <a:rPr lang="en-US" altLang="zh-CN" sz="1550" smtClean="0">
                <a:latin typeface="微软雅黑" panose="020B0503020204020204" pitchFamily="34" charset="-122"/>
                <a:ea typeface="微软雅黑" panose="020B0503020204020204" pitchFamily="34" charset="-122"/>
              </a:rPr>
              <a:t>MongoCredential</a:t>
            </a:r>
            <a:r>
              <a:rPr lang="zh-CN" altLang="en-US" sz="1550" smtClean="0">
                <a:latin typeface="微软雅黑" panose="020B0503020204020204" pitchFamily="34" charset="-122"/>
                <a:ea typeface="微软雅黑" panose="020B0503020204020204" pitchFamily="34" charset="-122"/>
              </a:rPr>
              <a:t>类包括每个受支持的身份验证机制的静态工厂方法。</a:t>
            </a:r>
            <a:endParaRPr lang="zh-CN" altLang="en-US" sz="1550" smtClean="0">
              <a:latin typeface="微软雅黑" panose="020B0503020204020204" pitchFamily="34" charset="-122"/>
              <a:ea typeface="微软雅黑" panose="020B0503020204020204" pitchFamily="34" charset="-122"/>
            </a:endParaRPr>
          </a:p>
        </p:txBody>
      </p:sp>
      <p:sp>
        <p:nvSpPr>
          <p:cNvPr id="51207" name="TextBox 1"/>
          <p:cNvSpPr txBox="1">
            <a:spLocks noChangeArrowheads="1"/>
          </p:cNvSpPr>
          <p:nvPr/>
        </p:nvSpPr>
        <p:spPr bwMode="auto">
          <a:xfrm>
            <a:off x="0" y="1935163"/>
            <a:ext cx="139192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1800">
                <a:solidFill>
                  <a:srgbClr val="000000"/>
                </a:solidFill>
                <a:latin typeface="Consolas" panose="020B0609020204030204" pitchFamily="49" charset="0"/>
              </a:rPr>
              <a:t>public static MongoCredential createCredential(final String userName,</a:t>
            </a:r>
            <a:endParaRPr lang="en-US" altLang="zh-CN" sz="1800">
              <a:solidFill>
                <a:srgbClr val="000000"/>
              </a:solidFill>
              <a:latin typeface="Consolas" panose="020B0609020204030204" pitchFamily="49" charset="0"/>
            </a:endParaRPr>
          </a:p>
          <a:p>
            <a:pPr>
              <a:lnSpc>
                <a:spcPct val="150000"/>
              </a:lnSpc>
              <a:spcBef>
                <a:spcPct val="0"/>
              </a:spcBef>
              <a:buFontTx/>
              <a:buNone/>
            </a:pPr>
            <a:r>
              <a:rPr lang="en-US" altLang="zh-CN" sz="1800">
                <a:solidFill>
                  <a:srgbClr val="000000"/>
                </a:solidFill>
                <a:latin typeface="Consolas" panose="020B0609020204030204" pitchFamily="49" charset="0"/>
              </a:rPr>
              <a:t>                                               final String database, </a:t>
            </a:r>
            <a:endParaRPr lang="en-US" altLang="zh-CN" sz="1800">
              <a:solidFill>
                <a:srgbClr val="000000"/>
              </a:solidFill>
              <a:latin typeface="Consolas" panose="020B0609020204030204" pitchFamily="49" charset="0"/>
            </a:endParaRPr>
          </a:p>
          <a:p>
            <a:pPr>
              <a:lnSpc>
                <a:spcPct val="150000"/>
              </a:lnSpc>
              <a:spcBef>
                <a:spcPct val="0"/>
              </a:spcBef>
              <a:buFontTx/>
              <a:buNone/>
            </a:pPr>
            <a:r>
              <a:rPr lang="en-US" altLang="zh-CN" sz="1800">
                <a:solidFill>
                  <a:srgbClr val="000000"/>
                </a:solidFill>
                <a:latin typeface="Consolas" panose="020B0609020204030204" pitchFamily="49" charset="0"/>
              </a:rPr>
              <a:t>                                               final char[] password) </a:t>
            </a:r>
            <a:endParaRPr lang="en-US" altLang="zh-CN" sz="1800">
              <a:solidFill>
                <a:srgbClr val="000000"/>
              </a:solidFill>
              <a:latin typeface="Consolas" panose="020B0609020204030204" pitchFamily="49" charset="0"/>
            </a:endParaRPr>
          </a:p>
        </p:txBody>
      </p:sp>
      <p:sp>
        <p:nvSpPr>
          <p:cNvPr id="8" name="矩形 10"/>
          <p:cNvSpPr>
            <a:spLocks noChangeArrowheads="1"/>
          </p:cNvSpPr>
          <p:nvPr/>
        </p:nvSpPr>
        <p:spPr bwMode="auto">
          <a:xfrm>
            <a:off x="0" y="3603625"/>
            <a:ext cx="11557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en-US" altLang="zh-CN" sz="2000" b="1" smtClean="0">
                <a:latin typeface="微软雅黑" panose="020B0503020204020204" pitchFamily="34" charset="-122"/>
                <a:ea typeface="微软雅黑" panose="020B0503020204020204" pitchFamily="34" charset="-122"/>
              </a:rPr>
              <a:t>spring</a:t>
            </a:r>
            <a:r>
              <a:rPr lang="zh-CN" altLang="en-US" sz="2000" b="1" smtClean="0">
                <a:latin typeface="微软雅黑" panose="020B0503020204020204" pitchFamily="34" charset="-122"/>
                <a:ea typeface="微软雅黑" panose="020B0503020204020204" pitchFamily="34" charset="-122"/>
              </a:rPr>
              <a:t>客户端安全认证</a:t>
            </a:r>
            <a:endParaRPr lang="en-US" altLang="zh-CN" sz="2000" b="1" smtClean="0">
              <a:latin typeface="微软雅黑" panose="020B0503020204020204" pitchFamily="34" charset="-122"/>
              <a:ea typeface="微软雅黑" panose="020B0503020204020204" pitchFamily="34" charset="-122"/>
            </a:endParaRPr>
          </a:p>
          <a:p>
            <a:pPr marL="0" indent="0">
              <a:lnSpc>
                <a:spcPct val="150000"/>
              </a:lnSpc>
              <a:spcBef>
                <a:spcPct val="0"/>
              </a:spcBef>
              <a:buClr>
                <a:srgbClr val="92D050"/>
              </a:buClr>
              <a:buFontTx/>
              <a:buNone/>
              <a:defRPr/>
            </a:pPr>
            <a:r>
              <a:rPr lang="en-US" altLang="zh-CN" sz="2000" smtClean="0">
                <a:latin typeface="微软雅黑" panose="020B0503020204020204" pitchFamily="34" charset="-122"/>
                <a:ea typeface="微软雅黑" panose="020B0503020204020204" pitchFamily="34" charset="-122"/>
              </a:rPr>
              <a:t>    </a:t>
            </a:r>
            <a:r>
              <a:rPr lang="en-US" altLang="zh-CN" sz="1550" smtClean="0">
                <a:latin typeface="微软雅黑" panose="020B0503020204020204" pitchFamily="34" charset="-122"/>
                <a:ea typeface="微软雅黑" panose="020B0503020204020204" pitchFamily="34" charset="-122"/>
              </a:rPr>
              <a:t>MongoCredential</a:t>
            </a:r>
            <a:r>
              <a:rPr lang="zh-CN" altLang="en-US" sz="1550" smtClean="0">
                <a:latin typeface="微软雅黑" panose="020B0503020204020204" pitchFamily="34" charset="-122"/>
                <a:ea typeface="微软雅黑" panose="020B0503020204020204" pitchFamily="34" charset="-122"/>
              </a:rPr>
              <a:t>类包括每个受支持的身份验证机制的静态工厂方法。</a:t>
            </a:r>
            <a:endParaRPr lang="zh-CN" altLang="en-US" sz="1550" smtClean="0">
              <a:latin typeface="微软雅黑" panose="020B0503020204020204" pitchFamily="34" charset="-122"/>
              <a:ea typeface="微软雅黑" panose="020B0503020204020204" pitchFamily="34" charset="-122"/>
            </a:endParaRPr>
          </a:p>
        </p:txBody>
      </p:sp>
      <p:sp>
        <p:nvSpPr>
          <p:cNvPr id="9" name="TextBox 1"/>
          <p:cNvSpPr txBox="1">
            <a:spLocks noChangeArrowheads="1"/>
          </p:cNvSpPr>
          <p:nvPr/>
        </p:nvSpPr>
        <p:spPr bwMode="auto">
          <a:xfrm>
            <a:off x="-101601" y="4652434"/>
            <a:ext cx="1607537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defRPr/>
            </a:pPr>
            <a:r>
              <a:rPr lang="en-US" altLang="zh-CN" sz="1500" smtClean="0">
                <a:solidFill>
                  <a:srgbClr val="008080"/>
                </a:solidFill>
                <a:latin typeface="Consolas" panose="020B0609020204030204"/>
              </a:rPr>
              <a:t>&lt;</a:t>
            </a:r>
            <a:r>
              <a:rPr lang="en-US" altLang="zh-CN" sz="1500" smtClean="0">
                <a:solidFill>
                  <a:srgbClr val="3F7F7F"/>
                </a:solidFill>
                <a:highlight>
                  <a:srgbClr val="D4D4D4"/>
                </a:highlight>
                <a:latin typeface="Consolas" panose="020B0609020204030204"/>
              </a:rPr>
              <a:t>mongo:mongo-client </a:t>
            </a:r>
            <a:r>
              <a:rPr lang="en-US" altLang="zh-CN" sz="1500" smtClean="0">
                <a:solidFill>
                  <a:srgbClr val="7F007F"/>
                </a:solidFill>
                <a:highlight>
                  <a:srgbClr val="D4D4D4"/>
                </a:highlight>
                <a:latin typeface="Consolas" panose="020B0609020204030204"/>
              </a:rPr>
              <a:t>host</a:t>
            </a:r>
            <a:r>
              <a:rPr lang="en-US" altLang="zh-CN" sz="1500" smtClean="0">
                <a:solidFill>
                  <a:srgbClr val="000000"/>
                </a:solidFill>
                <a:highlight>
                  <a:srgbClr val="D4D4D4"/>
                </a:highlight>
                <a:latin typeface="Consolas" panose="020B0609020204030204"/>
              </a:rPr>
              <a:t>=</a:t>
            </a:r>
            <a:r>
              <a:rPr lang="en-US" altLang="zh-CN" sz="1500" i="1" smtClean="0">
                <a:solidFill>
                  <a:srgbClr val="2A00FF"/>
                </a:solidFill>
                <a:highlight>
                  <a:srgbClr val="D4D4D4"/>
                </a:highlight>
                <a:latin typeface="Consolas" panose="020B0609020204030204"/>
              </a:rPr>
              <a:t>"192.168.1.142" </a:t>
            </a:r>
            <a:r>
              <a:rPr lang="en-US" altLang="zh-CN" sz="1500" i="1" smtClean="0">
                <a:solidFill>
                  <a:srgbClr val="7F007F"/>
                </a:solidFill>
                <a:highlight>
                  <a:srgbClr val="D4D4D4"/>
                </a:highlight>
                <a:latin typeface="Consolas" panose="020B0609020204030204"/>
              </a:rPr>
              <a:t>port</a:t>
            </a:r>
            <a:r>
              <a:rPr lang="en-US" altLang="zh-CN" sz="1500" i="1" smtClean="0">
                <a:solidFill>
                  <a:srgbClr val="000000"/>
                </a:solidFill>
                <a:highlight>
                  <a:srgbClr val="D4D4D4"/>
                </a:highlight>
                <a:latin typeface="Consolas" panose="020B0609020204030204"/>
              </a:rPr>
              <a:t>=</a:t>
            </a:r>
            <a:r>
              <a:rPr lang="en-US" altLang="zh-CN" sz="1500" i="1" smtClean="0">
                <a:solidFill>
                  <a:srgbClr val="2A00FF"/>
                </a:solidFill>
                <a:highlight>
                  <a:srgbClr val="D4D4D4"/>
                </a:highlight>
                <a:latin typeface="Consolas" panose="020B0609020204030204"/>
              </a:rPr>
              <a:t>"27022" </a:t>
            </a:r>
            <a:r>
              <a:rPr lang="en-US" altLang="zh-CN" sz="1500" i="1" smtClean="0">
                <a:solidFill>
                  <a:srgbClr val="7F007F"/>
                </a:solidFill>
                <a:highlight>
                  <a:srgbClr val="D4D4D4"/>
                </a:highlight>
                <a:latin typeface="Consolas" panose="020B0609020204030204"/>
              </a:rPr>
              <a:t>credentials</a:t>
            </a:r>
            <a:r>
              <a:rPr lang="en-US" altLang="zh-CN" sz="1500" i="1" smtClean="0">
                <a:solidFill>
                  <a:srgbClr val="000000"/>
                </a:solidFill>
                <a:highlight>
                  <a:srgbClr val="D4D4D4"/>
                </a:highlight>
                <a:latin typeface="Consolas" panose="020B0609020204030204"/>
              </a:rPr>
              <a:t>=</a:t>
            </a:r>
            <a:r>
              <a:rPr lang="en-US" altLang="zh-CN" sz="1500" i="1" smtClean="0">
                <a:solidFill>
                  <a:srgbClr val="2A00FF"/>
                </a:solidFill>
                <a:highlight>
                  <a:srgbClr val="D4D4D4"/>
                </a:highlight>
                <a:latin typeface="Consolas" panose="020B0609020204030204"/>
              </a:rPr>
              <a:t>"lison:lison@lison"</a:t>
            </a:r>
            <a:r>
              <a:rPr lang="en-US" altLang="zh-CN" sz="1500" i="1" smtClean="0">
                <a:solidFill>
                  <a:srgbClr val="008080"/>
                </a:solidFill>
                <a:highlight>
                  <a:srgbClr val="D4D4D4"/>
                </a:highlight>
                <a:latin typeface="Consolas" panose="020B0609020204030204"/>
              </a:rPr>
              <a:t>&gt;</a:t>
            </a:r>
            <a:endParaRPr lang="en-US" altLang="zh-CN" sz="1500" i="1" smtClean="0">
              <a:solidFill>
                <a:srgbClr val="008080"/>
              </a:solidFill>
              <a:highlight>
                <a:srgbClr val="D4D4D4"/>
              </a:highlight>
              <a:latin typeface="Consolas" panose="020B0609020204030204"/>
            </a:endParaRPr>
          </a:p>
          <a:p>
            <a:pPr>
              <a:buFontTx/>
              <a:buNone/>
              <a:defRPr/>
            </a:pPr>
            <a:r>
              <a:rPr lang="en-US" altLang="zh-CN" sz="1500" smtClean="0">
                <a:solidFill>
                  <a:srgbClr val="008080"/>
                </a:solidFill>
                <a:latin typeface="Consolas" panose="020B0609020204030204"/>
              </a:rPr>
              <a:t>&lt;/</a:t>
            </a:r>
            <a:r>
              <a:rPr lang="en-US" altLang="zh-CN" sz="1500" smtClean="0">
                <a:solidFill>
                  <a:srgbClr val="3F7F7F"/>
                </a:solidFill>
                <a:highlight>
                  <a:srgbClr val="D4D4D4"/>
                </a:highlight>
                <a:latin typeface="Consolas" panose="020B0609020204030204"/>
              </a:rPr>
              <a:t>mongo:mongo-client</a:t>
            </a:r>
            <a:r>
              <a:rPr lang="en-US" altLang="zh-CN" sz="1500" smtClean="0">
                <a:solidFill>
                  <a:srgbClr val="008080"/>
                </a:solidFill>
                <a:highlight>
                  <a:srgbClr val="D4D4D4"/>
                </a:highlight>
                <a:latin typeface="Consolas" panose="020B0609020204030204"/>
              </a:rPr>
              <a:t>&gt;</a:t>
            </a:r>
            <a:endParaRPr lang="en-US" altLang="zh-CN" sz="1500" smtClean="0">
              <a:solidFill>
                <a:srgbClr val="000000"/>
              </a:solidFill>
              <a:latin typeface="Consolas" panose="020B0609020204030204" pitchFamily="49" charset="0"/>
            </a:endParaRPr>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矩形 4"/>
          <p:cNvSpPr>
            <a:spLocks noChangeArrowheads="1"/>
          </p:cNvSpPr>
          <p:nvPr/>
        </p:nvSpPr>
        <p:spPr bwMode="auto">
          <a:xfrm>
            <a:off x="182034" y="17407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数据结构介绍</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7174" name="矩形 39"/>
          <p:cNvSpPr>
            <a:spLocks noChangeArrowheads="1"/>
          </p:cNvSpPr>
          <p:nvPr/>
        </p:nvSpPr>
        <p:spPr bwMode="auto">
          <a:xfrm>
            <a:off x="182034" y="1590676"/>
            <a:ext cx="776816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"_id" </a:t>
            </a:r>
            <a:r>
              <a:rPr lang="en-US" altLang="zh-CN" sz="1800">
                <a:latin typeface="微软雅黑" panose="020B0503020204020204" pitchFamily="34" charset="-122"/>
                <a:ea typeface="微软雅黑" panose="020B0503020204020204" pitchFamily="34" charset="-122"/>
              </a:rPr>
              <a:t>: ObjectId</a:t>
            </a:r>
            <a:r>
              <a:rPr lang="en-US" altLang="zh-CN" sz="1800" smtClean="0">
                <a:latin typeface="微软雅黑" panose="020B0503020204020204" pitchFamily="34" charset="-122"/>
                <a:ea typeface="微软雅黑" panose="020B0503020204020204" pitchFamily="34" charset="-122"/>
              </a:rPr>
              <a:t>("59f938235d93fc4af8a37114"),</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"username"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"lison",</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"country"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"in11digo",</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"address" : {</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"aCode" : "</a:t>
            </a:r>
            <a:r>
              <a:rPr lang="zh-CN" altLang="en-US" sz="1800" smtClean="0">
                <a:latin typeface="微软雅黑" panose="020B0503020204020204" pitchFamily="34" charset="-122"/>
                <a:ea typeface="微软雅黑" panose="020B0503020204020204" pitchFamily="34" charset="-122"/>
              </a:rPr>
              <a:t>邮编</a:t>
            </a:r>
            <a:r>
              <a:rPr lang="en-US" altLang="zh-CN"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"add" : "d11pff"</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"favorites" : {</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"movies"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杀</a:t>
            </a:r>
            <a:r>
              <a:rPr lang="zh-CN" altLang="en-US" sz="1800">
                <a:latin typeface="微软雅黑" panose="020B0503020204020204" pitchFamily="34" charset="-122"/>
                <a:ea typeface="微软雅黑" panose="020B0503020204020204" pitchFamily="34" charset="-122"/>
              </a:rPr>
              <a:t>破狼</a:t>
            </a:r>
            <a:r>
              <a:rPr lang="en-US" altLang="zh-CN" sz="1800" smtClean="0">
                <a:latin typeface="微软雅黑" panose="020B0503020204020204" pitchFamily="34" charset="-122"/>
                <a:ea typeface="微软雅黑" panose="020B0503020204020204" pitchFamily="34" charset="-122"/>
              </a:rPr>
              <a:t>2","1dushe","</a:t>
            </a:r>
            <a:r>
              <a:rPr lang="zh-CN" altLang="en-US" sz="1800" smtClean="0">
                <a:latin typeface="微软雅黑" panose="020B0503020204020204" pitchFamily="34" charset="-122"/>
                <a:ea typeface="微软雅黑" panose="020B0503020204020204" pitchFamily="34" charset="-122"/>
              </a:rPr>
              <a:t>雷</a:t>
            </a:r>
            <a:r>
              <a:rPr lang="zh-CN" altLang="en-US" sz="1800">
                <a:latin typeface="微软雅黑" panose="020B0503020204020204" pitchFamily="34" charset="-122"/>
                <a:ea typeface="微软雅黑" panose="020B0503020204020204" pitchFamily="34" charset="-122"/>
              </a:rPr>
              <a:t>神</a:t>
            </a:r>
            <a:r>
              <a:rPr lang="en-US" altLang="zh-CN" sz="1800" smtClean="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"cites" </a:t>
            </a:r>
            <a:r>
              <a:rPr lang="en-US" altLang="zh-CN" sz="180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["1sh","1cs","1zz"]</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        },</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"age" : 18</a:t>
            </a:r>
            <a:r>
              <a:rPr lang="zh-CN" altLang="en-US"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"salary"</a:t>
            </a:r>
            <a:r>
              <a:rPr lang="zh-CN" altLang="en-US" sz="1800" smtClean="0">
                <a:latin typeface="微软雅黑" panose="020B0503020204020204" pitchFamily="34" charset="-122"/>
                <a:ea typeface="微软雅黑" panose="020B0503020204020204" pitchFamily="34" charset="-122"/>
              </a:rPr>
              <a:t>：</a:t>
            </a:r>
            <a:r>
              <a:rPr lang="en-US" altLang="zh-CN" sz="1800" smtClean="0">
                <a:latin typeface="微软雅黑" panose="020B0503020204020204" pitchFamily="34" charset="-122"/>
                <a:ea typeface="微软雅黑" panose="020B0503020204020204" pitchFamily="34" charset="-122"/>
              </a:rPr>
              <a:t>NumberDecimal("2.099"),</a:t>
            </a:r>
            <a:endParaRPr lang="en-US" altLang="zh-CN" sz="1800" smtClean="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smtClean="0">
                <a:latin typeface="微软雅黑" panose="020B0503020204020204" pitchFamily="34" charset="-122"/>
                <a:ea typeface="微软雅黑" panose="020B0503020204020204" pitchFamily="34" charset="-122"/>
              </a:rPr>
              <a:t>       "lenght" </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1.79</a:t>
            </a:r>
            <a:endParaRPr lang="en-US" altLang="zh-CN" sz="1800">
              <a:latin typeface="微软雅黑" panose="020B0503020204020204" pitchFamily="34" charset="-122"/>
              <a:ea typeface="微软雅黑" panose="020B0503020204020204" pitchFamily="34" charset="-122"/>
            </a:endParaRPr>
          </a:p>
          <a:p>
            <a:pPr>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sp>
        <p:nvSpPr>
          <p:cNvPr id="7175" name="矩形 10"/>
          <p:cNvSpPr>
            <a:spLocks noChangeArrowheads="1"/>
          </p:cNvSpPr>
          <p:nvPr/>
        </p:nvSpPr>
        <p:spPr bwMode="auto">
          <a:xfrm>
            <a:off x="480485" y="987426"/>
            <a:ext cx="47180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人员信息</a:t>
            </a:r>
            <a:endParaRPr lang="zh-CN" altLang="en-US" sz="2000" b="1">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需求描述</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480485" y="987425"/>
            <a:ext cx="1135803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新增</a:t>
            </a:r>
            <a:r>
              <a:rPr lang="en-US" altLang="zh-CN" sz="2000" b="1" smtClean="0">
                <a:latin typeface="微软雅黑" panose="020B0503020204020204" pitchFamily="34" charset="-122"/>
                <a:ea typeface="微软雅黑" panose="020B0503020204020204" pitchFamily="34" charset="-122"/>
              </a:rPr>
              <a:t>5</a:t>
            </a:r>
            <a:r>
              <a:rPr lang="zh-CN" altLang="en-US" sz="2000" b="1" smtClean="0">
                <a:latin typeface="微软雅黑" panose="020B0503020204020204" pitchFamily="34" charset="-122"/>
                <a:ea typeface="微软雅黑" panose="020B0503020204020204" pitchFamily="34" charset="-122"/>
              </a:rPr>
              <a:t>人</a:t>
            </a:r>
            <a:endParaRPr lang="en-US" altLang="zh-CN" sz="2000" b="1" smtClean="0">
              <a:latin typeface="微软雅黑" panose="020B0503020204020204" pitchFamily="34" charset="-122"/>
              <a:ea typeface="微软雅黑" panose="020B0503020204020204" pitchFamily="34" charset="-122"/>
            </a:endParaRPr>
          </a:p>
          <a:p>
            <a:pPr marL="285750" lvl="1">
              <a:lnSpc>
                <a:spcPct val="150000"/>
              </a:lnSpc>
              <a:spcBef>
                <a:spcPct val="0"/>
              </a:spcBef>
              <a:buClr>
                <a:srgbClr val="92D050"/>
              </a:buClr>
              <a:buFont typeface="Wingdings" panose="05000000000000000000" pitchFamily="2" charset="2"/>
              <a:buChar char="n"/>
              <a:defRPr/>
            </a:pPr>
            <a:r>
              <a:rPr lang="zh-CN" altLang="en-US" sz="2000" b="1">
                <a:latin typeface="微软雅黑" panose="020B0503020204020204" pitchFamily="34" charset="-122"/>
                <a:ea typeface="微软雅黑" panose="020B0503020204020204" pitchFamily="34" charset="-122"/>
              </a:rPr>
              <a:t>查询</a:t>
            </a:r>
            <a:endParaRPr lang="en-US" altLang="zh-CN" sz="2000" b="1">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查询喜欢的城市包含东莞和东京的</a:t>
            </a:r>
            <a:r>
              <a:rPr lang="en-US" altLang="zh-CN" sz="1800" smtClean="0"/>
              <a:t>user</a:t>
            </a:r>
            <a:endParaRPr lang="en-US" altLang="zh-CN" sz="1800"/>
          </a:p>
          <a:p>
            <a:pPr marL="457200" lvl="1" indent="0">
              <a:lnSpc>
                <a:spcPct val="150000"/>
              </a:lnSpc>
              <a:spcBef>
                <a:spcPct val="0"/>
              </a:spcBef>
              <a:buClr>
                <a:srgbClr val="92D050"/>
              </a:buClr>
              <a:buNone/>
              <a:defRPr/>
            </a:pPr>
            <a:r>
              <a:rPr lang="en-US" altLang="zh-CN" sz="1800" smtClean="0"/>
              <a:t>     select </a:t>
            </a:r>
            <a:r>
              <a:rPr lang="en-US" altLang="zh-CN" sz="1800"/>
              <a:t>* from users  where favorites.cites has </a:t>
            </a:r>
            <a:r>
              <a:rPr lang="en-US" altLang="zh-CN" sz="1800" smtClean="0"/>
              <a:t>"</a:t>
            </a:r>
            <a:r>
              <a:rPr lang="zh-CN" altLang="en-US" sz="1800" smtClean="0"/>
              <a:t>东莞</a:t>
            </a:r>
            <a:r>
              <a:rPr lang="en-US" altLang="zh-CN" sz="1800" smtClean="0"/>
              <a:t>"</a:t>
            </a:r>
            <a:r>
              <a:rPr lang="zh-CN" altLang="en-US" sz="1800" smtClean="0"/>
              <a:t>、</a:t>
            </a:r>
            <a:r>
              <a:rPr lang="en-US" altLang="zh-CN" sz="1800" smtClean="0"/>
              <a:t>"</a:t>
            </a:r>
            <a:r>
              <a:rPr lang="zh-CN" altLang="en-US" sz="1800" smtClean="0"/>
              <a:t>东京</a:t>
            </a:r>
            <a:r>
              <a:rPr lang="en-US" altLang="zh-CN" sz="1800" smtClean="0"/>
              <a:t>"</a:t>
            </a:r>
            <a:endParaRPr lang="en-US" altLang="zh-CN" sz="1800"/>
          </a:p>
          <a:p>
            <a:pPr lvl="1">
              <a:lnSpc>
                <a:spcPct val="150000"/>
              </a:lnSpc>
              <a:spcBef>
                <a:spcPct val="0"/>
              </a:spcBef>
              <a:buClr>
                <a:srgbClr val="92D050"/>
              </a:buClr>
              <a:buFont typeface="Wingdings" panose="05000000000000000000" pitchFamily="2" charset="2"/>
              <a:buChar char="ü"/>
              <a:defRPr/>
            </a:pPr>
            <a:r>
              <a:rPr lang="zh-CN" altLang="en-US" sz="1800" smtClean="0"/>
              <a:t>查询国籍为英国或者美国，名字中包含</a:t>
            </a:r>
            <a:r>
              <a:rPr lang="en-US" altLang="zh-CN" sz="1800" smtClean="0"/>
              <a:t>s</a:t>
            </a:r>
            <a:r>
              <a:rPr lang="zh-CN" altLang="en-US" sz="1800" smtClean="0"/>
              <a:t>的</a:t>
            </a:r>
            <a:r>
              <a:rPr lang="en-US" altLang="zh-CN" sz="1800" smtClean="0"/>
              <a:t>user</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select </a:t>
            </a:r>
            <a:r>
              <a:rPr lang="en-US" altLang="zh-CN" sz="1800"/>
              <a:t>* from users  where username like '%s%' and (country= English or country= USA)</a:t>
            </a:r>
            <a:endParaRPr lang="en-US" altLang="zh-CN" sz="1800"/>
          </a:p>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修改</a:t>
            </a:r>
            <a:r>
              <a:rPr lang="en-US" altLang="zh-CN" sz="2000" smtClean="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把</a:t>
            </a:r>
            <a:r>
              <a:rPr lang="en-US" altLang="zh-CN" sz="1800" smtClean="0"/>
              <a:t>lison</a:t>
            </a:r>
            <a:r>
              <a:rPr lang="zh-CN" altLang="en-US" sz="1800" smtClean="0"/>
              <a:t>的年龄修改为</a:t>
            </a:r>
            <a:r>
              <a:rPr lang="en-US" altLang="zh-CN" sz="1800" smtClean="0"/>
              <a:t>6</a:t>
            </a:r>
            <a:r>
              <a:rPr lang="zh-CN" altLang="en-US" sz="1800" smtClean="0"/>
              <a:t>岁</a:t>
            </a:r>
            <a:endParaRPr lang="en-US" altLang="zh-CN" sz="1800" smtClean="0"/>
          </a:p>
          <a:p>
            <a:pPr marL="457200" lvl="1" indent="0">
              <a:lnSpc>
                <a:spcPct val="150000"/>
              </a:lnSpc>
              <a:spcBef>
                <a:spcPct val="0"/>
              </a:spcBef>
              <a:buClr>
                <a:srgbClr val="92D050"/>
              </a:buClr>
              <a:buNone/>
              <a:defRPr/>
            </a:pPr>
            <a:r>
              <a:rPr lang="en-US" altLang="zh-CN" sz="1800" smtClean="0"/>
              <a:t>     update  </a:t>
            </a:r>
            <a:r>
              <a:rPr lang="en-US" altLang="zh-CN" sz="1800"/>
              <a:t>users  set age=6 where username = lison' </a:t>
            </a:r>
            <a:endParaRPr lang="en-US" altLang="zh-CN" sz="1800"/>
          </a:p>
          <a:p>
            <a:pPr lvl="1">
              <a:lnSpc>
                <a:spcPct val="150000"/>
              </a:lnSpc>
              <a:spcBef>
                <a:spcPct val="0"/>
              </a:spcBef>
              <a:buClr>
                <a:srgbClr val="92D050"/>
              </a:buClr>
              <a:buFont typeface="Wingdings" panose="05000000000000000000" pitchFamily="2" charset="2"/>
              <a:buChar char="ü"/>
              <a:defRPr/>
            </a:pPr>
            <a:r>
              <a:rPr lang="zh-CN" altLang="en-US" sz="1800" smtClean="0"/>
              <a:t>喜欢的城市包含东莞的人，给他喜欢的电影加入</a:t>
            </a:r>
            <a:r>
              <a:rPr lang="en-US" altLang="zh-CN" sz="1800" smtClean="0"/>
              <a:t>"</a:t>
            </a:r>
            <a:r>
              <a:rPr lang="zh-CN" altLang="en-US" sz="1800" smtClean="0"/>
              <a:t>小电影</a:t>
            </a:r>
            <a:r>
              <a:rPr lang="en-US" altLang="zh-CN" sz="1800" smtClean="0"/>
              <a:t>2""</a:t>
            </a:r>
            <a:r>
              <a:rPr lang="zh-CN" altLang="en-US" sz="1800" smtClean="0"/>
              <a:t>小电影</a:t>
            </a:r>
            <a:r>
              <a:rPr lang="en-US" altLang="zh-CN" sz="1800" smtClean="0"/>
              <a:t>3"</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update </a:t>
            </a:r>
            <a:r>
              <a:rPr lang="en-US" altLang="zh-CN" sz="1800"/>
              <a:t>users  set favorites.movies add </a:t>
            </a:r>
            <a:r>
              <a:rPr lang="en-US" altLang="zh-CN" sz="1800" smtClean="0"/>
              <a:t>"</a:t>
            </a:r>
            <a:r>
              <a:rPr lang="zh-CN" altLang="en-US" sz="1800" smtClean="0"/>
              <a:t>小</a:t>
            </a:r>
            <a:r>
              <a:rPr lang="zh-CN" altLang="en-US" sz="1800"/>
              <a:t>电影</a:t>
            </a:r>
            <a:r>
              <a:rPr lang="en-US" altLang="zh-CN" sz="1800"/>
              <a:t>2 </a:t>
            </a:r>
            <a:r>
              <a:rPr lang="en-US" altLang="zh-CN" sz="1800" smtClean="0"/>
              <a:t>", "</a:t>
            </a:r>
            <a:r>
              <a:rPr lang="zh-CN" altLang="en-US" sz="1800" smtClean="0"/>
              <a:t>小</a:t>
            </a:r>
            <a:r>
              <a:rPr lang="zh-CN" altLang="en-US" sz="1800"/>
              <a:t>电影</a:t>
            </a:r>
            <a:r>
              <a:rPr lang="en-US" altLang="zh-CN" sz="1800" smtClean="0"/>
              <a:t>3" </a:t>
            </a:r>
            <a:r>
              <a:rPr lang="en-US" altLang="zh-CN" sz="1800"/>
              <a:t>where favorites.cites  has </a:t>
            </a:r>
            <a:r>
              <a:rPr lang="en-US" altLang="zh-CN" sz="1800" smtClean="0"/>
              <a:t>"</a:t>
            </a:r>
            <a:r>
              <a:rPr lang="zh-CN" altLang="en-US" sz="1800" smtClean="0"/>
              <a:t>东莞</a:t>
            </a:r>
            <a:r>
              <a:rPr lang="en-US" altLang="zh-CN" sz="1800" smtClean="0"/>
              <a:t>"</a:t>
            </a:r>
            <a:endParaRPr lang="en-US" altLang="zh-CN"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需求描述</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480485" y="987425"/>
            <a:ext cx="1135803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defRPr/>
            </a:pPr>
            <a:r>
              <a:rPr lang="zh-CN" altLang="en-US" sz="2000" b="1" smtClean="0">
                <a:latin typeface="微软雅黑" panose="020B0503020204020204" pitchFamily="34" charset="-122"/>
                <a:ea typeface="微软雅黑" panose="020B0503020204020204" pitchFamily="34" charset="-122"/>
              </a:rPr>
              <a:t>删除</a:t>
            </a:r>
            <a:endParaRPr lang="en-US" altLang="zh-CN" sz="2000" b="1" smtClean="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a:t>删除名字为</a:t>
            </a:r>
            <a:r>
              <a:rPr lang="en-US" altLang="zh-CN" sz="1800"/>
              <a:t>lison</a:t>
            </a:r>
            <a:r>
              <a:rPr lang="zh-CN" altLang="en-US" sz="1800"/>
              <a:t>的</a:t>
            </a:r>
            <a:r>
              <a:rPr lang="en-US" altLang="zh-CN" sz="1800" smtClean="0"/>
              <a:t>user</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a:t>
            </a:r>
            <a:r>
              <a:rPr lang="zh-CN" altLang="en-US" sz="1800" smtClean="0"/>
              <a:t> </a:t>
            </a:r>
            <a:r>
              <a:rPr lang="en-US" altLang="zh-CN" sz="1800" smtClean="0"/>
              <a:t>delete from users where </a:t>
            </a:r>
            <a:r>
              <a:rPr lang="en-US" altLang="zh-CN" sz="1800" u="sng" smtClean="0"/>
              <a:t>username = ‘lison’</a:t>
            </a:r>
            <a:endParaRPr lang="en-US" altLang="zh-CN" sz="1800" u="sng" smtClean="0"/>
          </a:p>
          <a:p>
            <a:pPr lvl="1">
              <a:lnSpc>
                <a:spcPct val="150000"/>
              </a:lnSpc>
              <a:spcBef>
                <a:spcPct val="0"/>
              </a:spcBef>
              <a:buClr>
                <a:srgbClr val="92D050"/>
              </a:buClr>
              <a:buFont typeface="Wingdings" panose="05000000000000000000" pitchFamily="2" charset="2"/>
              <a:buChar char="ü"/>
              <a:defRPr/>
            </a:pPr>
            <a:r>
              <a:rPr lang="zh-CN" altLang="en-US" sz="1800" smtClean="0"/>
              <a:t>删除年龄大于</a:t>
            </a:r>
            <a:r>
              <a:rPr lang="en-US" altLang="zh-CN" sz="1800" smtClean="0"/>
              <a:t>8</a:t>
            </a:r>
            <a:r>
              <a:rPr lang="zh-CN" altLang="en-US" sz="1800" smtClean="0"/>
              <a:t>小于</a:t>
            </a:r>
            <a:r>
              <a:rPr lang="en-US" altLang="zh-CN" sz="1800" smtClean="0"/>
              <a:t>25</a:t>
            </a:r>
            <a:r>
              <a:rPr lang="zh-CN" altLang="en-US" sz="1800" smtClean="0"/>
              <a:t>的</a:t>
            </a:r>
            <a:r>
              <a:rPr lang="en-US" altLang="zh-CN" sz="1800" smtClean="0"/>
              <a:t>user</a:t>
            </a:r>
            <a:endParaRPr lang="en-US" altLang="zh-CN" sz="1800" smtClean="0"/>
          </a:p>
          <a:p>
            <a:pPr marL="457200" lvl="1" indent="0">
              <a:lnSpc>
                <a:spcPct val="150000"/>
              </a:lnSpc>
              <a:spcBef>
                <a:spcPct val="0"/>
              </a:spcBef>
              <a:buClr>
                <a:srgbClr val="92D050"/>
              </a:buClr>
              <a:buNone/>
              <a:defRPr/>
            </a:pPr>
            <a:r>
              <a:rPr lang="en-US" altLang="zh-CN" sz="1800"/>
              <a:t> </a:t>
            </a:r>
            <a:r>
              <a:rPr lang="en-US" altLang="zh-CN" sz="1800" smtClean="0"/>
              <a:t>   delete from users where age &gt;8 and age &lt;25</a:t>
            </a:r>
            <a:endParaRPr lang="en-US" altLang="zh-CN" sz="1800"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文本框 1"/>
          <p:cNvSpPr txBox="1"/>
          <p:nvPr/>
        </p:nvSpPr>
        <p:spPr>
          <a:xfrm>
            <a:off x="588645" y="3656330"/>
            <a:ext cx="8606155" cy="2584450"/>
          </a:xfrm>
          <a:prstGeom prst="rect">
            <a:avLst/>
          </a:prstGeom>
          <a:noFill/>
        </p:spPr>
        <p:txBody>
          <a:bodyPr wrap="square" rtlCol="0" anchor="t">
            <a:spAutoFit/>
          </a:bodyPr>
          <a:p>
            <a:pPr>
              <a:lnSpc>
                <a:spcPct val="150000"/>
              </a:lnSpc>
              <a:spcBef>
                <a:spcPct val="0"/>
              </a:spcBef>
              <a:buClr>
                <a:srgbClr val="92D050"/>
              </a:buClr>
              <a:buFont typeface="Wingdings" panose="05000000000000000000" pitchFamily="2" charset="2"/>
              <a:buChar char="n"/>
              <a:defRPr/>
            </a:pPr>
            <a:r>
              <a:rPr lang="en-US" altLang="zh-CN" b="1" smtClean="0">
                <a:latin typeface="微软雅黑" panose="020B0503020204020204" pitchFamily="34" charset="-122"/>
                <a:ea typeface="微软雅黑" panose="020B0503020204020204" pitchFamily="34" charset="-122"/>
              </a:rPr>
              <a:t> </a:t>
            </a:r>
            <a:r>
              <a:rPr lang="zh-CN" altLang="en-US" b="1" smtClean="0">
                <a:latin typeface="微软雅黑" panose="020B0503020204020204" pitchFamily="34" charset="-122"/>
                <a:ea typeface="微软雅黑" panose="020B0503020204020204" pitchFamily="34" charset="-122"/>
              </a:rPr>
              <a:t>事务</a:t>
            </a:r>
            <a:endParaRPr lang="en-US" altLang="zh-CN" b="1" smtClean="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a:sym typeface="+mn-ea"/>
              </a:rPr>
              <a:t>Lison和james要完成一次事务操作，james转账1给lison</a:t>
            </a:r>
            <a:endParaRPr>
              <a:sym typeface="+mn-ea"/>
            </a:endParaRPr>
          </a:p>
          <a:p>
            <a:pPr lvl="1" indent="0">
              <a:lnSpc>
                <a:spcPct val="150000"/>
              </a:lnSpc>
              <a:spcBef>
                <a:spcPct val="0"/>
              </a:spcBef>
              <a:buClr>
                <a:srgbClr val="92D050"/>
              </a:buClr>
              <a:buNone/>
              <a:defRPr/>
            </a:pPr>
            <a:r>
              <a:t>begin</a:t>
            </a:r>
          </a:p>
          <a:p>
            <a:pPr lvl="1" indent="0">
              <a:lnSpc>
                <a:spcPct val="150000"/>
              </a:lnSpc>
              <a:spcBef>
                <a:spcPct val="0"/>
              </a:spcBef>
              <a:buClr>
                <a:srgbClr val="92D050"/>
              </a:buClr>
              <a:buNone/>
              <a:defRPr/>
            </a:pPr>
            <a:r>
              <a:t> update  users  set lenght= lenght-1  where username = ‘james’</a:t>
            </a:r>
          </a:p>
          <a:p>
            <a:pPr lvl="1" indent="0">
              <a:lnSpc>
                <a:spcPct val="150000"/>
              </a:lnSpc>
              <a:spcBef>
                <a:spcPct val="0"/>
              </a:spcBef>
              <a:buClr>
                <a:srgbClr val="92D050"/>
              </a:buClr>
              <a:buNone/>
              <a:defRPr/>
            </a:pPr>
            <a:r>
              <a:t> update  users  set lenght= lenght+1  where username = ‘lison’</a:t>
            </a:r>
          </a:p>
          <a:p>
            <a:pPr lvl="1" indent="0">
              <a:lnSpc>
                <a:spcPct val="150000"/>
              </a:lnSpc>
              <a:spcBef>
                <a:spcPct val="0"/>
              </a:spcBef>
              <a:buClr>
                <a:srgbClr val="92D050"/>
              </a:buClr>
              <a:buNone/>
              <a:defRPr/>
            </a:pPr>
            <a:r>
              <a:t>commit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KSO_WM_UNIT_TABLE_BEAUTIFY" val="smartTable{0ad9e1fb-6328-4add-b013-bf1d9078d6bc}"/>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KSO_WM_UNIT_TABLE_BEAUTIFY" val="smartTable{ac973ae4-ca6a-4e5c-a37d-94f097b9c9ba}"/>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20370</Words>
  <Application>WPS 演示</Application>
  <PresentationFormat>自定义</PresentationFormat>
  <Paragraphs>1428</Paragraphs>
  <Slides>63</Slides>
  <Notes>21</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2</vt:i4>
      </vt:variant>
      <vt:variant>
        <vt:lpstr>幻灯片标题</vt:lpstr>
      </vt:variant>
      <vt:variant>
        <vt:i4>63</vt:i4>
      </vt:variant>
    </vt:vector>
  </HeadingPairs>
  <TitlesOfParts>
    <vt:vector size="82" baseType="lpstr">
      <vt:lpstr>Arial</vt:lpstr>
      <vt:lpstr>宋体</vt:lpstr>
      <vt:lpstr>Wingdings</vt:lpstr>
      <vt:lpstr>微软雅黑</vt:lpstr>
      <vt:lpstr>Calibri</vt:lpstr>
      <vt:lpstr>Impact</vt:lpstr>
      <vt:lpstr>Arial Unicode MS</vt:lpstr>
      <vt:lpstr>等线</vt:lpstr>
      <vt:lpstr>Consolas</vt:lpstr>
      <vt:lpstr>Courier New</vt:lpstr>
      <vt:lpstr>Calibri</vt:lpstr>
      <vt:lpstr>Consolas</vt:lpstr>
      <vt:lpstr>等线 Light</vt:lpstr>
      <vt:lpstr>Office 主题​​</vt:lpstr>
      <vt:lpstr>1_Office 主题​​</vt:lpstr>
      <vt:lpstr>2_Office 主题​​</vt:lpstr>
      <vt:lpstr>3_Office 主题​​</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森品宁</cp:lastModifiedBy>
  <cp:revision>577</cp:revision>
  <dcterms:created xsi:type="dcterms:W3CDTF">2016-08-30T15:34:00Z</dcterms:created>
  <dcterms:modified xsi:type="dcterms:W3CDTF">2019-11-26T06:47:55Z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