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64" r:id="rId4"/>
    <p:sldMasterId id="2147483669" r:id="rId5"/>
    <p:sldMasterId id="2147483672" r:id="rId6"/>
    <p:sldMasterId id="2147483675" r:id="rId7"/>
    <p:sldMasterId id="2147483678" r:id="rId8"/>
  </p:sldMasterIdLst>
  <p:notesMasterIdLst>
    <p:notesMasterId r:id="rId45"/>
  </p:notesMasterIdLst>
  <p:sldIdLst>
    <p:sldId id="291" r:id="rId9"/>
    <p:sldId id="395" r:id="rId10"/>
    <p:sldId id="411" r:id="rId11"/>
    <p:sldId id="412" r:id="rId12"/>
    <p:sldId id="413" r:id="rId13"/>
    <p:sldId id="447" r:id="rId14"/>
    <p:sldId id="448" r:id="rId15"/>
    <p:sldId id="449" r:id="rId16"/>
    <p:sldId id="450" r:id="rId17"/>
    <p:sldId id="414" r:id="rId18"/>
    <p:sldId id="442" r:id="rId19"/>
    <p:sldId id="451" r:id="rId20"/>
    <p:sldId id="452" r:id="rId21"/>
    <p:sldId id="421" r:id="rId22"/>
    <p:sldId id="416" r:id="rId23"/>
    <p:sldId id="417" r:id="rId24"/>
    <p:sldId id="418" r:id="rId25"/>
    <p:sldId id="422" r:id="rId26"/>
    <p:sldId id="423" r:id="rId27"/>
    <p:sldId id="424" r:id="rId28"/>
    <p:sldId id="425" r:id="rId29"/>
    <p:sldId id="443" r:id="rId30"/>
    <p:sldId id="427" r:id="rId31"/>
    <p:sldId id="444" r:id="rId32"/>
    <p:sldId id="429" r:id="rId33"/>
    <p:sldId id="430" r:id="rId34"/>
    <p:sldId id="432" r:id="rId35"/>
    <p:sldId id="433" r:id="rId36"/>
    <p:sldId id="445" r:id="rId37"/>
    <p:sldId id="435" r:id="rId38"/>
    <p:sldId id="436" r:id="rId39"/>
    <p:sldId id="437" r:id="rId40"/>
    <p:sldId id="438" r:id="rId41"/>
    <p:sldId id="439" r:id="rId42"/>
    <p:sldId id="446" r:id="rId43"/>
    <p:sldId id="441"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08" autoAdjust="0"/>
  </p:normalViewPr>
  <p:slideViewPr>
    <p:cSldViewPr snapToGrid="0" showGuides="1">
      <p:cViewPr varScale="1">
        <p:scale>
          <a:sx n="82" d="100"/>
          <a:sy n="82" d="100"/>
        </p:scale>
        <p:origin x="-86" y="-254"/>
      </p:cViewPr>
      <p:guideLst>
        <p:guide orient="horz" pos="2112"/>
        <p:guide pos="3845"/>
      </p:guideLst>
    </p:cSldViewPr>
  </p:slideViewPr>
  <p:notesTextViewPr>
    <p:cViewPr>
      <p:scale>
        <a:sx n="1" d="1"/>
        <a:sy n="1" d="1"/>
      </p:scale>
      <p:origin x="0" y="0"/>
    </p:cViewPr>
  </p:notesTextViewPr>
  <p:sorterViewPr>
    <p:cViewPr>
      <p:scale>
        <a:sx n="100" d="100"/>
        <a:sy n="100" d="100"/>
      </p:scale>
      <p:origin x="0" y="-498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notesMaster" Target="notesMasters/notesMaster1.xml"/><Relationship Id="rId44" Type="http://schemas.openxmlformats.org/officeDocument/2006/relationships/slide" Target="slides/slide36.xml"/><Relationship Id="rId43" Type="http://schemas.openxmlformats.org/officeDocument/2006/relationships/slide" Target="slides/slide35.xml"/><Relationship Id="rId42" Type="http://schemas.openxmlformats.org/officeDocument/2006/relationships/slide" Target="slides/slide34.xml"/><Relationship Id="rId41" Type="http://schemas.openxmlformats.org/officeDocument/2006/relationships/slide" Target="slides/slide33.xml"/><Relationship Id="rId40" Type="http://schemas.openxmlformats.org/officeDocument/2006/relationships/slide" Target="slides/slide32.xml"/><Relationship Id="rId4" Type="http://schemas.openxmlformats.org/officeDocument/2006/relationships/slideMaster" Target="slideMasters/slideMaster3.xml"/><Relationship Id="rId39" Type="http://schemas.openxmlformats.org/officeDocument/2006/relationships/slide" Target="slides/slide31.xml"/><Relationship Id="rId38" Type="http://schemas.openxmlformats.org/officeDocument/2006/relationships/slide" Target="slides/slide30.xml"/><Relationship Id="rId37" Type="http://schemas.openxmlformats.org/officeDocument/2006/relationships/slide" Target="slides/slide29.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enjoy.ke.qq.com/" TargetMode="External"/><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enjoy.ke.qq.com/" TargetMode="External"/><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enjoy.ke.qq.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C2D64D34-4CBE-41F6-B3F7-0DD58102CE77}"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8D0AB1A-D1FF-4C27-B32B-54E6111D2EA7}"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5A86770-2655-40E8-BB05-DD36AB4AB5C1}"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39624B9-EEA2-4C43-8290-2101855D228A}" type="slidenum">
              <a:rPr lang="zh-CN" altLang="en-US"/>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solidFill>
                  <a:srgbClr val="333333">
                    <a:tint val="75000"/>
                  </a:srgbClr>
                </a:solidFill>
              </a:rPr>
            </a:fld>
            <a:endParaRPr lang="zh-CN" altLang="en-US">
              <a:solidFill>
                <a:srgbClr val="333333">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333333">
                  <a:tint val="75000"/>
                </a:srgbClr>
              </a:solidFill>
            </a:endParaRPr>
          </a:p>
        </p:txBody>
      </p:sp>
      <p:sp>
        <p:nvSpPr>
          <p:cNvPr id="6" name="灯片编号占位符 5"/>
          <p:cNvSpPr>
            <a:spLocks noGrp="1"/>
          </p:cNvSpPr>
          <p:nvPr>
            <p:ph type="sldNum" sz="quarter" idx="12"/>
          </p:nvPr>
        </p:nvSpPr>
        <p:spPr/>
        <p:txBody>
          <a:bodyPr/>
          <a:lstStyle/>
          <a:p>
            <a:fld id="{8BCDE635-3FC4-4B83-A3D1-632FFA341E9A}" type="slidenum">
              <a:rPr lang="zh-CN" altLang="en-US" smtClean="0">
                <a:solidFill>
                  <a:srgbClr val="333333">
                    <a:tint val="75000"/>
                  </a:srgbClr>
                </a:solidFill>
              </a:rPr>
            </a:fld>
            <a:endParaRPr lang="zh-CN" altLang="en-US">
              <a:solidFill>
                <a:srgbClr val="333333">
                  <a:tint val="75000"/>
                </a:srgb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5A86770-2655-40E8-BB05-DD36AB4AB5C1}" type="datetime1">
              <a:rPr lang="zh-CN" altLang="en-US">
                <a:solidFill>
                  <a:srgbClr val="333333">
                    <a:tint val="75000"/>
                  </a:srgbClr>
                </a:solidFill>
              </a:rPr>
            </a:fld>
            <a:endParaRPr lang="en-US" altLang="zh-CN">
              <a:solidFill>
                <a:srgbClr val="333333">
                  <a:tint val="75000"/>
                </a:srgbClr>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333333">
                  <a:tint val="75000"/>
                </a:srgbClr>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39624B9-EEA2-4C43-8290-2101855D228A}" type="slidenum">
              <a:rPr lang="zh-CN" altLang="en-US">
                <a:solidFill>
                  <a:srgbClr val="333333">
                    <a:tint val="75000"/>
                  </a:srgbClr>
                </a:solidFill>
              </a:rPr>
            </a:fld>
            <a:endParaRPr lang="en-US" altLang="zh-CN">
              <a:solidFill>
                <a:srgbClr val="333333">
                  <a:tint val="75000"/>
                </a:srgb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0" y="6334298"/>
            <a:ext cx="12192000" cy="5237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a:spLocks noChangeArrowheads="1"/>
          </p:cNvSpPr>
          <p:nvPr userDrawn="1"/>
        </p:nvSpPr>
        <p:spPr bwMode="auto">
          <a:xfrm>
            <a:off x="8313" y="6395244"/>
            <a:ext cx="3832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smtClean="0">
                <a:solidFill>
                  <a:srgbClr val="7030A0"/>
                </a:solidFill>
                <a:latin typeface="微软雅黑" panose="020B0503020204020204" pitchFamily="34" charset="-122"/>
                <a:ea typeface="微软雅黑" panose="020B0503020204020204" pitchFamily="34" charset="-122"/>
              </a:rPr>
              <a:t>享 学 课 堂：</a:t>
            </a:r>
            <a:r>
              <a:rPr lang="en-US" altLang="zh-CN" smtClean="0">
                <a:hlinkClick r:id="rId3"/>
              </a:rPr>
              <a:t>http://enjoy.ke.qq.com/</a:t>
            </a:r>
            <a:endParaRPr lang="zh-CN" altLang="en-US" smtClean="0"/>
          </a:p>
        </p:txBody>
      </p:sp>
      <p:sp>
        <p:nvSpPr>
          <p:cNvPr id="11" name="TextBox 10"/>
          <p:cNvSpPr txBox="1">
            <a:spLocks noChangeArrowheads="1"/>
          </p:cNvSpPr>
          <p:nvPr userDrawn="1"/>
        </p:nvSpPr>
        <p:spPr bwMode="auto">
          <a:xfrm>
            <a:off x="8286750" y="6411205"/>
            <a:ext cx="3832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smtClean="0">
                <a:solidFill>
                  <a:srgbClr val="7030A0"/>
                </a:solidFill>
                <a:latin typeface="微软雅黑" panose="020B0503020204020204" pitchFamily="34" charset="-122"/>
                <a:ea typeface="微软雅黑" panose="020B0503020204020204" pitchFamily="34" charset="-122"/>
              </a:rPr>
              <a:t>享 学 官 方 群：</a:t>
            </a:r>
            <a:r>
              <a:rPr lang="en-US" altLang="zh-CN" smtClean="0"/>
              <a:t>684504192</a:t>
            </a:r>
            <a:endParaRPr lang="zh-CN" altLang="en-US" smtClean="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0" y="6334298"/>
            <a:ext cx="12192000" cy="5237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a:spLocks noChangeArrowheads="1"/>
          </p:cNvSpPr>
          <p:nvPr userDrawn="1"/>
        </p:nvSpPr>
        <p:spPr bwMode="auto">
          <a:xfrm>
            <a:off x="8313" y="6395244"/>
            <a:ext cx="3832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smtClean="0">
                <a:solidFill>
                  <a:srgbClr val="7030A0"/>
                </a:solidFill>
                <a:latin typeface="微软雅黑" panose="020B0503020204020204" pitchFamily="34" charset="-122"/>
                <a:ea typeface="微软雅黑" panose="020B0503020204020204" pitchFamily="34" charset="-122"/>
              </a:rPr>
              <a:t>享 学 课 堂：</a:t>
            </a:r>
            <a:r>
              <a:rPr lang="en-US" altLang="zh-CN" smtClean="0">
                <a:hlinkClick r:id="rId3"/>
              </a:rPr>
              <a:t>http://enjoy.ke.qq.com/</a:t>
            </a:r>
            <a:endParaRPr lang="zh-CN" altLang="en-US" smtClean="0"/>
          </a:p>
        </p:txBody>
      </p:sp>
      <p:sp>
        <p:nvSpPr>
          <p:cNvPr id="11" name="TextBox 10"/>
          <p:cNvSpPr txBox="1">
            <a:spLocks noChangeArrowheads="1"/>
          </p:cNvSpPr>
          <p:nvPr userDrawn="1"/>
        </p:nvSpPr>
        <p:spPr bwMode="auto">
          <a:xfrm>
            <a:off x="8286750" y="6411205"/>
            <a:ext cx="3832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smtClean="0">
                <a:solidFill>
                  <a:srgbClr val="7030A0"/>
                </a:solidFill>
                <a:latin typeface="微软雅黑" panose="020B0503020204020204" pitchFamily="34" charset="-122"/>
                <a:ea typeface="微软雅黑" panose="020B0503020204020204" pitchFamily="34" charset="-122"/>
              </a:rPr>
              <a:t>享 学 官 方 群：</a:t>
            </a:r>
            <a:r>
              <a:rPr lang="en-US" altLang="zh-CN" smtClean="0"/>
              <a:t>684504192</a:t>
            </a:r>
            <a:endParaRPr lang="zh-CN" altLang="en-US" smtClean="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solidFill>
                  <a:srgbClr val="333333">
                    <a:tint val="75000"/>
                  </a:srgbClr>
                </a:solidFill>
              </a:rPr>
            </a:fld>
            <a:endParaRPr lang="zh-CN" altLang="en-US">
              <a:solidFill>
                <a:srgbClr val="333333">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333333">
                  <a:tint val="75000"/>
                </a:srgbClr>
              </a:solidFill>
            </a:endParaRPr>
          </a:p>
        </p:txBody>
      </p:sp>
      <p:sp>
        <p:nvSpPr>
          <p:cNvPr id="6" name="灯片编号占位符 5"/>
          <p:cNvSpPr>
            <a:spLocks noGrp="1"/>
          </p:cNvSpPr>
          <p:nvPr>
            <p:ph type="sldNum" sz="quarter" idx="12"/>
          </p:nvPr>
        </p:nvSpPr>
        <p:spPr/>
        <p:txBody>
          <a:bodyPr/>
          <a:lstStyle/>
          <a:p>
            <a:fld id="{8BCDE635-3FC4-4B83-A3D1-632FFA341E9A}" type="slidenum">
              <a:rPr lang="zh-CN" altLang="en-US" smtClean="0">
                <a:solidFill>
                  <a:srgbClr val="333333">
                    <a:tint val="75000"/>
                  </a:srgbClr>
                </a:solidFill>
              </a:rPr>
            </a:fld>
            <a:endParaRPr lang="zh-CN" altLang="en-US">
              <a:solidFill>
                <a:srgbClr val="333333">
                  <a:tint val="75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0" y="6334298"/>
            <a:ext cx="12192000" cy="5237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a:spLocks noChangeArrowheads="1"/>
          </p:cNvSpPr>
          <p:nvPr userDrawn="1"/>
        </p:nvSpPr>
        <p:spPr bwMode="auto">
          <a:xfrm>
            <a:off x="8313" y="6395244"/>
            <a:ext cx="3832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smtClean="0">
                <a:solidFill>
                  <a:srgbClr val="7030A0"/>
                </a:solidFill>
                <a:latin typeface="微软雅黑" panose="020B0503020204020204" pitchFamily="34" charset="-122"/>
                <a:ea typeface="微软雅黑" panose="020B0503020204020204" pitchFamily="34" charset="-122"/>
              </a:rPr>
              <a:t>享 学 课 堂：</a:t>
            </a:r>
            <a:r>
              <a:rPr lang="en-US" altLang="zh-CN" smtClean="0">
                <a:hlinkClick r:id="rId3"/>
              </a:rPr>
              <a:t>http://enjoy.ke.qq.com/</a:t>
            </a:r>
            <a:endParaRPr lang="zh-CN" altLang="en-US" smtClean="0"/>
          </a:p>
        </p:txBody>
      </p:sp>
      <p:sp>
        <p:nvSpPr>
          <p:cNvPr id="11" name="TextBox 10"/>
          <p:cNvSpPr txBox="1">
            <a:spLocks noChangeArrowheads="1"/>
          </p:cNvSpPr>
          <p:nvPr userDrawn="1"/>
        </p:nvSpPr>
        <p:spPr bwMode="auto">
          <a:xfrm>
            <a:off x="8286750" y="6411205"/>
            <a:ext cx="3832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smtClean="0">
                <a:solidFill>
                  <a:srgbClr val="7030A0"/>
                </a:solidFill>
                <a:latin typeface="微软雅黑" panose="020B0503020204020204" pitchFamily="34" charset="-122"/>
                <a:ea typeface="微软雅黑" panose="020B0503020204020204" pitchFamily="34" charset="-122"/>
              </a:rPr>
              <a:t>享 学 官 方 群：</a:t>
            </a:r>
            <a:r>
              <a:rPr lang="en-US" altLang="zh-CN" smtClean="0"/>
              <a:t>684504192</a:t>
            </a:r>
            <a:endParaRPr lang="zh-CN" altLang="en-US" smtClean="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5A86770-2655-40E8-BB05-DD36AB4AB5C1}" type="datetime1">
              <a:rPr lang="zh-CN" altLang="en-US">
                <a:solidFill>
                  <a:srgbClr val="333333">
                    <a:tint val="75000"/>
                  </a:srgbClr>
                </a:solidFill>
              </a:rPr>
            </a:fld>
            <a:endParaRPr lang="en-US" altLang="zh-CN">
              <a:solidFill>
                <a:srgbClr val="333333">
                  <a:tint val="75000"/>
                </a:srgbClr>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333333">
                  <a:tint val="75000"/>
                </a:srgbClr>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39624B9-EEA2-4C43-8290-2101855D228A}" type="slidenum">
              <a:rPr lang="zh-CN" altLang="en-US">
                <a:solidFill>
                  <a:srgbClr val="333333">
                    <a:tint val="75000"/>
                  </a:srgbClr>
                </a:solidFill>
              </a:rPr>
            </a:fld>
            <a:endParaRPr lang="en-US" altLang="zh-CN">
              <a:solidFill>
                <a:srgbClr val="333333">
                  <a:tint val="75000"/>
                </a:srgb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solidFill>
                  <a:srgbClr val="333333">
                    <a:tint val="75000"/>
                  </a:srgbClr>
                </a:solidFill>
              </a:rPr>
            </a:fld>
            <a:endParaRPr lang="zh-CN" altLang="en-US">
              <a:solidFill>
                <a:srgbClr val="333333">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333333">
                  <a:tint val="75000"/>
                </a:srgbClr>
              </a:solidFill>
            </a:endParaRPr>
          </a:p>
        </p:txBody>
      </p:sp>
      <p:sp>
        <p:nvSpPr>
          <p:cNvPr id="6" name="灯片编号占位符 5"/>
          <p:cNvSpPr>
            <a:spLocks noGrp="1"/>
          </p:cNvSpPr>
          <p:nvPr>
            <p:ph type="sldNum" sz="quarter" idx="12"/>
          </p:nvPr>
        </p:nvSpPr>
        <p:spPr/>
        <p:txBody>
          <a:bodyPr/>
          <a:lstStyle/>
          <a:p>
            <a:fld id="{8BCDE635-3FC4-4B83-A3D1-632FFA341E9A}" type="slidenum">
              <a:rPr lang="zh-CN" altLang="en-US" smtClean="0">
                <a:solidFill>
                  <a:srgbClr val="333333">
                    <a:tint val="75000"/>
                  </a:srgbClr>
                </a:solidFill>
              </a:rPr>
            </a:fld>
            <a:endParaRPr lang="zh-CN" altLang="en-US">
              <a:solidFill>
                <a:srgbClr val="333333">
                  <a:tint val="75000"/>
                </a:srgb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5A86770-2655-40E8-BB05-DD36AB4AB5C1}" type="datetime1">
              <a:rPr lang="zh-CN" altLang="en-US">
                <a:solidFill>
                  <a:srgbClr val="333333">
                    <a:tint val="75000"/>
                  </a:srgbClr>
                </a:solidFill>
              </a:rPr>
            </a:fld>
            <a:endParaRPr lang="en-US" altLang="zh-CN">
              <a:solidFill>
                <a:srgbClr val="333333">
                  <a:tint val="75000"/>
                </a:srgbClr>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333333">
                  <a:tint val="75000"/>
                </a:srgbClr>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39624B9-EEA2-4C43-8290-2101855D228A}" type="slidenum">
              <a:rPr lang="zh-CN" altLang="en-US">
                <a:solidFill>
                  <a:srgbClr val="333333">
                    <a:tint val="75000"/>
                  </a:srgbClr>
                </a:solidFill>
              </a:rPr>
            </a:fld>
            <a:endParaRPr lang="en-US" altLang="zh-CN">
              <a:solidFill>
                <a:srgbClr val="333333">
                  <a:tint val="75000"/>
                </a:srgb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solidFill>
                  <a:srgbClr val="333333">
                    <a:tint val="75000"/>
                  </a:srgbClr>
                </a:solidFill>
              </a:rPr>
            </a:fld>
            <a:endParaRPr lang="zh-CN" altLang="en-US">
              <a:solidFill>
                <a:srgbClr val="333333">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333333">
                  <a:tint val="75000"/>
                </a:srgbClr>
              </a:solidFill>
            </a:endParaRPr>
          </a:p>
        </p:txBody>
      </p:sp>
      <p:sp>
        <p:nvSpPr>
          <p:cNvPr id="6" name="灯片编号占位符 5"/>
          <p:cNvSpPr>
            <a:spLocks noGrp="1"/>
          </p:cNvSpPr>
          <p:nvPr>
            <p:ph type="sldNum" sz="quarter" idx="12"/>
          </p:nvPr>
        </p:nvSpPr>
        <p:spPr/>
        <p:txBody>
          <a:bodyPr/>
          <a:lstStyle/>
          <a:p>
            <a:fld id="{8BCDE635-3FC4-4B83-A3D1-632FFA341E9A}" type="slidenum">
              <a:rPr lang="zh-CN" altLang="en-US" smtClean="0">
                <a:solidFill>
                  <a:srgbClr val="333333">
                    <a:tint val="75000"/>
                  </a:srgbClr>
                </a:solidFill>
              </a:rPr>
            </a:fld>
            <a:endParaRPr lang="zh-CN" altLang="en-US">
              <a:solidFill>
                <a:srgbClr val="333333">
                  <a:tint val="75000"/>
                </a:srgb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5A86770-2655-40E8-BB05-DD36AB4AB5C1}" type="datetime1">
              <a:rPr lang="zh-CN" altLang="en-US">
                <a:solidFill>
                  <a:srgbClr val="333333">
                    <a:tint val="75000"/>
                  </a:srgbClr>
                </a:solidFill>
              </a:rPr>
            </a:fld>
            <a:endParaRPr lang="en-US" altLang="zh-CN">
              <a:solidFill>
                <a:srgbClr val="333333">
                  <a:tint val="75000"/>
                </a:srgbClr>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333333">
                  <a:tint val="75000"/>
                </a:srgbClr>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39624B9-EEA2-4C43-8290-2101855D228A}" type="slidenum">
              <a:rPr lang="zh-CN" altLang="en-US">
                <a:solidFill>
                  <a:srgbClr val="333333">
                    <a:tint val="75000"/>
                  </a:srgbClr>
                </a:solidFill>
              </a:rPr>
            </a:fld>
            <a:endParaRPr lang="en-US" altLang="zh-CN">
              <a:solidFill>
                <a:srgbClr val="333333">
                  <a:tint val="75000"/>
                </a:srgb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solidFill>
                  <a:srgbClr val="333333">
                    <a:tint val="75000"/>
                  </a:srgbClr>
                </a:solidFill>
              </a:rPr>
            </a:fld>
            <a:endParaRPr lang="zh-CN" altLang="en-US">
              <a:solidFill>
                <a:srgbClr val="333333">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333333">
                  <a:tint val="75000"/>
                </a:srgbClr>
              </a:solidFill>
            </a:endParaRPr>
          </a:p>
        </p:txBody>
      </p:sp>
      <p:sp>
        <p:nvSpPr>
          <p:cNvPr id="6" name="灯片编号占位符 5"/>
          <p:cNvSpPr>
            <a:spLocks noGrp="1"/>
          </p:cNvSpPr>
          <p:nvPr>
            <p:ph type="sldNum" sz="quarter" idx="12"/>
          </p:nvPr>
        </p:nvSpPr>
        <p:spPr/>
        <p:txBody>
          <a:bodyPr/>
          <a:lstStyle/>
          <a:p>
            <a:fld id="{8BCDE635-3FC4-4B83-A3D1-632FFA341E9A}" type="slidenum">
              <a:rPr lang="zh-CN" altLang="en-US" smtClean="0">
                <a:solidFill>
                  <a:srgbClr val="333333">
                    <a:tint val="75000"/>
                  </a:srgbClr>
                </a:solidFill>
              </a:rPr>
            </a:fld>
            <a:endParaRPr lang="zh-CN" altLang="en-US">
              <a:solidFill>
                <a:srgbClr val="333333">
                  <a:tint val="75000"/>
                </a:srgb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5A86770-2655-40E8-BB05-DD36AB4AB5C1}" type="datetime1">
              <a:rPr lang="zh-CN" altLang="en-US">
                <a:solidFill>
                  <a:srgbClr val="333333">
                    <a:tint val="75000"/>
                  </a:srgbClr>
                </a:solidFill>
              </a:rPr>
            </a:fld>
            <a:endParaRPr lang="en-US" altLang="zh-CN">
              <a:solidFill>
                <a:srgbClr val="333333">
                  <a:tint val="75000"/>
                </a:srgbClr>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333333">
                  <a:tint val="75000"/>
                </a:srgbClr>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39624B9-EEA2-4C43-8290-2101855D228A}" type="slidenum">
              <a:rPr lang="zh-CN" altLang="en-US">
                <a:solidFill>
                  <a:srgbClr val="333333">
                    <a:tint val="75000"/>
                  </a:srgbClr>
                </a:solidFill>
              </a:rPr>
            </a:fld>
            <a:endParaRPr lang="en-US" altLang="zh-CN">
              <a:solidFill>
                <a:srgbClr val="333333">
                  <a:tint val="75000"/>
                </a:srgb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5" Type="http://schemas.openxmlformats.org/officeDocument/2006/relationships/theme" Target="../theme/theme3.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01350-E321-44A0-9483-363D51B41BA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1E7C8-A036-435A-8DC2-86FBA510714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solidFill>
                  <a:srgbClr val="333333">
                    <a:tint val="75000"/>
                  </a:srgbClr>
                </a:solidFill>
              </a:rPr>
            </a:fld>
            <a:endParaRPr lang="zh-CN" altLang="en-US">
              <a:solidFill>
                <a:srgbClr val="333333">
                  <a:tint val="75000"/>
                </a:srgb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solidFill>
                <a:srgbClr val="333333">
                  <a:tint val="75000"/>
                </a:srgb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solidFill>
                  <a:srgbClr val="333333">
                    <a:tint val="75000"/>
                  </a:srgbClr>
                </a:solidFill>
              </a:rPr>
            </a:fld>
            <a:endParaRPr lang="zh-CN" altLang="en-US">
              <a:solidFill>
                <a:srgbClr val="333333">
                  <a:tint val="75000"/>
                </a:srgbClr>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solidFill>
                  <a:srgbClr val="333333">
                    <a:tint val="75000"/>
                  </a:srgbClr>
                </a:solidFill>
              </a:rPr>
            </a:fld>
            <a:endParaRPr lang="zh-CN" altLang="en-US">
              <a:solidFill>
                <a:srgbClr val="333333">
                  <a:tint val="75000"/>
                </a:srgb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solidFill>
                <a:srgbClr val="333333">
                  <a:tint val="75000"/>
                </a:srgb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solidFill>
                  <a:srgbClr val="333333">
                    <a:tint val="75000"/>
                  </a:srgbClr>
                </a:solidFill>
              </a:rPr>
            </a:fld>
            <a:endParaRPr lang="zh-CN" altLang="en-US">
              <a:solidFill>
                <a:srgbClr val="333333">
                  <a:tint val="75000"/>
                </a:srgbClr>
              </a:solidFill>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Ls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solidFill>
                  <a:srgbClr val="333333">
                    <a:tint val="75000"/>
                  </a:srgbClr>
                </a:solidFill>
              </a:rPr>
            </a:fld>
            <a:endParaRPr lang="zh-CN" altLang="en-US">
              <a:solidFill>
                <a:srgbClr val="333333">
                  <a:tint val="75000"/>
                </a:srgb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solidFill>
                <a:srgbClr val="333333">
                  <a:tint val="75000"/>
                </a:srgb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solidFill>
                  <a:srgbClr val="333333">
                    <a:tint val="75000"/>
                  </a:srgbClr>
                </a:solidFill>
              </a:rPr>
            </a:fld>
            <a:endParaRPr lang="zh-CN" altLang="en-US">
              <a:solidFill>
                <a:srgbClr val="333333">
                  <a:tint val="75000"/>
                </a:srgb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solidFill>
                  <a:srgbClr val="333333">
                    <a:tint val="75000"/>
                  </a:srgbClr>
                </a:solidFill>
              </a:rPr>
            </a:fld>
            <a:endParaRPr lang="zh-CN" altLang="en-US">
              <a:solidFill>
                <a:srgbClr val="333333">
                  <a:tint val="75000"/>
                </a:srgb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solidFill>
                <a:srgbClr val="333333">
                  <a:tint val="75000"/>
                </a:srgb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solidFill>
                  <a:srgbClr val="333333">
                    <a:tint val="75000"/>
                  </a:srgbClr>
                </a:solidFill>
              </a:rPr>
            </a:fld>
            <a:endParaRPr lang="zh-CN" altLang="en-US">
              <a:solidFill>
                <a:srgbClr val="333333">
                  <a:tint val="75000"/>
                </a:srgbClr>
              </a:solidFill>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Ls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solidFill>
                  <a:srgbClr val="333333">
                    <a:tint val="75000"/>
                  </a:srgbClr>
                </a:solidFill>
              </a:rPr>
            </a:fld>
            <a:endParaRPr lang="zh-CN" altLang="en-US">
              <a:solidFill>
                <a:srgbClr val="333333">
                  <a:tint val="75000"/>
                </a:srgb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solidFill>
                <a:srgbClr val="333333">
                  <a:tint val="75000"/>
                </a:srgb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solidFill>
                  <a:srgbClr val="333333">
                    <a:tint val="75000"/>
                  </a:srgbClr>
                </a:solidFill>
              </a:rPr>
            </a:fld>
            <a:endParaRPr lang="zh-CN" altLang="en-US">
              <a:solidFill>
                <a:srgbClr val="333333">
                  <a:tint val="75000"/>
                </a:srgbClr>
              </a:solidFill>
            </a:endParaRP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Ls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1.png"/><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5.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1.xml"/><Relationship Id="rId2" Type="http://schemas.openxmlformats.org/officeDocument/2006/relationships/image" Target="../media/image7.pn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5.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7.xml"/><Relationship Id="rId1" Type="http://schemas.openxmlformats.org/officeDocument/2006/relationships/tags" Target="../tags/tag26.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8.xml"/><Relationship Id="rId2" Type="http://schemas.openxmlformats.org/officeDocument/2006/relationships/image" Target="../media/image9.png"/><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30.xml"/><Relationship Id="rId1" Type="http://schemas.openxmlformats.org/officeDocument/2006/relationships/tags" Target="../tags/tag2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2.xml"/><Relationship Id="rId2" Type="http://schemas.openxmlformats.org/officeDocument/2006/relationships/image" Target="../media/image10.png"/><Relationship Id="rId1" Type="http://schemas.openxmlformats.org/officeDocument/2006/relationships/hyperlink" Target="https://docs.mongodb.com/manual/reference/configuration-options/" TargetMode="Externa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tags" Target="../tags/tag36.xml"/><Relationship Id="rId1" Type="http://schemas.openxmlformats.org/officeDocument/2006/relationships/tags" Target="../tags/tag3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43.xml"/><Relationship Id="rId1" Type="http://schemas.openxmlformats.org/officeDocument/2006/relationships/tags" Target="../tags/tag4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A_文本框 21"/>
          <p:cNvSpPr txBox="1"/>
          <p:nvPr>
            <p:custDataLst>
              <p:tags r:id="rId1"/>
            </p:custDataLst>
          </p:nvPr>
        </p:nvSpPr>
        <p:spPr>
          <a:xfrm>
            <a:off x="179110" y="1842833"/>
            <a:ext cx="11849492" cy="1178400"/>
          </a:xfrm>
          <a:prstGeom prst="rect">
            <a:avLst/>
          </a:prstGeom>
          <a:noFill/>
        </p:spPr>
        <p:txBody>
          <a:bodyPr wrap="square" rtlCol="0">
            <a:spAutoFit/>
          </a:bodyPr>
          <a:lstStyle/>
          <a:p>
            <a:pPr algn="ctr" defTabSz="1219200">
              <a:lnSpc>
                <a:spcPct val="150000"/>
              </a:lnSpc>
            </a:pPr>
            <a:r>
              <a:rPr lang="en-US" altLang="zh-CN" sz="5335" smtClean="0">
                <a:ln w="6350">
                  <a:noFill/>
                </a:ln>
                <a:solidFill>
                  <a:srgbClr val="FFFFFF">
                    <a:lumMod val="50000"/>
                  </a:srgbClr>
                </a:solidFill>
                <a:latin typeface="微软雅黑" panose="020B0503020204020204" pitchFamily="34" charset="-122"/>
                <a:ea typeface="微软雅黑" panose="020B0503020204020204" pitchFamily="34" charset="-122"/>
              </a:rPr>
              <a:t>MongoDB</a:t>
            </a:r>
            <a:r>
              <a:rPr lang="zh-CN" altLang="en-US" sz="5335" smtClean="0">
                <a:ln w="6350">
                  <a:noFill/>
                </a:ln>
                <a:solidFill>
                  <a:srgbClr val="FFFFFF">
                    <a:lumMod val="50000"/>
                  </a:srgbClr>
                </a:solidFill>
                <a:latin typeface="微软雅黑" panose="020B0503020204020204" pitchFamily="34" charset="-122"/>
                <a:ea typeface="微软雅黑" panose="020B0503020204020204" pitchFamily="34" charset="-122"/>
              </a:rPr>
              <a:t>高级进阶</a:t>
            </a:r>
            <a:endParaRPr lang="zh-CN" altLang="en-US" sz="5335" dirty="0">
              <a:ln w="6350">
                <a:noFill/>
              </a:ln>
              <a:solidFill>
                <a:srgbClr val="FFFFFF">
                  <a:lumMod val="50000"/>
                </a:srgbClr>
              </a:solidFill>
              <a:latin typeface="微软雅黑" panose="020B0503020204020204" pitchFamily="34" charset="-122"/>
              <a:ea typeface="微软雅黑" panose="020B0503020204020204" pitchFamily="34" charset="-122"/>
            </a:endParaRPr>
          </a:p>
        </p:txBody>
      </p:sp>
      <p:sp>
        <p:nvSpPr>
          <p:cNvPr id="23" name="PA_圆角矩形 22"/>
          <p:cNvSpPr/>
          <p:nvPr>
            <p:custDataLst>
              <p:tags r:id="rId2"/>
            </p:custDataLst>
          </p:nvPr>
        </p:nvSpPr>
        <p:spPr>
          <a:xfrm>
            <a:off x="3048000" y="4206584"/>
            <a:ext cx="6098091" cy="29745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9200"/>
            <a:r>
              <a:rPr lang="en-US" altLang="zh-CN" sz="1335" dirty="0">
                <a:solidFill>
                  <a:srgbClr val="FFFFFF">
                    <a:lumMod val="50000"/>
                  </a:srgbClr>
                </a:solidFill>
                <a:latin typeface="Calibri" panose="020F0502020204030204"/>
                <a:ea typeface="宋体" panose="02010600030101010101" pitchFamily="2" charset="-122"/>
              </a:rPr>
              <a:t>TAHNK YOU FOR WATCHING</a:t>
            </a:r>
            <a:endParaRPr lang="zh-CN" altLang="en-US" sz="1335" dirty="0">
              <a:solidFill>
                <a:srgbClr val="FFFFFF">
                  <a:lumMod val="50000"/>
                </a:srgbClr>
              </a:solidFill>
              <a:latin typeface="Calibri" panose="020F0502020204030204"/>
              <a:ea typeface="宋体" panose="02010600030101010101" pitchFamily="2" charset="-122"/>
            </a:endParaRPr>
          </a:p>
        </p:txBody>
      </p:sp>
      <p:grpSp>
        <p:nvGrpSpPr>
          <p:cNvPr id="21" name="PA_组合 20"/>
          <p:cNvGrpSpPr/>
          <p:nvPr>
            <p:custDataLst>
              <p:tags r:id="rId3"/>
            </p:custDataLst>
          </p:nvPr>
        </p:nvGrpSpPr>
        <p:grpSpPr>
          <a:xfrm>
            <a:off x="0" y="3928725"/>
            <a:ext cx="12192000" cy="72008"/>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pic>
        <p:nvPicPr>
          <p:cNvPr id="36" name="Picture 5" descr="C:\Users\dev\Desktop\x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9314" y="152110"/>
            <a:ext cx="1332662" cy="133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to="" calcmode="lin" valueType="num">
                                      <p:cBhvr>
                                        <p:cTn id="7" dur="700" fill="hold">
                                          <p:stCondLst>
                                            <p:cond delay="0"/>
                                          </p:stCondLst>
                                        </p:cTn>
                                        <p:tgtEl>
                                          <p:spTgt spid="2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23"/>
                                        </p:tgtEl>
                                        <p:attrNameLst>
                                          <p:attrName>style.visibility</p:attrName>
                                        </p:attrNameLst>
                                      </p:cBhvr>
                                      <p:to>
                                        <p:strVal val="visible"/>
                                      </p:to>
                                    </p:set>
                                    <p:anim to="" calcmode="lin" valueType="num">
                                      <p:cBhvr>
                                        <p:cTn id="13" dur="700" fill="hold">
                                          <p:stCondLst>
                                            <p:cond delay="0"/>
                                          </p:stCondLst>
                                        </p:cTn>
                                        <p:tgtEl>
                                          <p:spTgt spid="2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2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2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23"/>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3" name="矩形 4"/>
          <p:cNvSpPr>
            <a:spLocks noChangeArrowheads="1"/>
          </p:cNvSpPr>
          <p:nvPr/>
        </p:nvSpPr>
        <p:spPr bwMode="auto">
          <a:xfrm>
            <a:off x="188434" y="121446"/>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配置文件</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7" name="矩形 39"/>
          <p:cNvSpPr>
            <a:spLocks noChangeArrowheads="1"/>
          </p:cNvSpPr>
          <p:nvPr/>
        </p:nvSpPr>
        <p:spPr bwMode="auto">
          <a:xfrm>
            <a:off x="262716" y="799894"/>
            <a:ext cx="8885767" cy="5508625"/>
          </a:xfrm>
          <a:prstGeom prst="rect">
            <a:avLst/>
          </a:prstGeom>
          <a:noFill/>
          <a:ln w="9525">
            <a:solidFill>
              <a:schemeClr val="tx2">
                <a:lumMod val="50000"/>
                <a:lumOff val="50000"/>
                <a:alpha val="61000"/>
              </a:schemeClr>
            </a:solidFill>
            <a:miter lim="800000"/>
          </a:ln>
          <a:extLst>
            <a:ext uri="{909E8E84-426E-40DD-AFC4-6F175D3DCCD1}">
              <a14:hiddenFill xmlns:a14="http://schemas.microsoft.com/office/drawing/2010/main">
                <a:solidFill>
                  <a:srgbClr val="FFFFFF"/>
                </a:solidFill>
              </a14:hiddenFill>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0" hangingPunct="0">
              <a:spcBef>
                <a:spcPct val="0"/>
              </a:spcBef>
              <a:buClr>
                <a:srgbClr val="92D050"/>
              </a:buClr>
              <a:buFontTx/>
              <a:buNone/>
              <a:defRPr/>
            </a:pPr>
            <a:r>
              <a:rPr lang="en-US" altLang="zh-CN" sz="1600" smtClean="0">
                <a:latin typeface="微软雅黑" panose="020B0503020204020204" pitchFamily="34" charset="-122"/>
                <a:ea typeface="微软雅黑" panose="020B0503020204020204" pitchFamily="34" charset="-122"/>
              </a:rPr>
              <a:t>storage:</a:t>
            </a:r>
            <a:endParaRPr lang="en-US" altLang="zh-CN" sz="1600">
              <a:latin typeface="微软雅黑" panose="020B0503020204020204" pitchFamily="34" charset="-122"/>
              <a:ea typeface="微软雅黑" panose="020B0503020204020204" pitchFamily="34" charset="-122"/>
            </a:endParaRPr>
          </a:p>
          <a:p>
            <a:pPr marL="0" indent="0" eaLnBrk="0" hangingPunct="0">
              <a:spcBef>
                <a:spcPct val="0"/>
              </a:spcBef>
              <a:buClr>
                <a:srgbClr val="92D050"/>
              </a:buClr>
              <a:buFontTx/>
              <a:buNone/>
              <a:defRPr/>
            </a:pPr>
            <a:r>
              <a:rPr lang="en-US" altLang="zh-CN" sz="1600" smtClean="0">
                <a:latin typeface="微软雅黑" panose="020B0503020204020204" pitchFamily="34" charset="-122"/>
                <a:ea typeface="微软雅黑" panose="020B0503020204020204" pitchFamily="34" charset="-122"/>
              </a:rPr>
              <a:t>      journal:</a:t>
            </a:r>
            <a:endParaRPr lang="en-US" altLang="zh-CN" sz="1600">
              <a:latin typeface="微软雅黑" panose="020B0503020204020204" pitchFamily="34" charset="-122"/>
              <a:ea typeface="微软雅黑" panose="020B0503020204020204" pitchFamily="34" charset="-122"/>
            </a:endParaRPr>
          </a:p>
          <a:p>
            <a:pPr marL="0" indent="0" eaLnBrk="0" hangingPunct="0">
              <a:spcBef>
                <a:spcPct val="0"/>
              </a:spcBef>
              <a:buClr>
                <a:srgbClr val="92D050"/>
              </a:buClr>
              <a:buFontTx/>
              <a:buNone/>
              <a:defRPr/>
            </a:pPr>
            <a:r>
              <a:rPr lang="en-US" altLang="zh-CN" sz="1600">
                <a:latin typeface="微软雅黑" panose="020B0503020204020204" pitchFamily="34" charset="-122"/>
                <a:ea typeface="微软雅黑" panose="020B0503020204020204" pitchFamily="34" charset="-122"/>
              </a:rPr>
              <a:t>  </a:t>
            </a:r>
            <a:r>
              <a:rPr lang="en-US" altLang="zh-CN" sz="1600" smtClean="0">
                <a:latin typeface="微软雅黑" panose="020B0503020204020204" pitchFamily="34" charset="-122"/>
                <a:ea typeface="微软雅黑" panose="020B0503020204020204" pitchFamily="34" charset="-122"/>
              </a:rPr>
              <a:t>          enabled: </a:t>
            </a:r>
            <a:r>
              <a:rPr lang="en-US" altLang="zh-CN" sz="1600">
                <a:latin typeface="微软雅黑" panose="020B0503020204020204" pitchFamily="34" charset="-122"/>
                <a:ea typeface="微软雅黑" panose="020B0503020204020204" pitchFamily="34" charset="-122"/>
              </a:rPr>
              <a:t>true</a:t>
            </a:r>
            <a:endParaRPr lang="en-US" altLang="zh-CN" sz="1600">
              <a:latin typeface="微软雅黑" panose="020B0503020204020204" pitchFamily="34" charset="-122"/>
              <a:ea typeface="微软雅黑" panose="020B0503020204020204" pitchFamily="34" charset="-122"/>
            </a:endParaRPr>
          </a:p>
          <a:p>
            <a:pPr marL="0" indent="0" eaLnBrk="0" hangingPunct="0">
              <a:spcBef>
                <a:spcPct val="0"/>
              </a:spcBef>
              <a:buClr>
                <a:srgbClr val="92D050"/>
              </a:buClr>
              <a:buFontTx/>
              <a:buNone/>
              <a:defRPr/>
            </a:pPr>
            <a:r>
              <a:rPr lang="en-US" altLang="zh-CN" sz="1600" smtClean="0">
                <a:latin typeface="微软雅黑" panose="020B0503020204020204" pitchFamily="34" charset="-122"/>
                <a:ea typeface="微软雅黑" panose="020B0503020204020204" pitchFamily="34" charset="-122"/>
              </a:rPr>
              <a:t>      dbPath: </a:t>
            </a:r>
            <a:r>
              <a:rPr lang="en-US" altLang="zh-CN" sz="1600">
                <a:latin typeface="微软雅黑" panose="020B0503020204020204" pitchFamily="34" charset="-122"/>
                <a:ea typeface="微软雅黑" panose="020B0503020204020204" pitchFamily="34" charset="-122"/>
              </a:rPr>
              <a:t>/data/zhou/mongo1/</a:t>
            </a:r>
            <a:endParaRPr lang="en-US" altLang="zh-CN" sz="1600">
              <a:latin typeface="微软雅黑" panose="020B0503020204020204" pitchFamily="34" charset="-122"/>
              <a:ea typeface="微软雅黑" panose="020B0503020204020204" pitchFamily="34" charset="-122"/>
            </a:endParaRPr>
          </a:p>
          <a:p>
            <a:pPr marL="0" indent="0" eaLnBrk="0" hangingPunct="0">
              <a:spcBef>
                <a:spcPct val="0"/>
              </a:spcBef>
              <a:buClr>
                <a:srgbClr val="92D050"/>
              </a:buClr>
              <a:buFontTx/>
              <a:buNone/>
              <a:defRPr/>
            </a:pPr>
            <a:r>
              <a:rPr lang="en-US" altLang="zh-CN" sz="1600" smtClean="0">
                <a:solidFill>
                  <a:srgbClr val="FF0000"/>
                </a:solidFill>
                <a:latin typeface="微软雅黑" panose="020B0503020204020204" pitchFamily="34" charset="-122"/>
                <a:ea typeface="微软雅黑" panose="020B0503020204020204" pitchFamily="34" charset="-122"/>
              </a:rPr>
              <a:t>      ##</a:t>
            </a:r>
            <a:r>
              <a:rPr lang="zh-CN" altLang="en-US" sz="1600">
                <a:solidFill>
                  <a:srgbClr val="FF0000"/>
                </a:solidFill>
                <a:latin typeface="微软雅黑" panose="020B0503020204020204" pitchFamily="34" charset="-122"/>
                <a:ea typeface="微软雅黑" panose="020B0503020204020204" pitchFamily="34" charset="-122"/>
              </a:rPr>
              <a:t>是否一个库一个</a:t>
            </a:r>
            <a:r>
              <a:rPr lang="zh-CN" altLang="en-US" sz="1600" smtClean="0">
                <a:solidFill>
                  <a:srgbClr val="FF0000"/>
                </a:solidFill>
                <a:latin typeface="微软雅黑" panose="020B0503020204020204" pitchFamily="34" charset="-122"/>
                <a:ea typeface="微软雅黑" panose="020B0503020204020204" pitchFamily="34" charset="-122"/>
              </a:rPr>
              <a:t>文件夹</a:t>
            </a:r>
            <a:endParaRPr lang="en-US" altLang="zh-CN" sz="1600" smtClean="0">
              <a:solidFill>
                <a:srgbClr val="FF0000"/>
              </a:solidFill>
              <a:latin typeface="微软雅黑" panose="020B0503020204020204" pitchFamily="34" charset="-122"/>
              <a:ea typeface="微软雅黑" panose="020B0503020204020204" pitchFamily="34" charset="-122"/>
            </a:endParaRPr>
          </a:p>
          <a:p>
            <a:pPr marL="0" indent="0" eaLnBrk="0" hangingPunct="0">
              <a:spcBef>
                <a:spcPct val="0"/>
              </a:spcBef>
              <a:buClr>
                <a:srgbClr val="92D050"/>
              </a:buClr>
              <a:buFontTx/>
              <a:buNone/>
              <a:defRPr/>
            </a:pPr>
            <a:r>
              <a:rPr lang="en-US" altLang="zh-CN" sz="1600">
                <a:latin typeface="微软雅黑" panose="020B0503020204020204" pitchFamily="34" charset="-122"/>
                <a:ea typeface="微软雅黑" panose="020B0503020204020204" pitchFamily="34" charset="-122"/>
              </a:rPr>
              <a:t> </a:t>
            </a:r>
            <a:r>
              <a:rPr lang="en-US" altLang="zh-CN" sz="1600" smtClean="0">
                <a:latin typeface="微软雅黑" panose="020B0503020204020204" pitchFamily="34" charset="-122"/>
                <a:ea typeface="微软雅黑" panose="020B0503020204020204" pitchFamily="34" charset="-122"/>
              </a:rPr>
              <a:t>     directoryPerDB: </a:t>
            </a:r>
            <a:r>
              <a:rPr lang="en-US" altLang="zh-CN" sz="1600">
                <a:latin typeface="微软雅黑" panose="020B0503020204020204" pitchFamily="34" charset="-122"/>
                <a:ea typeface="微软雅黑" panose="020B0503020204020204" pitchFamily="34" charset="-122"/>
              </a:rPr>
              <a:t>true</a:t>
            </a:r>
            <a:endParaRPr lang="en-US" altLang="zh-CN" sz="1600">
              <a:latin typeface="微软雅黑" panose="020B0503020204020204" pitchFamily="34" charset="-122"/>
              <a:ea typeface="微软雅黑" panose="020B0503020204020204" pitchFamily="34" charset="-122"/>
            </a:endParaRPr>
          </a:p>
          <a:p>
            <a:pPr marL="0" indent="0" eaLnBrk="0" hangingPunct="0">
              <a:spcBef>
                <a:spcPct val="0"/>
              </a:spcBef>
              <a:buClr>
                <a:srgbClr val="92D050"/>
              </a:buClr>
              <a:buFontTx/>
              <a:buNone/>
              <a:defRPr/>
            </a:pPr>
            <a:r>
              <a:rPr lang="en-US" altLang="zh-CN" sz="1600">
                <a:solidFill>
                  <a:srgbClr val="FF0000"/>
                </a:solidFill>
                <a:latin typeface="微软雅黑" panose="020B0503020204020204" pitchFamily="34" charset="-122"/>
                <a:ea typeface="微软雅黑" panose="020B0503020204020204" pitchFamily="34" charset="-122"/>
              </a:rPr>
              <a:t>      ##</a:t>
            </a:r>
            <a:r>
              <a:rPr lang="zh-CN" altLang="en-US" sz="1600">
                <a:solidFill>
                  <a:srgbClr val="FF0000"/>
                </a:solidFill>
                <a:latin typeface="微软雅黑" panose="020B0503020204020204" pitchFamily="34" charset="-122"/>
                <a:ea typeface="微软雅黑" panose="020B0503020204020204" pitchFamily="34" charset="-122"/>
              </a:rPr>
              <a:t>数据引擎</a:t>
            </a:r>
            <a:endParaRPr lang="zh-CN" altLang="en-US" sz="1600">
              <a:solidFill>
                <a:srgbClr val="FF0000"/>
              </a:solidFill>
              <a:latin typeface="微软雅黑" panose="020B0503020204020204" pitchFamily="34" charset="-122"/>
              <a:ea typeface="微软雅黑" panose="020B0503020204020204" pitchFamily="34" charset="-122"/>
            </a:endParaRPr>
          </a:p>
          <a:p>
            <a:pPr marL="0" indent="0" eaLnBrk="0" hangingPunct="0">
              <a:spcBef>
                <a:spcPct val="0"/>
              </a:spcBef>
              <a:buClr>
                <a:srgbClr val="92D050"/>
              </a:buClr>
              <a:buFontTx/>
              <a:buNone/>
              <a:defRPr/>
            </a:pPr>
            <a:r>
              <a:rPr lang="zh-CN" altLang="en-US" sz="1600" smtClean="0">
                <a:latin typeface="微软雅黑" panose="020B0503020204020204" pitchFamily="34" charset="-122"/>
                <a:ea typeface="微软雅黑" panose="020B0503020204020204" pitchFamily="34" charset="-122"/>
              </a:rPr>
              <a:t>      </a:t>
            </a:r>
            <a:r>
              <a:rPr lang="en-US" altLang="zh-CN" sz="1600" smtClean="0">
                <a:latin typeface="微软雅黑" panose="020B0503020204020204" pitchFamily="34" charset="-122"/>
                <a:ea typeface="微软雅黑" panose="020B0503020204020204" pitchFamily="34" charset="-122"/>
              </a:rPr>
              <a:t>engine: </a:t>
            </a:r>
            <a:r>
              <a:rPr lang="en-US" altLang="zh-CN" sz="1600">
                <a:latin typeface="微软雅黑" panose="020B0503020204020204" pitchFamily="34" charset="-122"/>
                <a:ea typeface="微软雅黑" panose="020B0503020204020204" pitchFamily="34" charset="-122"/>
              </a:rPr>
              <a:t>wiredTiger</a:t>
            </a:r>
            <a:endParaRPr lang="en-US" altLang="zh-CN" sz="1600">
              <a:latin typeface="微软雅黑" panose="020B0503020204020204" pitchFamily="34" charset="-122"/>
              <a:ea typeface="微软雅黑" panose="020B0503020204020204" pitchFamily="34" charset="-122"/>
            </a:endParaRPr>
          </a:p>
          <a:p>
            <a:pPr marL="0" indent="0" eaLnBrk="0" hangingPunct="0">
              <a:spcBef>
                <a:spcPct val="0"/>
              </a:spcBef>
              <a:buClr>
                <a:srgbClr val="92D050"/>
              </a:buClr>
              <a:buFontTx/>
              <a:buNone/>
              <a:defRPr/>
            </a:pPr>
            <a:r>
              <a:rPr lang="en-US" altLang="zh-CN" sz="1600">
                <a:solidFill>
                  <a:srgbClr val="FF0000"/>
                </a:solidFill>
                <a:latin typeface="微软雅黑" panose="020B0503020204020204" pitchFamily="34" charset="-122"/>
                <a:ea typeface="微软雅黑" panose="020B0503020204020204" pitchFamily="34" charset="-122"/>
              </a:rPr>
              <a:t>      ##WT</a:t>
            </a:r>
            <a:r>
              <a:rPr lang="zh-CN" altLang="en-US" sz="1600">
                <a:solidFill>
                  <a:srgbClr val="FF0000"/>
                </a:solidFill>
                <a:latin typeface="微软雅黑" panose="020B0503020204020204" pitchFamily="34" charset="-122"/>
                <a:ea typeface="微软雅黑" panose="020B0503020204020204" pitchFamily="34" charset="-122"/>
              </a:rPr>
              <a:t>引擎配置</a:t>
            </a:r>
            <a:endParaRPr lang="zh-CN" altLang="en-US" sz="1600">
              <a:solidFill>
                <a:srgbClr val="FF0000"/>
              </a:solidFill>
              <a:latin typeface="微软雅黑" panose="020B0503020204020204" pitchFamily="34" charset="-122"/>
              <a:ea typeface="微软雅黑" panose="020B0503020204020204" pitchFamily="34" charset="-122"/>
            </a:endParaRPr>
          </a:p>
          <a:p>
            <a:pPr marL="0" indent="0" eaLnBrk="0" hangingPunct="0">
              <a:spcBef>
                <a:spcPct val="0"/>
              </a:spcBef>
              <a:buClr>
                <a:srgbClr val="92D050"/>
              </a:buClr>
              <a:buFontTx/>
              <a:buNone/>
              <a:defRPr/>
            </a:pPr>
            <a:r>
              <a:rPr lang="zh-CN" altLang="en-US" sz="1600">
                <a:latin typeface="微软雅黑" panose="020B0503020204020204" pitchFamily="34" charset="-122"/>
                <a:ea typeface="微软雅黑" panose="020B0503020204020204" pitchFamily="34" charset="-122"/>
              </a:rPr>
              <a:t> </a:t>
            </a:r>
            <a:r>
              <a:rPr lang="zh-CN" altLang="en-US" sz="1600" smtClean="0">
                <a:latin typeface="微软雅黑" panose="020B0503020204020204" pitchFamily="34" charset="-122"/>
                <a:ea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rPr>
              <a:t>w</a:t>
            </a:r>
            <a:r>
              <a:rPr lang="en-US" altLang="zh-CN" sz="1600" smtClean="0">
                <a:latin typeface="微软雅黑" panose="020B0503020204020204" pitchFamily="34" charset="-122"/>
                <a:ea typeface="微软雅黑" panose="020B0503020204020204" pitchFamily="34" charset="-122"/>
              </a:rPr>
              <a:t>iredTiger:</a:t>
            </a:r>
            <a:endParaRPr lang="en-US" altLang="zh-CN" sz="1600">
              <a:latin typeface="微软雅黑" panose="020B0503020204020204" pitchFamily="34" charset="-122"/>
              <a:ea typeface="微软雅黑" panose="020B0503020204020204" pitchFamily="34" charset="-122"/>
            </a:endParaRPr>
          </a:p>
          <a:p>
            <a:pPr marL="0" indent="0" eaLnBrk="0" hangingPunct="0">
              <a:spcBef>
                <a:spcPct val="0"/>
              </a:spcBef>
              <a:buClr>
                <a:srgbClr val="92D050"/>
              </a:buClr>
              <a:buFontTx/>
              <a:buNone/>
              <a:defRPr/>
            </a:pPr>
            <a:r>
              <a:rPr lang="en-US" altLang="zh-CN" sz="1600">
                <a:latin typeface="微软雅黑" panose="020B0503020204020204" pitchFamily="34" charset="-122"/>
                <a:ea typeface="微软雅黑" panose="020B0503020204020204" pitchFamily="34" charset="-122"/>
              </a:rPr>
              <a:t>  </a:t>
            </a:r>
            <a:r>
              <a:rPr lang="en-US" altLang="zh-CN" sz="1600" smtClean="0">
                <a:latin typeface="微软雅黑" panose="020B0503020204020204" pitchFamily="34" charset="-122"/>
                <a:ea typeface="微软雅黑" panose="020B0503020204020204" pitchFamily="34" charset="-122"/>
              </a:rPr>
              <a:t>         engineConfig:</a:t>
            </a:r>
            <a:endParaRPr lang="en-US" altLang="zh-CN" sz="1600">
              <a:latin typeface="微软雅黑" panose="020B0503020204020204" pitchFamily="34" charset="-122"/>
              <a:ea typeface="微软雅黑" panose="020B0503020204020204" pitchFamily="34" charset="-122"/>
            </a:endParaRPr>
          </a:p>
          <a:p>
            <a:pPr marL="0" indent="0" eaLnBrk="0" hangingPunct="0">
              <a:spcBef>
                <a:spcPct val="0"/>
              </a:spcBef>
              <a:buClr>
                <a:srgbClr val="92D050"/>
              </a:buClr>
              <a:buFontTx/>
              <a:buNone/>
              <a:defRPr/>
            </a:pPr>
            <a:r>
              <a:rPr lang="en-US" altLang="zh-CN" sz="1600" smtClean="0">
                <a:latin typeface="微软雅黑" panose="020B0503020204020204" pitchFamily="34" charset="-122"/>
                <a:ea typeface="微软雅黑" panose="020B0503020204020204" pitchFamily="34" charset="-122"/>
              </a:rPr>
              <a:t>                 </a:t>
            </a:r>
            <a:r>
              <a:rPr lang="en-US" altLang="zh-CN" sz="1600">
                <a:solidFill>
                  <a:srgbClr val="FF0000"/>
                </a:solidFill>
                <a:latin typeface="微软雅黑" panose="020B0503020204020204" pitchFamily="34" charset="-122"/>
                <a:ea typeface="微软雅黑" panose="020B0503020204020204" pitchFamily="34" charset="-122"/>
              </a:rPr>
              <a:t>##WT</a:t>
            </a:r>
            <a:r>
              <a:rPr lang="zh-CN" altLang="en-US" sz="1600">
                <a:solidFill>
                  <a:srgbClr val="FF0000"/>
                </a:solidFill>
                <a:latin typeface="微软雅黑" panose="020B0503020204020204" pitchFamily="34" charset="-122"/>
                <a:ea typeface="微软雅黑" panose="020B0503020204020204" pitchFamily="34" charset="-122"/>
              </a:rPr>
              <a:t>最大使用</a:t>
            </a:r>
            <a:r>
              <a:rPr lang="en-US" altLang="zh-CN" sz="1600">
                <a:solidFill>
                  <a:srgbClr val="FF0000"/>
                </a:solidFill>
                <a:latin typeface="微软雅黑" panose="020B0503020204020204" pitchFamily="34" charset="-122"/>
                <a:ea typeface="微软雅黑" panose="020B0503020204020204" pitchFamily="34" charset="-122"/>
              </a:rPr>
              <a:t>cache</a:t>
            </a:r>
            <a:r>
              <a:rPr lang="zh-CN" altLang="en-US" sz="1600">
                <a:solidFill>
                  <a:srgbClr val="FF0000"/>
                </a:solidFill>
                <a:latin typeface="微软雅黑" panose="020B0503020204020204" pitchFamily="34" charset="-122"/>
                <a:ea typeface="微软雅黑" panose="020B0503020204020204" pitchFamily="34" charset="-122"/>
              </a:rPr>
              <a:t>（根据服务器实际情况调节）</a:t>
            </a:r>
            <a:endParaRPr lang="zh-CN" altLang="en-US" sz="1600">
              <a:solidFill>
                <a:srgbClr val="FF0000"/>
              </a:solidFill>
              <a:latin typeface="微软雅黑" panose="020B0503020204020204" pitchFamily="34" charset="-122"/>
              <a:ea typeface="微软雅黑" panose="020B0503020204020204" pitchFamily="34" charset="-122"/>
            </a:endParaRPr>
          </a:p>
          <a:p>
            <a:pPr marL="0" indent="0" eaLnBrk="0" hangingPunct="0">
              <a:spcBef>
                <a:spcPct val="0"/>
              </a:spcBef>
              <a:buClr>
                <a:srgbClr val="92D050"/>
              </a:buClr>
              <a:buFontTx/>
              <a:buNone/>
              <a:defRPr/>
            </a:pPr>
            <a:r>
              <a:rPr lang="zh-CN" altLang="en-US" sz="1600">
                <a:latin typeface="微软雅黑" panose="020B0503020204020204" pitchFamily="34" charset="-122"/>
                <a:ea typeface="微软雅黑" panose="020B0503020204020204" pitchFamily="34" charset="-122"/>
              </a:rPr>
              <a:t>   </a:t>
            </a:r>
            <a:r>
              <a:rPr lang="zh-CN" altLang="en-US" sz="1600" smtClean="0">
                <a:latin typeface="微软雅黑" panose="020B0503020204020204" pitchFamily="34" charset="-122"/>
                <a:ea typeface="微软雅黑" panose="020B0503020204020204" pitchFamily="34" charset="-122"/>
              </a:rPr>
              <a:t>              </a:t>
            </a:r>
            <a:r>
              <a:rPr lang="en-US" altLang="zh-CN" sz="1600" smtClean="0">
                <a:latin typeface="微软雅黑" panose="020B0503020204020204" pitchFamily="34" charset="-122"/>
                <a:ea typeface="微软雅黑" panose="020B0503020204020204" pitchFamily="34" charset="-122"/>
              </a:rPr>
              <a:t>cacheSizeGB: 1</a:t>
            </a:r>
            <a:endParaRPr lang="en-US" altLang="zh-CN" sz="1600">
              <a:latin typeface="微软雅黑" panose="020B0503020204020204" pitchFamily="34" charset="-122"/>
              <a:ea typeface="微软雅黑" panose="020B0503020204020204" pitchFamily="34" charset="-122"/>
            </a:endParaRPr>
          </a:p>
          <a:p>
            <a:pPr marL="0" indent="0" eaLnBrk="0" hangingPunct="0">
              <a:spcBef>
                <a:spcPct val="0"/>
              </a:spcBef>
              <a:buClr>
                <a:srgbClr val="92D050"/>
              </a:buClr>
              <a:buFontTx/>
              <a:buNone/>
              <a:defRPr/>
            </a:pPr>
            <a:r>
              <a:rPr lang="en-US" altLang="zh-CN" sz="1600" smtClean="0">
                <a:latin typeface="微软雅黑" panose="020B0503020204020204" pitchFamily="34" charset="-122"/>
                <a:ea typeface="微软雅黑" panose="020B0503020204020204" pitchFamily="34" charset="-122"/>
              </a:rPr>
              <a:t>                 </a:t>
            </a:r>
            <a:r>
              <a:rPr lang="en-US" altLang="zh-CN" sz="1600">
                <a:solidFill>
                  <a:srgbClr val="FF0000"/>
                </a:solidFill>
                <a:latin typeface="微软雅黑" panose="020B0503020204020204" pitchFamily="34" charset="-122"/>
                <a:ea typeface="微软雅黑" panose="020B0503020204020204" pitchFamily="34" charset="-122"/>
              </a:rPr>
              <a:t>##</a:t>
            </a:r>
            <a:r>
              <a:rPr lang="zh-CN" altLang="en-US" sz="1600">
                <a:solidFill>
                  <a:srgbClr val="FF0000"/>
                </a:solidFill>
                <a:latin typeface="微软雅黑" panose="020B0503020204020204" pitchFamily="34" charset="-122"/>
                <a:ea typeface="微软雅黑" panose="020B0503020204020204" pitchFamily="34" charset="-122"/>
              </a:rPr>
              <a:t>是否将索引也按数据库名单独存储</a:t>
            </a:r>
            <a:endParaRPr lang="zh-CN" altLang="en-US" sz="1600">
              <a:solidFill>
                <a:srgbClr val="FF0000"/>
              </a:solidFill>
              <a:latin typeface="微软雅黑" panose="020B0503020204020204" pitchFamily="34" charset="-122"/>
              <a:ea typeface="微软雅黑" panose="020B0503020204020204" pitchFamily="34" charset="-122"/>
            </a:endParaRPr>
          </a:p>
          <a:p>
            <a:pPr marL="0" indent="0" eaLnBrk="0" hangingPunct="0">
              <a:spcBef>
                <a:spcPct val="0"/>
              </a:spcBef>
              <a:buClr>
                <a:srgbClr val="92D050"/>
              </a:buClr>
              <a:buFontTx/>
              <a:buNone/>
              <a:defRPr/>
            </a:pPr>
            <a:r>
              <a:rPr lang="zh-CN" altLang="en-US" sz="1600">
                <a:latin typeface="微软雅黑" panose="020B0503020204020204" pitchFamily="34" charset="-122"/>
                <a:ea typeface="微软雅黑" panose="020B0503020204020204" pitchFamily="34" charset="-122"/>
              </a:rPr>
              <a:t>   </a:t>
            </a:r>
            <a:r>
              <a:rPr lang="zh-CN" altLang="en-US" sz="1600" smtClean="0">
                <a:latin typeface="微软雅黑" panose="020B0503020204020204" pitchFamily="34" charset="-122"/>
                <a:ea typeface="微软雅黑" panose="020B0503020204020204" pitchFamily="34" charset="-122"/>
              </a:rPr>
              <a:t>              </a:t>
            </a:r>
            <a:r>
              <a:rPr lang="en-US" altLang="zh-CN" sz="1600" smtClean="0">
                <a:latin typeface="微软雅黑" panose="020B0503020204020204" pitchFamily="34" charset="-122"/>
                <a:ea typeface="微软雅黑" panose="020B0503020204020204" pitchFamily="34" charset="-122"/>
              </a:rPr>
              <a:t>directoryForIndexes: true</a:t>
            </a:r>
            <a:endParaRPr lang="en-US" altLang="zh-CN" sz="1600" smtClean="0">
              <a:latin typeface="微软雅黑" panose="020B0503020204020204" pitchFamily="34" charset="-122"/>
              <a:ea typeface="微软雅黑" panose="020B0503020204020204" pitchFamily="34" charset="-122"/>
            </a:endParaRPr>
          </a:p>
          <a:p>
            <a:pPr marL="0" indent="0" eaLnBrk="0" hangingPunct="0">
              <a:spcBef>
                <a:spcPct val="0"/>
              </a:spcBef>
              <a:buClr>
                <a:srgbClr val="92D050"/>
              </a:buClr>
              <a:buFontTx/>
              <a:buNone/>
              <a:defRPr/>
            </a:pPr>
            <a:r>
              <a:rPr lang="en-US" altLang="zh-CN" sz="1600">
                <a:latin typeface="微软雅黑" panose="020B0503020204020204" pitchFamily="34" charset="-122"/>
                <a:ea typeface="微软雅黑" panose="020B0503020204020204" pitchFamily="34" charset="-122"/>
              </a:rPr>
              <a:t> </a:t>
            </a:r>
            <a:r>
              <a:rPr lang="en-US" altLang="zh-CN" sz="1600" smtClean="0">
                <a:latin typeface="微软雅黑" panose="020B0503020204020204" pitchFamily="34" charset="-122"/>
                <a:ea typeface="微软雅黑" panose="020B0503020204020204" pitchFamily="34" charset="-122"/>
              </a:rPr>
              <a:t>                journalCompressor:none </a:t>
            </a:r>
            <a:r>
              <a:rPr lang="zh-CN" altLang="en-US" sz="1600" smtClean="0">
                <a:latin typeface="微软雅黑" panose="020B0503020204020204" pitchFamily="34" charset="-122"/>
                <a:ea typeface="微软雅黑" panose="020B0503020204020204" pitchFamily="34" charset="-122"/>
              </a:rPr>
              <a:t>（默认</a:t>
            </a:r>
            <a:r>
              <a:rPr lang="en-US" altLang="zh-CN" sz="1600" smtClean="0">
                <a:latin typeface="微软雅黑" panose="020B0503020204020204" pitchFamily="34" charset="-122"/>
                <a:ea typeface="微软雅黑" panose="020B0503020204020204" pitchFamily="34" charset="-122"/>
              </a:rPr>
              <a:t>snappy</a:t>
            </a:r>
            <a:r>
              <a:rPr lang="zh-CN" altLang="en-US" sz="1600" smtClean="0">
                <a:latin typeface="微软雅黑" panose="020B0503020204020204" pitchFamily="34" charset="-122"/>
                <a:ea typeface="微软雅黑" panose="020B0503020204020204" pitchFamily="34" charset="-122"/>
              </a:rPr>
              <a:t>）</a:t>
            </a:r>
            <a:endParaRPr lang="en-US" altLang="zh-CN" sz="1600">
              <a:latin typeface="微软雅黑" panose="020B0503020204020204" pitchFamily="34" charset="-122"/>
              <a:ea typeface="微软雅黑" panose="020B0503020204020204" pitchFamily="34" charset="-122"/>
            </a:endParaRPr>
          </a:p>
          <a:p>
            <a:pPr marL="0" indent="0" eaLnBrk="0" hangingPunct="0">
              <a:spcBef>
                <a:spcPct val="0"/>
              </a:spcBef>
              <a:buClr>
                <a:srgbClr val="92D050"/>
              </a:buClr>
              <a:buFontTx/>
              <a:buNone/>
              <a:defRPr/>
            </a:pPr>
            <a:r>
              <a:rPr lang="en-US" altLang="zh-CN" sz="1600">
                <a:solidFill>
                  <a:srgbClr val="FF0000"/>
                </a:solidFill>
                <a:latin typeface="微软雅黑" panose="020B0503020204020204" pitchFamily="34" charset="-122"/>
                <a:ea typeface="微软雅黑" panose="020B0503020204020204" pitchFamily="34" charset="-122"/>
              </a:rPr>
              <a:t>           ##</a:t>
            </a:r>
            <a:r>
              <a:rPr lang="zh-CN" altLang="en-US" sz="1600">
                <a:solidFill>
                  <a:srgbClr val="FF0000"/>
                </a:solidFill>
                <a:latin typeface="微软雅黑" panose="020B0503020204020204" pitchFamily="34" charset="-122"/>
                <a:ea typeface="微软雅黑" panose="020B0503020204020204" pitchFamily="34" charset="-122"/>
              </a:rPr>
              <a:t>表压缩配置</a:t>
            </a:r>
            <a:endParaRPr lang="zh-CN" altLang="en-US" sz="1600">
              <a:solidFill>
                <a:srgbClr val="FF0000"/>
              </a:solidFill>
              <a:latin typeface="微软雅黑" panose="020B0503020204020204" pitchFamily="34" charset="-122"/>
              <a:ea typeface="微软雅黑" panose="020B0503020204020204" pitchFamily="34" charset="-122"/>
            </a:endParaRPr>
          </a:p>
          <a:p>
            <a:pPr marL="0" indent="0" eaLnBrk="0" hangingPunct="0">
              <a:spcBef>
                <a:spcPct val="0"/>
              </a:spcBef>
              <a:buClr>
                <a:srgbClr val="92D050"/>
              </a:buClr>
              <a:buFontTx/>
              <a:buNone/>
              <a:defRPr/>
            </a:pPr>
            <a:r>
              <a:rPr lang="zh-CN" altLang="en-US" sz="1600">
                <a:latin typeface="微软雅黑" panose="020B0503020204020204" pitchFamily="34" charset="-122"/>
                <a:ea typeface="微软雅黑" panose="020B0503020204020204" pitchFamily="34" charset="-122"/>
              </a:rPr>
              <a:t>  </a:t>
            </a:r>
            <a:r>
              <a:rPr lang="zh-CN" altLang="en-US" sz="1600" smtClean="0">
                <a:latin typeface="微软雅黑" panose="020B0503020204020204" pitchFamily="34" charset="-122"/>
                <a:ea typeface="微软雅黑" panose="020B0503020204020204" pitchFamily="34" charset="-122"/>
              </a:rPr>
              <a:t>         </a:t>
            </a:r>
            <a:r>
              <a:rPr lang="en-US" altLang="zh-CN" sz="1600" smtClean="0">
                <a:latin typeface="微软雅黑" panose="020B0503020204020204" pitchFamily="34" charset="-122"/>
                <a:ea typeface="微软雅黑" panose="020B0503020204020204" pitchFamily="34" charset="-122"/>
              </a:rPr>
              <a:t>collectionConfig:</a:t>
            </a:r>
            <a:endParaRPr lang="en-US" altLang="zh-CN" sz="1600">
              <a:latin typeface="微软雅黑" panose="020B0503020204020204" pitchFamily="34" charset="-122"/>
              <a:ea typeface="微软雅黑" panose="020B0503020204020204" pitchFamily="34" charset="-122"/>
            </a:endParaRPr>
          </a:p>
          <a:p>
            <a:pPr marL="0" indent="0" eaLnBrk="0" hangingPunct="0">
              <a:spcBef>
                <a:spcPct val="0"/>
              </a:spcBef>
              <a:buClr>
                <a:srgbClr val="92D050"/>
              </a:buClr>
              <a:buFontTx/>
              <a:buNone/>
              <a:defRPr/>
            </a:pPr>
            <a:r>
              <a:rPr lang="en-US" altLang="zh-CN" sz="1600">
                <a:latin typeface="微软雅黑" panose="020B0503020204020204" pitchFamily="34" charset="-122"/>
                <a:ea typeface="微软雅黑" panose="020B0503020204020204" pitchFamily="34" charset="-122"/>
              </a:rPr>
              <a:t>   </a:t>
            </a:r>
            <a:r>
              <a:rPr lang="en-US" altLang="zh-CN" sz="1600" smtClean="0">
                <a:latin typeface="微软雅黑" panose="020B0503020204020204" pitchFamily="34" charset="-122"/>
                <a:ea typeface="微软雅黑" panose="020B0503020204020204" pitchFamily="34" charset="-122"/>
              </a:rPr>
              <a:t>              blockCompressor: zlib (</a:t>
            </a:r>
            <a:r>
              <a:rPr lang="zh-CN" altLang="en-US" sz="1600">
                <a:latin typeface="微软雅黑" panose="020B0503020204020204" pitchFamily="34" charset="-122"/>
                <a:ea typeface="微软雅黑" panose="020B0503020204020204" pitchFamily="34" charset="-122"/>
              </a:rPr>
              <a:t>默认</a:t>
            </a:r>
            <a:r>
              <a:rPr lang="en-US" altLang="zh-CN" sz="1600" smtClean="0">
                <a:latin typeface="微软雅黑" panose="020B0503020204020204" pitchFamily="34" charset="-122"/>
                <a:ea typeface="微软雅黑" panose="020B0503020204020204" pitchFamily="34" charset="-122"/>
              </a:rPr>
              <a:t>snappy,</a:t>
            </a:r>
            <a:r>
              <a:rPr lang="zh-CN" altLang="en-US" sz="1600" smtClean="0">
                <a:latin typeface="微软雅黑" panose="020B0503020204020204" pitchFamily="34" charset="-122"/>
                <a:ea typeface="微软雅黑" panose="020B0503020204020204" pitchFamily="34" charset="-122"/>
              </a:rPr>
              <a:t>还可选</a:t>
            </a:r>
            <a:r>
              <a:rPr lang="en-US" altLang="zh-CN" sz="1600" smtClean="0">
                <a:latin typeface="微软雅黑" panose="020B0503020204020204" pitchFamily="34" charset="-122"/>
                <a:ea typeface="微软雅黑" panose="020B0503020204020204" pitchFamily="34" charset="-122"/>
              </a:rPr>
              <a:t>none</a:t>
            </a:r>
            <a:r>
              <a:rPr lang="zh-CN" altLang="en-US" sz="1600" smtClean="0">
                <a:latin typeface="微软雅黑" panose="020B0503020204020204" pitchFamily="34" charset="-122"/>
                <a:ea typeface="微软雅黑" panose="020B0503020204020204" pitchFamily="34" charset="-122"/>
              </a:rPr>
              <a:t>、</a:t>
            </a:r>
            <a:r>
              <a:rPr lang="en-US" altLang="zh-CN" sz="1600" smtClean="0">
                <a:latin typeface="微软雅黑" panose="020B0503020204020204" pitchFamily="34" charset="-122"/>
                <a:ea typeface="微软雅黑" panose="020B0503020204020204" pitchFamily="34" charset="-122"/>
              </a:rPr>
              <a:t>zlib)</a:t>
            </a:r>
            <a:endParaRPr lang="en-US" altLang="zh-CN" sz="1600">
              <a:latin typeface="微软雅黑" panose="020B0503020204020204" pitchFamily="34" charset="-122"/>
              <a:ea typeface="微软雅黑" panose="020B0503020204020204" pitchFamily="34" charset="-122"/>
            </a:endParaRPr>
          </a:p>
          <a:p>
            <a:pPr marL="0" indent="0" eaLnBrk="0" hangingPunct="0">
              <a:spcBef>
                <a:spcPct val="0"/>
              </a:spcBef>
              <a:buClr>
                <a:srgbClr val="92D050"/>
              </a:buClr>
              <a:buFontTx/>
              <a:buNone/>
              <a:defRPr/>
            </a:pPr>
            <a:r>
              <a:rPr lang="en-US" altLang="zh-CN" sz="1600">
                <a:solidFill>
                  <a:srgbClr val="FF0000"/>
                </a:solidFill>
                <a:latin typeface="微软雅黑" panose="020B0503020204020204" pitchFamily="34" charset="-122"/>
                <a:ea typeface="微软雅黑" panose="020B0503020204020204" pitchFamily="34" charset="-122"/>
              </a:rPr>
              <a:t>           ##</a:t>
            </a:r>
            <a:r>
              <a:rPr lang="zh-CN" altLang="en-US" sz="1600">
                <a:solidFill>
                  <a:srgbClr val="FF0000"/>
                </a:solidFill>
                <a:latin typeface="微软雅黑" panose="020B0503020204020204" pitchFamily="34" charset="-122"/>
                <a:ea typeface="微软雅黑" panose="020B0503020204020204" pitchFamily="34" charset="-122"/>
              </a:rPr>
              <a:t>索引配置</a:t>
            </a:r>
            <a:endParaRPr lang="zh-CN" altLang="en-US" sz="1600">
              <a:solidFill>
                <a:srgbClr val="FF0000"/>
              </a:solidFill>
              <a:latin typeface="微软雅黑" panose="020B0503020204020204" pitchFamily="34" charset="-122"/>
              <a:ea typeface="微软雅黑" panose="020B0503020204020204" pitchFamily="34" charset="-122"/>
            </a:endParaRPr>
          </a:p>
          <a:p>
            <a:pPr marL="0" indent="0" eaLnBrk="0" hangingPunct="0">
              <a:spcBef>
                <a:spcPct val="0"/>
              </a:spcBef>
              <a:buClr>
                <a:srgbClr val="92D050"/>
              </a:buClr>
              <a:buFontTx/>
              <a:buNone/>
              <a:defRPr/>
            </a:pPr>
            <a:r>
              <a:rPr lang="zh-CN" altLang="en-US" sz="1600">
                <a:latin typeface="微软雅黑" panose="020B0503020204020204" pitchFamily="34" charset="-122"/>
                <a:ea typeface="微软雅黑" panose="020B0503020204020204" pitchFamily="34" charset="-122"/>
              </a:rPr>
              <a:t>  </a:t>
            </a:r>
            <a:r>
              <a:rPr lang="zh-CN" altLang="en-US" sz="1600" smtClean="0">
                <a:latin typeface="微软雅黑" panose="020B0503020204020204" pitchFamily="34" charset="-122"/>
                <a:ea typeface="微软雅黑" panose="020B0503020204020204" pitchFamily="34" charset="-122"/>
              </a:rPr>
              <a:t>         </a:t>
            </a:r>
            <a:r>
              <a:rPr lang="en-US" altLang="zh-CN" sz="1600" smtClean="0">
                <a:latin typeface="微软雅黑" panose="020B0503020204020204" pitchFamily="34" charset="-122"/>
                <a:ea typeface="微软雅黑" panose="020B0503020204020204" pitchFamily="34" charset="-122"/>
              </a:rPr>
              <a:t>indexConfig:</a:t>
            </a:r>
            <a:endParaRPr lang="en-US" altLang="zh-CN" sz="1600">
              <a:latin typeface="微软雅黑" panose="020B0503020204020204" pitchFamily="34" charset="-122"/>
              <a:ea typeface="微软雅黑" panose="020B0503020204020204" pitchFamily="34" charset="-122"/>
            </a:endParaRPr>
          </a:p>
          <a:p>
            <a:pPr marL="0" indent="0" eaLnBrk="0" hangingPunct="0">
              <a:spcBef>
                <a:spcPct val="0"/>
              </a:spcBef>
              <a:buClr>
                <a:srgbClr val="92D050"/>
              </a:buClr>
              <a:buFontTx/>
              <a:buNone/>
              <a:defRPr/>
            </a:pPr>
            <a:r>
              <a:rPr lang="en-US" altLang="zh-CN" sz="1600">
                <a:latin typeface="微软雅黑" panose="020B0503020204020204" pitchFamily="34" charset="-122"/>
                <a:ea typeface="微软雅黑" panose="020B0503020204020204" pitchFamily="34" charset="-122"/>
              </a:rPr>
              <a:t>   </a:t>
            </a:r>
            <a:r>
              <a:rPr lang="en-US" altLang="zh-CN" sz="1600" smtClean="0">
                <a:latin typeface="微软雅黑" panose="020B0503020204020204" pitchFamily="34" charset="-122"/>
                <a:ea typeface="微软雅黑" panose="020B0503020204020204" pitchFamily="34" charset="-122"/>
              </a:rPr>
              <a:t>              prefixCompression: </a:t>
            </a:r>
            <a:r>
              <a:rPr lang="en-US" altLang="zh-CN" sz="1600">
                <a:latin typeface="微软雅黑" panose="020B0503020204020204" pitchFamily="34" charset="-122"/>
                <a:ea typeface="微软雅黑" panose="020B0503020204020204" pitchFamily="34" charset="-122"/>
              </a:rPr>
              <a:t>true</a:t>
            </a:r>
            <a:endParaRPr lang="en-US" altLang="zh-CN" sz="1600">
              <a:latin typeface="微软雅黑" panose="020B0503020204020204" pitchFamily="34" charset="-122"/>
              <a:ea typeface="微软雅黑" panose="020B0503020204020204" pitchFamily="34" charset="-122"/>
            </a:endParaRPr>
          </a:p>
        </p:txBody>
      </p:sp>
      <p:sp>
        <p:nvSpPr>
          <p:cNvPr id="7175" name="TextBox 7"/>
          <p:cNvSpPr txBox="1">
            <a:spLocks noChangeArrowheads="1"/>
          </p:cNvSpPr>
          <p:nvPr/>
        </p:nvSpPr>
        <p:spPr bwMode="auto">
          <a:xfrm>
            <a:off x="7647518" y="171451"/>
            <a:ext cx="4254500" cy="862013"/>
          </a:xfrm>
          <a:prstGeom prst="rect">
            <a:avLst/>
          </a:prstGeom>
          <a:noFill/>
          <a:ln w="9525">
            <a:solidFill>
              <a:schemeClr val="accent1"/>
            </a:solidFill>
            <a:prstDash val="sysDash"/>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b="1">
                <a:solidFill>
                  <a:srgbClr val="FF0000"/>
                </a:solidFill>
              </a:rPr>
              <a:t>压缩算法 </a:t>
            </a:r>
            <a:r>
              <a:rPr lang="en-US" altLang="zh-CN" sz="1800" b="1">
                <a:solidFill>
                  <a:srgbClr val="FF0000"/>
                </a:solidFill>
              </a:rPr>
              <a:t>Tips:</a:t>
            </a:r>
            <a:endParaRPr lang="en-US" altLang="zh-CN" sz="1800" b="1">
              <a:solidFill>
                <a:srgbClr val="FF0000"/>
              </a:solidFill>
            </a:endParaRPr>
          </a:p>
          <a:p>
            <a:pPr>
              <a:spcBef>
                <a:spcPct val="0"/>
              </a:spcBef>
              <a:buFontTx/>
              <a:buNone/>
            </a:pPr>
            <a:r>
              <a:rPr lang="zh-CN" altLang="en-US" sz="1600">
                <a:latin typeface="微软雅黑" panose="020B0503020204020204" pitchFamily="34" charset="-122"/>
                <a:ea typeface="微软雅黑" panose="020B0503020204020204" pitchFamily="34" charset="-122"/>
              </a:rPr>
              <a:t>性能</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rPr>
              <a:t>none &gt; snappy &gt;zlib</a:t>
            </a:r>
            <a:endParaRPr lang="en-US" altLang="zh-CN" sz="1600">
              <a:latin typeface="微软雅黑" panose="020B0503020204020204" pitchFamily="34" charset="-122"/>
              <a:ea typeface="微软雅黑" panose="020B0503020204020204" pitchFamily="34" charset="-122"/>
            </a:endParaRPr>
          </a:p>
          <a:p>
            <a:pPr>
              <a:spcBef>
                <a:spcPct val="0"/>
              </a:spcBef>
              <a:buFontTx/>
              <a:buNone/>
            </a:pPr>
            <a:r>
              <a:rPr lang="zh-CN" altLang="en-US" sz="1600">
                <a:latin typeface="微软雅黑" panose="020B0503020204020204" pitchFamily="34" charset="-122"/>
                <a:ea typeface="微软雅黑" panose="020B0503020204020204" pitchFamily="34" charset="-122"/>
              </a:rPr>
              <a:t>压缩比</a:t>
            </a:r>
            <a:r>
              <a:rPr lang="en-US" altLang="zh-CN" sz="1600">
                <a:latin typeface="微软雅黑" panose="020B0503020204020204" pitchFamily="34" charset="-122"/>
                <a:ea typeface="微软雅黑" panose="020B0503020204020204" pitchFamily="34" charset="-122"/>
              </a:rPr>
              <a:t>:zlib &gt; snappy &gt; none</a:t>
            </a:r>
            <a:endParaRPr lang="en-US" altLang="zh-CN" sz="1600">
              <a:latin typeface="微软雅黑" panose="020B0503020204020204" pitchFamily="34" charset="-122"/>
              <a:ea typeface="微软雅黑" panose="020B0503020204020204" pitchFamily="34" charset="-122"/>
            </a:endParaRPr>
          </a:p>
        </p:txBody>
      </p:sp>
      <p:grpSp>
        <p:nvGrpSpPr>
          <p:cNvPr id="8" name="PA_组合 47"/>
          <p:cNvGrpSpPr/>
          <p:nvPr>
            <p:custDataLst>
              <p:tags r:id="rId1"/>
            </p:custDataLst>
          </p:nvPr>
        </p:nvGrpSpPr>
        <p:grpSpPr>
          <a:xfrm>
            <a:off x="480484" y="709142"/>
            <a:ext cx="1199456" cy="74689"/>
            <a:chOff x="0" y="2842590"/>
            <a:chExt cx="7054752" cy="89199"/>
          </a:xfrm>
        </p:grpSpPr>
        <p:sp>
          <p:nvSpPr>
            <p:cNvPr id="9" name="矩形 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to="" calcmode="lin" valueType="num">
                                      <p:cBhvr>
                                        <p:cTn id="7" dur="700" fill="hold">
                                          <p:stCondLst>
                                            <p:cond delay="0"/>
                                          </p:stCondLst>
                                        </p:cTn>
                                        <p:tgtEl>
                                          <p:spTgt spid="8"/>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8"/>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8"/>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200"/>
            <a:r>
              <a:rPr lang="zh-CN" altLang="en-US" sz="3735" b="1" dirty="0">
                <a:ln w="6350">
                  <a:noFill/>
                </a:ln>
                <a:solidFill>
                  <a:srgbClr val="1D69A3"/>
                </a:solidFill>
                <a:latin typeface="Impact" panose="020B0806030902050204" pitchFamily="34" charset="0"/>
                <a:ea typeface="微软雅黑" panose="020B0503020204020204" pitchFamily="34" charset="-122"/>
              </a:rPr>
              <a:t>目  录</a:t>
            </a:r>
            <a:endParaRPr lang="en-US" altLang="zh-CN" sz="3735" b="1" dirty="0">
              <a:ln w="6350">
                <a:noFill/>
              </a:ln>
              <a:solidFill>
                <a:srgbClr val="1D69A3"/>
              </a:solidFill>
              <a:latin typeface="Impact" panose="020B0806030902050204" pitchFamily="34" charset="0"/>
              <a:ea typeface="微软雅黑" panose="020B0503020204020204" pitchFamily="34" charset="-122"/>
            </a:endParaRPr>
          </a:p>
          <a:p>
            <a:pPr algn="ctr" defTabSz="1219200"/>
            <a:r>
              <a:rPr lang="en-US" altLang="zh-CN"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3" name="组合 5"/>
          <p:cNvGrpSpPr/>
          <p:nvPr/>
        </p:nvGrpSpPr>
        <p:grpSpPr bwMode="auto">
          <a:xfrm>
            <a:off x="2602547" y="1805782"/>
            <a:ext cx="7336367" cy="585788"/>
            <a:chOff x="1851025" y="1249176"/>
            <a:chExt cx="5502275" cy="585787"/>
          </a:xfrm>
        </p:grpSpPr>
        <p:sp>
          <p:nvSpPr>
            <p:cNvPr id="24" name="Freeform 7"/>
            <p:cNvSpPr>
              <a:spLocks noChangeArrowheads="1"/>
            </p:cNvSpPr>
            <p:nvPr/>
          </p:nvSpPr>
          <p:spPr bwMode="auto">
            <a:xfrm>
              <a:off x="1851025" y="1266638"/>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25" name="Freeform 6"/>
            <p:cNvSpPr>
              <a:spLocks noChangeArrowheads="1"/>
            </p:cNvSpPr>
            <p:nvPr/>
          </p:nvSpPr>
          <p:spPr bwMode="auto">
            <a:xfrm>
              <a:off x="2555875" y="1266638"/>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 name="T18" fmla="*/ 0 w 2856"/>
                <a:gd name="T19" fmla="*/ 0 h 358"/>
                <a:gd name="T20" fmla="*/ 2856 w 2856"/>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26" name="Text Box 8"/>
            <p:cNvSpPr>
              <a:spLocks noChangeArrowheads="1"/>
            </p:cNvSpPr>
            <p:nvPr/>
          </p:nvSpPr>
          <p:spPr bwMode="auto">
            <a:xfrm>
              <a:off x="2596542" y="1326963"/>
              <a:ext cx="4561237"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存储引擎</a:t>
              </a:r>
              <a:endParaRPr lang="zh-CN" altLang="en-US" sz="2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Text Box 18"/>
            <p:cNvSpPr>
              <a:spLocks noChangeArrowheads="1"/>
            </p:cNvSpPr>
            <p:nvPr/>
          </p:nvSpPr>
          <p:spPr bwMode="auto">
            <a:xfrm>
              <a:off x="2036048" y="1249176"/>
              <a:ext cx="328455" cy="58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8" name="组合 3"/>
          <p:cNvGrpSpPr/>
          <p:nvPr/>
        </p:nvGrpSpPr>
        <p:grpSpPr bwMode="auto">
          <a:xfrm>
            <a:off x="2602546" y="2574133"/>
            <a:ext cx="7366000" cy="584775"/>
            <a:chOff x="1847850" y="2697897"/>
            <a:chExt cx="5524500" cy="585927"/>
          </a:xfrm>
        </p:grpSpPr>
        <p:sp>
          <p:nvSpPr>
            <p:cNvPr id="29" name="Freeform 11"/>
            <p:cNvSpPr>
              <a:spLocks noChangeArrowheads="1"/>
            </p:cNvSpPr>
            <p:nvPr/>
          </p:nvSpPr>
          <p:spPr bwMode="auto">
            <a:xfrm>
              <a:off x="2555875" y="2697897"/>
              <a:ext cx="481647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5DB5DB"/>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0" name="Freeform 12"/>
            <p:cNvSpPr>
              <a:spLocks noChangeArrowheads="1"/>
            </p:cNvSpPr>
            <p:nvPr/>
          </p:nvSpPr>
          <p:spPr bwMode="auto">
            <a:xfrm>
              <a:off x="1847850" y="2697897"/>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5DB5DB"/>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1" name="Text Box 16"/>
            <p:cNvSpPr>
              <a:spLocks noChangeArrowheads="1"/>
            </p:cNvSpPr>
            <p:nvPr/>
          </p:nvSpPr>
          <p:spPr bwMode="auto">
            <a:xfrm>
              <a:off x="2036048" y="2697897"/>
              <a:ext cx="328455" cy="585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Text Box 8"/>
            <p:cNvSpPr>
              <a:spLocks noChangeArrowheads="1"/>
            </p:cNvSpPr>
            <p:nvPr/>
          </p:nvSpPr>
          <p:spPr bwMode="auto">
            <a:xfrm>
              <a:off x="2593367" y="2751871"/>
              <a:ext cx="4595995" cy="46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索引</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3" name="组合 4"/>
          <p:cNvGrpSpPr/>
          <p:nvPr/>
        </p:nvGrpSpPr>
        <p:grpSpPr bwMode="auto">
          <a:xfrm>
            <a:off x="2602546" y="3342479"/>
            <a:ext cx="7332133" cy="584775"/>
            <a:chOff x="1854200" y="3609122"/>
            <a:chExt cx="5499100" cy="584340"/>
          </a:xfrm>
        </p:grpSpPr>
        <p:sp>
          <p:nvSpPr>
            <p:cNvPr id="34"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5"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3</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部署模型概述</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9" name="组合 4"/>
          <p:cNvGrpSpPr/>
          <p:nvPr/>
        </p:nvGrpSpPr>
        <p:grpSpPr bwMode="auto">
          <a:xfrm>
            <a:off x="2602546" y="4110829"/>
            <a:ext cx="7332133" cy="584775"/>
            <a:chOff x="1854200" y="3609122"/>
            <a:chExt cx="5499100" cy="584340"/>
          </a:xfrm>
        </p:grpSpPr>
        <p:sp>
          <p:nvSpPr>
            <p:cNvPr id="4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4</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可复制集</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4" name="组合 4"/>
          <p:cNvGrpSpPr/>
          <p:nvPr/>
        </p:nvGrpSpPr>
        <p:grpSpPr bwMode="auto">
          <a:xfrm>
            <a:off x="2602546" y="4879179"/>
            <a:ext cx="7332133" cy="584775"/>
            <a:chOff x="1854200" y="3609122"/>
            <a:chExt cx="5499100" cy="584340"/>
          </a:xfrm>
        </p:grpSpPr>
        <p:sp>
          <p:nvSpPr>
            <p:cNvPr id="45"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6"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5</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分片集群</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9" name="组合 4"/>
          <p:cNvGrpSpPr/>
          <p:nvPr/>
        </p:nvGrpSpPr>
        <p:grpSpPr bwMode="auto">
          <a:xfrm>
            <a:off x="2602546" y="5645942"/>
            <a:ext cx="7332133" cy="584775"/>
            <a:chOff x="1854200" y="3609122"/>
            <a:chExt cx="5499100" cy="584340"/>
          </a:xfrm>
        </p:grpSpPr>
        <p:sp>
          <p:nvSpPr>
            <p:cNvPr id="5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6</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最佳实践</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3" name="矩形 4"/>
          <p:cNvSpPr>
            <a:spLocks noChangeArrowheads="1"/>
          </p:cNvSpPr>
          <p:nvPr/>
        </p:nvSpPr>
        <p:spPr bwMode="auto">
          <a:xfrm>
            <a:off x="97367" y="166650"/>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索引语法</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2" name="Rectangle 67"/>
          <p:cNvSpPr>
            <a:spLocks noChangeArrowheads="1"/>
          </p:cNvSpPr>
          <p:nvPr/>
        </p:nvSpPr>
        <p:spPr bwMode="auto">
          <a:xfrm>
            <a:off x="262468" y="1490941"/>
            <a:ext cx="11495617" cy="28315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0" hangingPunct="0">
              <a:lnSpc>
                <a:spcPct val="200000"/>
              </a:lnSpc>
              <a:buClr>
                <a:srgbClr val="00B050"/>
              </a:buClr>
              <a:buFont typeface="Wingdings" panose="05000000000000000000" pitchFamily="2" charset="2"/>
              <a:buChar char="n"/>
              <a:defRPr/>
            </a:pPr>
            <a:r>
              <a:rPr lang="en-US" altLang="zh-CN" sz="2000" smtClean="0">
                <a:solidFill>
                  <a:srgbClr val="333333"/>
                </a:solidFill>
                <a:latin typeface="微软雅黑" panose="020B0503020204020204" pitchFamily="34" charset="-122"/>
                <a:ea typeface="微软雅黑" panose="020B0503020204020204" pitchFamily="34" charset="-122"/>
              </a:rPr>
              <a:t>MongoDB</a:t>
            </a:r>
            <a:r>
              <a:rPr lang="zh-CN" altLang="en-US" sz="2000">
                <a:solidFill>
                  <a:srgbClr val="333333"/>
                </a:solidFill>
                <a:latin typeface="微软雅黑" panose="020B0503020204020204" pitchFamily="34" charset="-122"/>
                <a:ea typeface="微软雅黑" panose="020B0503020204020204" pitchFamily="34" charset="-122"/>
              </a:rPr>
              <a:t>使用 </a:t>
            </a:r>
            <a:r>
              <a:rPr lang="en-US" altLang="zh-CN" sz="2000">
                <a:solidFill>
                  <a:srgbClr val="333333"/>
                </a:solidFill>
                <a:latin typeface="微软雅黑" panose="020B0503020204020204" pitchFamily="34" charset="-122"/>
                <a:ea typeface="微软雅黑" panose="020B0503020204020204" pitchFamily="34" charset="-122"/>
              </a:rPr>
              <a:t>createIndex () </a:t>
            </a:r>
            <a:r>
              <a:rPr lang="zh-CN" altLang="en-US" sz="2000">
                <a:solidFill>
                  <a:srgbClr val="333333"/>
                </a:solidFill>
                <a:latin typeface="微软雅黑" panose="020B0503020204020204" pitchFamily="34" charset="-122"/>
                <a:ea typeface="微软雅黑" panose="020B0503020204020204" pitchFamily="34" charset="-122"/>
              </a:rPr>
              <a:t>方法来创建</a:t>
            </a:r>
            <a:r>
              <a:rPr lang="zh-CN" altLang="en-US" sz="2000" smtClean="0">
                <a:solidFill>
                  <a:srgbClr val="333333"/>
                </a:solidFill>
                <a:latin typeface="微软雅黑" panose="020B0503020204020204" pitchFamily="34" charset="-122"/>
                <a:ea typeface="微软雅黑" panose="020B0503020204020204" pitchFamily="34" charset="-122"/>
              </a:rPr>
              <a:t>索引</a:t>
            </a:r>
            <a:r>
              <a:rPr lang="en-US" altLang="zh-CN" sz="2000">
                <a:solidFill>
                  <a:srgbClr val="333333"/>
                </a:solidFill>
                <a:latin typeface="微软雅黑" panose="020B0503020204020204" pitchFamily="34" charset="-122"/>
                <a:ea typeface="微软雅黑" panose="020B0503020204020204" pitchFamily="34" charset="-122"/>
              </a:rPr>
              <a:t>, createIndex()</a:t>
            </a:r>
            <a:r>
              <a:rPr lang="zh-CN" altLang="en-US" sz="2000">
                <a:solidFill>
                  <a:srgbClr val="333333"/>
                </a:solidFill>
                <a:latin typeface="微软雅黑" panose="020B0503020204020204" pitchFamily="34" charset="-122"/>
                <a:ea typeface="微软雅黑" panose="020B0503020204020204" pitchFamily="34" charset="-122"/>
              </a:rPr>
              <a:t>方法基本语法格式如下所</a:t>
            </a:r>
            <a:r>
              <a:rPr lang="zh-CN" altLang="en-US" sz="2000" smtClean="0">
                <a:solidFill>
                  <a:srgbClr val="333333"/>
                </a:solidFill>
                <a:latin typeface="微软雅黑" panose="020B0503020204020204" pitchFamily="34" charset="-122"/>
                <a:ea typeface="微软雅黑" panose="020B0503020204020204" pitchFamily="34" charset="-122"/>
              </a:rPr>
              <a:t>示</a:t>
            </a:r>
            <a:r>
              <a:rPr lang="en-US" altLang="zh-CN" sz="2000" smtClean="0">
                <a:solidFill>
                  <a:srgbClr val="333333"/>
                </a:solidFill>
                <a:latin typeface="微软雅黑" panose="020B0503020204020204" pitchFamily="34" charset="-122"/>
                <a:ea typeface="微软雅黑" panose="020B0503020204020204" pitchFamily="34" charset="-122"/>
              </a:rPr>
              <a:t>:</a:t>
            </a:r>
            <a:endParaRPr lang="zh-CN" altLang="en-US" sz="2000">
              <a:solidFill>
                <a:srgbClr val="333333"/>
              </a:solidFill>
              <a:latin typeface="微软雅黑" panose="020B0503020204020204" pitchFamily="34" charset="-122"/>
              <a:ea typeface="微软雅黑" panose="020B0503020204020204" pitchFamily="34" charset="-122"/>
            </a:endParaRPr>
          </a:p>
          <a:p>
            <a:pPr eaLnBrk="0" hangingPunct="0">
              <a:lnSpc>
                <a:spcPct val="200000"/>
              </a:lnSpc>
              <a:buClr>
                <a:srgbClr val="00B050"/>
              </a:buClr>
              <a:defRPr/>
            </a:pPr>
            <a:r>
              <a:rPr lang="en-US" altLang="zh-CN" sz="2000">
                <a:solidFill>
                  <a:srgbClr val="333333"/>
                </a:solidFill>
                <a:latin typeface="微软雅黑" panose="020B0503020204020204" pitchFamily="34" charset="-122"/>
                <a:ea typeface="微软雅黑" panose="020B0503020204020204" pitchFamily="34" charset="-122"/>
              </a:rPr>
              <a:t>      </a:t>
            </a:r>
            <a:r>
              <a:rPr lang="en-US" altLang="zh-CN" sz="2000" smtClean="0">
                <a:solidFill>
                  <a:srgbClr val="333333"/>
                </a:solidFill>
                <a:latin typeface="微软雅黑" panose="020B0503020204020204" pitchFamily="34" charset="-122"/>
                <a:ea typeface="微软雅黑" panose="020B0503020204020204" pitchFamily="34" charset="-122"/>
              </a:rPr>
              <a:t>db.collection.createIndex(keys, options)</a:t>
            </a:r>
            <a:endParaRPr lang="en-US" altLang="zh-CN" sz="2000">
              <a:solidFill>
                <a:srgbClr val="333333"/>
              </a:solidFill>
              <a:latin typeface="微软雅黑" panose="020B0503020204020204" pitchFamily="34" charset="-122"/>
              <a:ea typeface="微软雅黑" panose="020B0503020204020204" pitchFamily="34" charset="-122"/>
            </a:endParaRPr>
          </a:p>
          <a:p>
            <a:pPr marL="800100" lvl="1" indent="-342900" eaLnBrk="0" hangingPunct="0">
              <a:lnSpc>
                <a:spcPct val="200000"/>
              </a:lnSpc>
              <a:buClr>
                <a:srgbClr val="00B050"/>
              </a:buClr>
              <a:buFont typeface="Wingdings" panose="05000000000000000000" pitchFamily="2" charset="2"/>
              <a:buChar char="ü"/>
              <a:defRPr/>
            </a:pPr>
            <a:r>
              <a:rPr lang="zh-CN" altLang="en-US">
                <a:solidFill>
                  <a:srgbClr val="333333"/>
                </a:solidFill>
                <a:latin typeface="微软雅黑" panose="020B0503020204020204" pitchFamily="34" charset="-122"/>
                <a:ea typeface="微软雅黑" panose="020B0503020204020204" pitchFamily="34" charset="-122"/>
              </a:rPr>
              <a:t>语法中 </a:t>
            </a:r>
            <a:r>
              <a:rPr lang="en-US" altLang="zh-CN">
                <a:solidFill>
                  <a:srgbClr val="333333"/>
                </a:solidFill>
                <a:latin typeface="微软雅黑" panose="020B0503020204020204" pitchFamily="34" charset="-122"/>
                <a:ea typeface="微软雅黑" panose="020B0503020204020204" pitchFamily="34" charset="-122"/>
              </a:rPr>
              <a:t>Key </a:t>
            </a:r>
            <a:r>
              <a:rPr lang="zh-CN" altLang="en-US">
                <a:solidFill>
                  <a:srgbClr val="333333"/>
                </a:solidFill>
                <a:latin typeface="微软雅黑" panose="020B0503020204020204" pitchFamily="34" charset="-122"/>
                <a:ea typeface="微软雅黑" panose="020B0503020204020204" pitchFamily="34" charset="-122"/>
              </a:rPr>
              <a:t>值</a:t>
            </a:r>
            <a:r>
              <a:rPr lang="zh-CN" altLang="en-US" smtClean="0">
                <a:solidFill>
                  <a:srgbClr val="333333"/>
                </a:solidFill>
                <a:latin typeface="微软雅黑" panose="020B0503020204020204" pitchFamily="34" charset="-122"/>
                <a:ea typeface="微软雅黑" panose="020B0503020204020204" pitchFamily="34" charset="-122"/>
              </a:rPr>
              <a:t>为要</a:t>
            </a:r>
            <a:r>
              <a:rPr lang="zh-CN" altLang="en-US">
                <a:solidFill>
                  <a:srgbClr val="333333"/>
                </a:solidFill>
                <a:latin typeface="微软雅黑" panose="020B0503020204020204" pitchFamily="34" charset="-122"/>
                <a:ea typeface="微软雅黑" panose="020B0503020204020204" pitchFamily="34" charset="-122"/>
              </a:rPr>
              <a:t>创建的索引</a:t>
            </a:r>
            <a:r>
              <a:rPr lang="zh-CN" altLang="en-US" smtClean="0">
                <a:solidFill>
                  <a:srgbClr val="333333"/>
                </a:solidFill>
                <a:latin typeface="微软雅黑" panose="020B0503020204020204" pitchFamily="34" charset="-122"/>
                <a:ea typeface="微软雅黑" panose="020B0503020204020204" pitchFamily="34" charset="-122"/>
              </a:rPr>
              <a:t>字段</a:t>
            </a:r>
            <a:r>
              <a:rPr lang="en-US" altLang="zh-CN" smtClean="0">
                <a:solidFill>
                  <a:srgbClr val="333333"/>
                </a:solidFill>
                <a:latin typeface="微软雅黑" panose="020B0503020204020204" pitchFamily="34" charset="-122"/>
                <a:ea typeface="微软雅黑" panose="020B0503020204020204" pitchFamily="34" charset="-122"/>
              </a:rPr>
              <a:t>,1</a:t>
            </a:r>
            <a:r>
              <a:rPr lang="zh-CN" altLang="en-US">
                <a:solidFill>
                  <a:srgbClr val="333333"/>
                </a:solidFill>
                <a:latin typeface="微软雅黑" panose="020B0503020204020204" pitchFamily="34" charset="-122"/>
                <a:ea typeface="微软雅黑" panose="020B0503020204020204" pitchFamily="34" charset="-122"/>
              </a:rPr>
              <a:t>为指定按升序创建</a:t>
            </a:r>
            <a:r>
              <a:rPr lang="zh-CN" altLang="en-US" smtClean="0">
                <a:solidFill>
                  <a:srgbClr val="333333"/>
                </a:solidFill>
                <a:latin typeface="微软雅黑" panose="020B0503020204020204" pitchFamily="34" charset="-122"/>
                <a:ea typeface="微软雅黑" panose="020B0503020204020204" pitchFamily="34" charset="-122"/>
              </a:rPr>
              <a:t>索引</a:t>
            </a:r>
            <a:r>
              <a:rPr lang="en-US" altLang="zh-CN" smtClean="0">
                <a:solidFill>
                  <a:srgbClr val="333333"/>
                </a:solidFill>
                <a:latin typeface="微软雅黑" panose="020B0503020204020204" pitchFamily="34" charset="-122"/>
                <a:ea typeface="微软雅黑" panose="020B0503020204020204" pitchFamily="34" charset="-122"/>
              </a:rPr>
              <a:t>,</a:t>
            </a:r>
            <a:r>
              <a:rPr lang="zh-CN" altLang="en-US" smtClean="0">
                <a:solidFill>
                  <a:srgbClr val="333333"/>
                </a:solidFill>
                <a:latin typeface="微软雅黑" panose="020B0503020204020204" pitchFamily="34" charset="-122"/>
                <a:ea typeface="微软雅黑" panose="020B0503020204020204" pitchFamily="34" charset="-122"/>
              </a:rPr>
              <a:t>如果</a:t>
            </a:r>
            <a:r>
              <a:rPr lang="zh-CN" altLang="en-US">
                <a:solidFill>
                  <a:srgbClr val="333333"/>
                </a:solidFill>
                <a:latin typeface="微软雅黑" panose="020B0503020204020204" pitchFamily="34" charset="-122"/>
                <a:ea typeface="微软雅黑" panose="020B0503020204020204" pitchFamily="34" charset="-122"/>
              </a:rPr>
              <a:t>你想按降序来创建索引指定为</a:t>
            </a:r>
            <a:r>
              <a:rPr lang="en-US" altLang="zh-CN">
                <a:solidFill>
                  <a:srgbClr val="333333"/>
                </a:solidFill>
                <a:latin typeface="微软雅黑" panose="020B0503020204020204" pitchFamily="34" charset="-122"/>
                <a:ea typeface="微软雅黑" panose="020B0503020204020204" pitchFamily="34" charset="-122"/>
              </a:rPr>
              <a:t>-</a:t>
            </a:r>
            <a:r>
              <a:rPr lang="en-US" altLang="zh-CN" smtClean="0">
                <a:solidFill>
                  <a:srgbClr val="333333"/>
                </a:solidFill>
                <a:latin typeface="微软雅黑" panose="020B0503020204020204" pitchFamily="34" charset="-122"/>
                <a:ea typeface="微软雅黑" panose="020B0503020204020204" pitchFamily="34" charset="-122"/>
              </a:rPr>
              <a:t>1,</a:t>
            </a:r>
            <a:r>
              <a:rPr lang="zh-CN" altLang="en-US" smtClean="0">
                <a:solidFill>
                  <a:srgbClr val="333333"/>
                </a:solidFill>
                <a:latin typeface="微软雅黑" panose="020B0503020204020204" pitchFamily="34" charset="-122"/>
                <a:ea typeface="微软雅黑" panose="020B0503020204020204" pitchFamily="34" charset="-122"/>
              </a:rPr>
              <a:t>也可以指定为</a:t>
            </a:r>
            <a:r>
              <a:rPr lang="en-US" altLang="zh-CN" smtClean="0">
                <a:solidFill>
                  <a:srgbClr val="333333"/>
                </a:solidFill>
                <a:latin typeface="微软雅黑" panose="020B0503020204020204" pitchFamily="34" charset="-122"/>
                <a:ea typeface="微软雅黑" panose="020B0503020204020204" pitchFamily="34" charset="-122"/>
              </a:rPr>
              <a:t>hashed</a:t>
            </a:r>
            <a:r>
              <a:rPr lang="zh-CN" altLang="en-US" smtClean="0">
                <a:solidFill>
                  <a:srgbClr val="333333"/>
                </a:solidFill>
                <a:latin typeface="微软雅黑" panose="020B0503020204020204" pitchFamily="34" charset="-122"/>
                <a:ea typeface="微软雅黑" panose="020B0503020204020204" pitchFamily="34" charset="-122"/>
              </a:rPr>
              <a:t>（哈希索引）。</a:t>
            </a:r>
            <a:endParaRPr lang="en-US" altLang="zh-CN" smtClean="0">
              <a:solidFill>
                <a:srgbClr val="333333"/>
              </a:solidFill>
              <a:latin typeface="微软雅黑" panose="020B0503020204020204" pitchFamily="34" charset="-122"/>
              <a:ea typeface="微软雅黑" panose="020B0503020204020204" pitchFamily="34" charset="-122"/>
            </a:endParaRPr>
          </a:p>
          <a:p>
            <a:pPr marL="800100" lvl="1" indent="-342900" eaLnBrk="0" hangingPunct="0">
              <a:lnSpc>
                <a:spcPct val="200000"/>
              </a:lnSpc>
              <a:buClr>
                <a:srgbClr val="00B050"/>
              </a:buClr>
              <a:buFont typeface="Wingdings" panose="05000000000000000000" pitchFamily="2" charset="2"/>
              <a:buChar char="ü"/>
              <a:defRPr/>
            </a:pPr>
            <a:r>
              <a:rPr lang="zh-CN" altLang="en-US" sz="1600" smtClean="0">
                <a:solidFill>
                  <a:srgbClr val="333333"/>
                </a:solidFill>
                <a:latin typeface="微软雅黑" panose="020B0503020204020204" pitchFamily="34" charset="-122"/>
                <a:ea typeface="微软雅黑" panose="020B0503020204020204" pitchFamily="34" charset="-122"/>
              </a:rPr>
              <a:t>语法中</a:t>
            </a:r>
            <a:r>
              <a:rPr lang="en-US" altLang="zh-CN" sz="1600" smtClean="0">
                <a:solidFill>
                  <a:srgbClr val="333333"/>
                </a:solidFill>
                <a:latin typeface="微软雅黑" panose="020B0503020204020204" pitchFamily="34" charset="-122"/>
                <a:ea typeface="微软雅黑" panose="020B0503020204020204" pitchFamily="34" charset="-122"/>
              </a:rPr>
              <a:t>options</a:t>
            </a:r>
            <a:r>
              <a:rPr lang="zh-CN" altLang="en-US" sz="1600" smtClean="0">
                <a:solidFill>
                  <a:srgbClr val="333333"/>
                </a:solidFill>
                <a:latin typeface="微软雅黑" panose="020B0503020204020204" pitchFamily="34" charset="-122"/>
                <a:ea typeface="微软雅黑" panose="020B0503020204020204" pitchFamily="34" charset="-122"/>
              </a:rPr>
              <a:t>为索引的属性</a:t>
            </a:r>
            <a:r>
              <a:rPr lang="en-US" altLang="zh-CN" sz="1600" smtClean="0">
                <a:solidFill>
                  <a:srgbClr val="333333"/>
                </a:solidFill>
                <a:latin typeface="微软雅黑" panose="020B0503020204020204" pitchFamily="34" charset="-122"/>
                <a:ea typeface="微软雅黑" panose="020B0503020204020204" pitchFamily="34" charset="-122"/>
              </a:rPr>
              <a:t>,</a:t>
            </a:r>
            <a:r>
              <a:rPr lang="zh-CN" altLang="en-US" sz="1600" smtClean="0">
                <a:solidFill>
                  <a:srgbClr val="333333"/>
                </a:solidFill>
                <a:latin typeface="微软雅黑" panose="020B0503020204020204" pitchFamily="34" charset="-122"/>
                <a:ea typeface="微软雅黑" panose="020B0503020204020204" pitchFamily="34" charset="-122"/>
              </a:rPr>
              <a:t>属性说明见下表；</a:t>
            </a:r>
            <a:endParaRPr lang="zh-CN" altLang="zh-CN" sz="1600" smtClean="0"/>
          </a:p>
        </p:txBody>
      </p:sp>
      <p:grpSp>
        <p:nvGrpSpPr>
          <p:cNvPr id="7" name="PA_组合 47"/>
          <p:cNvGrpSpPr/>
          <p:nvPr>
            <p:custDataLst>
              <p:tags r:id="rId1"/>
            </p:custDataLst>
          </p:nvPr>
        </p:nvGrpSpPr>
        <p:grpSpPr>
          <a:xfrm>
            <a:off x="480484" y="709142"/>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7" name="矩形 4"/>
          <p:cNvSpPr>
            <a:spLocks noChangeArrowheads="1"/>
          </p:cNvSpPr>
          <p:nvPr/>
        </p:nvSpPr>
        <p:spPr bwMode="auto">
          <a:xfrm>
            <a:off x="135271" y="206376"/>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索引属性</a:t>
            </a:r>
            <a:endParaRPr lang="zh-CN" altLang="en-US" sz="2665">
              <a:solidFill>
                <a:srgbClr val="1D69A3"/>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230910" y="1317626"/>
          <a:ext cx="11594908" cy="2595642"/>
        </p:xfrm>
        <a:graphic>
          <a:graphicData uri="http://schemas.openxmlformats.org/drawingml/2006/table">
            <a:tbl>
              <a:tblPr firstRow="1" bandRow="1">
                <a:tableStyleId>{5C22544A-7EE6-4342-B048-85BDC9FD1C3A}</a:tableStyleId>
              </a:tblPr>
              <a:tblGrid>
                <a:gridCol w="2721841"/>
                <a:gridCol w="1219200"/>
                <a:gridCol w="7653867"/>
              </a:tblGrid>
              <a:tr h="370697">
                <a:tc>
                  <a:txBody>
                    <a:bodyPr/>
                    <a:lstStyle/>
                    <a:p>
                      <a:pPr marL="0" algn="ctr" defTabSz="914400" rtl="0" eaLnBrk="1" fontAlgn="t" latinLnBrk="0" hangingPunct="1"/>
                      <a:r>
                        <a:rPr lang="zh-CN" altLang="en-US" sz="1800" b="1" kern="1200">
                          <a:solidFill>
                            <a:srgbClr val="FFFFFF"/>
                          </a:solidFill>
                          <a:effectLst/>
                          <a:latin typeface="+mn-lt"/>
                          <a:ea typeface="+mn-ea"/>
                          <a:cs typeface="+mn-cs"/>
                        </a:rPr>
                        <a:t>属性名</a:t>
                      </a:r>
                      <a:endParaRPr lang="zh-CN" altLang="en-US" sz="1800" b="1" kern="1200">
                        <a:solidFill>
                          <a:srgbClr val="FFFFFF"/>
                        </a:solidFill>
                        <a:effectLst/>
                        <a:latin typeface="+mn-lt"/>
                        <a:ea typeface="+mn-ea"/>
                        <a:cs typeface="+mn-cs"/>
                      </a:endParaRPr>
                    </a:p>
                  </a:txBody>
                  <a:tcPr marL="10160" marR="10160" marT="7616" marB="0" anchor="ctr"/>
                </a:tc>
                <a:tc>
                  <a:txBody>
                    <a:bodyPr/>
                    <a:lstStyle/>
                    <a:p>
                      <a:pPr marL="0" algn="ctr" defTabSz="914400" rtl="0" eaLnBrk="1" fontAlgn="t" latinLnBrk="0" hangingPunct="1"/>
                      <a:r>
                        <a:rPr lang="zh-CN" altLang="en-US" sz="1800" b="1" kern="1200">
                          <a:solidFill>
                            <a:srgbClr val="FFFFFF"/>
                          </a:solidFill>
                          <a:effectLst/>
                          <a:latin typeface="+mn-lt"/>
                          <a:ea typeface="+mn-ea"/>
                          <a:cs typeface="+mn-cs"/>
                        </a:rPr>
                        <a:t>类型</a:t>
                      </a:r>
                      <a:endParaRPr lang="zh-CN" altLang="en-US" sz="1800" b="1" kern="1200">
                        <a:solidFill>
                          <a:srgbClr val="FFFFFF"/>
                        </a:solidFill>
                        <a:effectLst/>
                        <a:latin typeface="+mn-lt"/>
                        <a:ea typeface="+mn-ea"/>
                        <a:cs typeface="+mn-cs"/>
                      </a:endParaRPr>
                    </a:p>
                  </a:txBody>
                  <a:tcPr marL="10160" marR="10160" marT="7616" marB="0" anchor="ctr"/>
                </a:tc>
                <a:tc>
                  <a:txBody>
                    <a:bodyPr/>
                    <a:lstStyle/>
                    <a:p>
                      <a:pPr marL="0" algn="ctr" defTabSz="914400" rtl="0" eaLnBrk="1" fontAlgn="t" latinLnBrk="0" hangingPunct="1"/>
                      <a:r>
                        <a:rPr lang="zh-CN" altLang="en-US" sz="1800" b="1" kern="1200">
                          <a:solidFill>
                            <a:srgbClr val="FFFFFF"/>
                          </a:solidFill>
                          <a:effectLst/>
                          <a:latin typeface="+mn-lt"/>
                          <a:ea typeface="+mn-ea"/>
                          <a:cs typeface="+mn-cs"/>
                        </a:rPr>
                        <a:t>说明</a:t>
                      </a:r>
                      <a:endParaRPr lang="zh-CN" altLang="en-US" sz="1800" b="1" kern="1200">
                        <a:solidFill>
                          <a:srgbClr val="FFFFFF"/>
                        </a:solidFill>
                        <a:effectLst/>
                        <a:latin typeface="+mn-lt"/>
                        <a:ea typeface="+mn-ea"/>
                        <a:cs typeface="+mn-cs"/>
                      </a:endParaRPr>
                    </a:p>
                  </a:txBody>
                  <a:tcPr marL="10160" marR="10160" marT="7616" marB="0" anchor="ctr"/>
                </a:tc>
              </a:tr>
              <a:tr h="1104817">
                <a:tc>
                  <a:txBody>
                    <a:bodyPr/>
                    <a:lstStyle/>
                    <a:p>
                      <a:pPr algn="l" fontAlgn="ctr"/>
                      <a:r>
                        <a:rPr lang="en-US" sz="1600" kern="1200">
                          <a:solidFill>
                            <a:schemeClr val="dk1"/>
                          </a:solidFill>
                          <a:effectLst/>
                          <a:latin typeface="+mn-lt"/>
                          <a:ea typeface="+mn-ea"/>
                          <a:cs typeface="+mn-cs"/>
                        </a:rPr>
                        <a:t>background</a:t>
                      </a:r>
                      <a:endParaRPr lang="en-US" sz="1600" kern="1200">
                        <a:solidFill>
                          <a:schemeClr val="dk1"/>
                        </a:solidFill>
                        <a:effectLst/>
                        <a:latin typeface="+mn-lt"/>
                        <a:ea typeface="+mn-ea"/>
                        <a:cs typeface="+mn-cs"/>
                      </a:endParaRPr>
                    </a:p>
                  </a:txBody>
                  <a:tcPr marL="10160" marR="10160" marT="7616" marB="0" anchor="ctr"/>
                </a:tc>
                <a:tc>
                  <a:txBody>
                    <a:bodyPr/>
                    <a:lstStyle/>
                    <a:p>
                      <a:pPr algn="l" fontAlgn="ctr"/>
                      <a:r>
                        <a:rPr lang="en-US" sz="1600" kern="1200">
                          <a:solidFill>
                            <a:schemeClr val="dk1"/>
                          </a:solidFill>
                          <a:effectLst/>
                          <a:latin typeface="+mn-lt"/>
                          <a:ea typeface="+mn-ea"/>
                          <a:cs typeface="+mn-cs"/>
                        </a:rPr>
                        <a:t>boolean</a:t>
                      </a:r>
                      <a:endParaRPr lang="en-US" sz="1600" kern="1200">
                        <a:solidFill>
                          <a:schemeClr val="dk1"/>
                        </a:solidFill>
                        <a:effectLst/>
                        <a:latin typeface="+mn-lt"/>
                        <a:ea typeface="+mn-ea"/>
                        <a:cs typeface="+mn-cs"/>
                      </a:endParaRPr>
                    </a:p>
                  </a:txBody>
                  <a:tcPr marL="10160" marR="10160" marT="7616" marB="0" anchor="ctr"/>
                </a:tc>
                <a:tc>
                  <a:txBody>
                    <a:bodyPr/>
                    <a:lstStyle/>
                    <a:p>
                      <a:pPr marL="0" algn="l" defTabSz="914400" rtl="0" eaLnBrk="1" fontAlgn="ctr" latinLnBrk="0" hangingPunct="1">
                        <a:lnSpc>
                          <a:spcPct val="150000"/>
                        </a:lnSpc>
                      </a:pPr>
                      <a:r>
                        <a:rPr lang="zh-CN" altLang="en-US" sz="1600" kern="1200">
                          <a:solidFill>
                            <a:schemeClr val="dk1"/>
                          </a:solidFill>
                          <a:effectLst/>
                          <a:latin typeface="+mn-lt"/>
                          <a:ea typeface="+mn-ea"/>
                          <a:cs typeface="+mn-cs"/>
                        </a:rPr>
                        <a:t>是否后台构建</a:t>
                      </a:r>
                      <a:r>
                        <a:rPr lang="zh-CN" altLang="en-US" sz="1600" kern="1200" smtClean="0">
                          <a:solidFill>
                            <a:schemeClr val="dk1"/>
                          </a:solidFill>
                          <a:effectLst/>
                          <a:latin typeface="+mn-lt"/>
                          <a:ea typeface="+mn-ea"/>
                          <a:cs typeface="+mn-cs"/>
                        </a:rPr>
                        <a:t>索引</a:t>
                      </a:r>
                      <a:r>
                        <a:rPr lang="en-US" altLang="zh-CN" sz="1600" kern="1200" smtClean="0">
                          <a:solidFill>
                            <a:schemeClr val="dk1"/>
                          </a:solidFill>
                          <a:effectLst/>
                          <a:latin typeface="+mn-lt"/>
                          <a:ea typeface="+mn-ea"/>
                          <a:cs typeface="+mn-cs"/>
                        </a:rPr>
                        <a:t>,</a:t>
                      </a:r>
                      <a:r>
                        <a:rPr lang="zh-CN" altLang="en-US" sz="1600" kern="1200" smtClean="0">
                          <a:solidFill>
                            <a:schemeClr val="dk1"/>
                          </a:solidFill>
                          <a:effectLst/>
                          <a:latin typeface="+mn-lt"/>
                          <a:ea typeface="+mn-ea"/>
                          <a:cs typeface="+mn-cs"/>
                        </a:rPr>
                        <a:t>在生产环境中</a:t>
                      </a:r>
                      <a:r>
                        <a:rPr lang="en-US" altLang="zh-CN" sz="1600" kern="1200" smtClean="0">
                          <a:solidFill>
                            <a:schemeClr val="dk1"/>
                          </a:solidFill>
                          <a:effectLst/>
                          <a:latin typeface="+mn-lt"/>
                          <a:ea typeface="+mn-ea"/>
                          <a:cs typeface="+mn-cs"/>
                        </a:rPr>
                        <a:t>,</a:t>
                      </a:r>
                      <a:r>
                        <a:rPr lang="zh-CN" altLang="en-US" sz="1600" kern="1200" smtClean="0">
                          <a:solidFill>
                            <a:schemeClr val="dk1"/>
                          </a:solidFill>
                          <a:effectLst/>
                          <a:latin typeface="+mn-lt"/>
                          <a:ea typeface="+mn-ea"/>
                          <a:cs typeface="+mn-cs"/>
                        </a:rPr>
                        <a:t>如果数据量太大</a:t>
                      </a:r>
                      <a:r>
                        <a:rPr lang="en-US" altLang="zh-CN" sz="1600" kern="1200" smtClean="0">
                          <a:solidFill>
                            <a:schemeClr val="dk1"/>
                          </a:solidFill>
                          <a:effectLst/>
                          <a:latin typeface="+mn-lt"/>
                          <a:ea typeface="+mn-ea"/>
                          <a:cs typeface="+mn-cs"/>
                        </a:rPr>
                        <a:t>,</a:t>
                      </a:r>
                      <a:r>
                        <a:rPr lang="zh-CN" altLang="en-US" sz="1600" kern="1200" smtClean="0">
                          <a:solidFill>
                            <a:schemeClr val="dk1"/>
                          </a:solidFill>
                          <a:effectLst/>
                          <a:latin typeface="+mn-lt"/>
                          <a:ea typeface="+mn-ea"/>
                          <a:cs typeface="+mn-cs"/>
                        </a:rPr>
                        <a:t>构建索引可能会消耗很长时间</a:t>
                      </a:r>
                      <a:r>
                        <a:rPr lang="en-US" altLang="zh-CN" sz="1600" kern="1200" smtClean="0">
                          <a:solidFill>
                            <a:schemeClr val="dk1"/>
                          </a:solidFill>
                          <a:effectLst/>
                          <a:latin typeface="+mn-lt"/>
                          <a:ea typeface="+mn-ea"/>
                          <a:cs typeface="+mn-cs"/>
                        </a:rPr>
                        <a:t>,</a:t>
                      </a:r>
                      <a:r>
                        <a:rPr lang="zh-CN" altLang="en-US" sz="1600" kern="1200" smtClean="0">
                          <a:solidFill>
                            <a:schemeClr val="dk1"/>
                          </a:solidFill>
                          <a:effectLst/>
                          <a:latin typeface="+mn-lt"/>
                          <a:ea typeface="+mn-ea"/>
                          <a:cs typeface="+mn-cs"/>
                        </a:rPr>
                        <a:t>为了不影响业务</a:t>
                      </a:r>
                      <a:r>
                        <a:rPr lang="en-US" altLang="zh-CN" sz="1600" kern="1200" smtClean="0">
                          <a:solidFill>
                            <a:schemeClr val="dk1"/>
                          </a:solidFill>
                          <a:effectLst/>
                          <a:latin typeface="+mn-lt"/>
                          <a:ea typeface="+mn-ea"/>
                          <a:cs typeface="+mn-cs"/>
                        </a:rPr>
                        <a:t>,</a:t>
                      </a:r>
                      <a:r>
                        <a:rPr lang="zh-CN" altLang="en-US" sz="1600" kern="1200" smtClean="0">
                          <a:solidFill>
                            <a:schemeClr val="dk1"/>
                          </a:solidFill>
                          <a:effectLst/>
                          <a:latin typeface="+mn-lt"/>
                          <a:ea typeface="+mn-ea"/>
                          <a:cs typeface="+mn-cs"/>
                        </a:rPr>
                        <a:t>可以加上此参数</a:t>
                      </a:r>
                      <a:r>
                        <a:rPr lang="en-US" altLang="zh-CN" sz="1600" kern="1200" smtClean="0">
                          <a:solidFill>
                            <a:schemeClr val="dk1"/>
                          </a:solidFill>
                          <a:effectLst/>
                          <a:latin typeface="+mn-lt"/>
                          <a:ea typeface="+mn-ea"/>
                          <a:cs typeface="+mn-cs"/>
                        </a:rPr>
                        <a:t>,</a:t>
                      </a:r>
                      <a:r>
                        <a:rPr lang="zh-CN" altLang="en-US" sz="1600" kern="1200" smtClean="0">
                          <a:solidFill>
                            <a:schemeClr val="dk1"/>
                          </a:solidFill>
                          <a:effectLst/>
                          <a:latin typeface="+mn-lt"/>
                          <a:ea typeface="+mn-ea"/>
                          <a:cs typeface="+mn-cs"/>
                        </a:rPr>
                        <a:t>后台运行同时还会为其他读写操作让路</a:t>
                      </a:r>
                      <a:endParaRPr lang="zh-CN" altLang="en-US" sz="1600" kern="1200">
                        <a:solidFill>
                          <a:schemeClr val="dk1"/>
                        </a:solidFill>
                        <a:effectLst/>
                        <a:latin typeface="+mn-lt"/>
                        <a:ea typeface="+mn-ea"/>
                        <a:cs typeface="+mn-cs"/>
                      </a:endParaRPr>
                    </a:p>
                  </a:txBody>
                  <a:tcPr marL="10160" marR="10160" marT="7616" marB="0" anchor="ctr"/>
                </a:tc>
              </a:tr>
              <a:tr h="373350">
                <a:tc>
                  <a:txBody>
                    <a:bodyPr/>
                    <a:lstStyle/>
                    <a:p>
                      <a:pPr algn="l" fontAlgn="ctr"/>
                      <a:r>
                        <a:rPr lang="en-US" sz="1600" kern="1200">
                          <a:solidFill>
                            <a:schemeClr val="dk1"/>
                          </a:solidFill>
                          <a:effectLst/>
                          <a:latin typeface="+mn-lt"/>
                          <a:ea typeface="+mn-ea"/>
                          <a:cs typeface="+mn-cs"/>
                        </a:rPr>
                        <a:t>unique</a:t>
                      </a:r>
                      <a:endParaRPr lang="en-US" sz="1600" kern="1200">
                        <a:solidFill>
                          <a:schemeClr val="dk1"/>
                        </a:solidFill>
                        <a:effectLst/>
                        <a:latin typeface="+mn-lt"/>
                        <a:ea typeface="+mn-ea"/>
                        <a:cs typeface="+mn-cs"/>
                      </a:endParaRPr>
                    </a:p>
                  </a:txBody>
                  <a:tcPr marL="10160" marR="10160" marT="7616" marB="0" anchor="ctr"/>
                </a:tc>
                <a:tc>
                  <a:txBody>
                    <a:bodyPr/>
                    <a:lstStyle/>
                    <a:p>
                      <a:pPr algn="l" fontAlgn="ctr"/>
                      <a:r>
                        <a:rPr lang="en-US" sz="1600" kern="1200">
                          <a:solidFill>
                            <a:schemeClr val="dk1"/>
                          </a:solidFill>
                          <a:effectLst/>
                          <a:latin typeface="+mn-lt"/>
                          <a:ea typeface="+mn-ea"/>
                          <a:cs typeface="+mn-cs"/>
                        </a:rPr>
                        <a:t>boolean</a:t>
                      </a:r>
                      <a:endParaRPr lang="en-US" sz="1600" kern="1200">
                        <a:solidFill>
                          <a:schemeClr val="dk1"/>
                        </a:solidFill>
                        <a:effectLst/>
                        <a:latin typeface="+mn-lt"/>
                        <a:ea typeface="+mn-ea"/>
                        <a:cs typeface="+mn-cs"/>
                      </a:endParaRPr>
                    </a:p>
                  </a:txBody>
                  <a:tcPr marL="10160" marR="10160" marT="7616" marB="0" anchor="ctr"/>
                </a:tc>
                <a:tc>
                  <a:txBody>
                    <a:bodyPr/>
                    <a:lstStyle/>
                    <a:p>
                      <a:pPr marL="0" algn="l" defTabSz="914400" rtl="0" eaLnBrk="1" fontAlgn="ctr" latinLnBrk="0" hangingPunct="1">
                        <a:lnSpc>
                          <a:spcPct val="150000"/>
                        </a:lnSpc>
                      </a:pPr>
                      <a:r>
                        <a:rPr lang="zh-CN" altLang="en-US" sz="1600" kern="1200">
                          <a:solidFill>
                            <a:schemeClr val="dk1"/>
                          </a:solidFill>
                          <a:effectLst/>
                          <a:latin typeface="+mn-lt"/>
                          <a:ea typeface="+mn-ea"/>
                          <a:cs typeface="+mn-cs"/>
                        </a:rPr>
                        <a:t>是否为唯一索引</a:t>
                      </a:r>
                      <a:endParaRPr lang="zh-CN" altLang="en-US" sz="1600" kern="1200">
                        <a:solidFill>
                          <a:schemeClr val="dk1"/>
                        </a:solidFill>
                        <a:effectLst/>
                        <a:latin typeface="+mn-lt"/>
                        <a:ea typeface="+mn-ea"/>
                        <a:cs typeface="+mn-cs"/>
                      </a:endParaRPr>
                    </a:p>
                  </a:txBody>
                  <a:tcPr marL="10160" marR="10160" marT="7616" marB="0" anchor="ctr"/>
                </a:tc>
              </a:tr>
              <a:tr h="373350">
                <a:tc>
                  <a:txBody>
                    <a:bodyPr/>
                    <a:lstStyle/>
                    <a:p>
                      <a:pPr algn="l" fontAlgn="ctr"/>
                      <a:r>
                        <a:rPr lang="en-US" sz="1600" kern="1200">
                          <a:solidFill>
                            <a:schemeClr val="dk1"/>
                          </a:solidFill>
                          <a:effectLst/>
                          <a:latin typeface="+mn-lt"/>
                          <a:ea typeface="+mn-ea"/>
                          <a:cs typeface="+mn-cs"/>
                        </a:rPr>
                        <a:t>name</a:t>
                      </a:r>
                      <a:endParaRPr lang="en-US" sz="1600" kern="1200">
                        <a:solidFill>
                          <a:schemeClr val="dk1"/>
                        </a:solidFill>
                        <a:effectLst/>
                        <a:latin typeface="+mn-lt"/>
                        <a:ea typeface="+mn-ea"/>
                        <a:cs typeface="+mn-cs"/>
                      </a:endParaRPr>
                    </a:p>
                  </a:txBody>
                  <a:tcPr marL="10160" marR="10160" marT="7616" marB="0" anchor="ctr"/>
                </a:tc>
                <a:tc>
                  <a:txBody>
                    <a:bodyPr/>
                    <a:lstStyle/>
                    <a:p>
                      <a:pPr algn="l" fontAlgn="ctr"/>
                      <a:r>
                        <a:rPr lang="en-US" sz="1600" kern="1200">
                          <a:solidFill>
                            <a:schemeClr val="dk1"/>
                          </a:solidFill>
                          <a:effectLst/>
                          <a:latin typeface="+mn-lt"/>
                          <a:ea typeface="+mn-ea"/>
                          <a:cs typeface="+mn-cs"/>
                        </a:rPr>
                        <a:t>string</a:t>
                      </a:r>
                      <a:endParaRPr lang="en-US" sz="1600" kern="1200">
                        <a:solidFill>
                          <a:schemeClr val="dk1"/>
                        </a:solidFill>
                        <a:effectLst/>
                        <a:latin typeface="+mn-lt"/>
                        <a:ea typeface="+mn-ea"/>
                        <a:cs typeface="+mn-cs"/>
                      </a:endParaRPr>
                    </a:p>
                  </a:txBody>
                  <a:tcPr marL="10160" marR="10160" marT="7616" marB="0" anchor="ctr"/>
                </a:tc>
                <a:tc>
                  <a:txBody>
                    <a:bodyPr/>
                    <a:lstStyle/>
                    <a:p>
                      <a:pPr marL="0" algn="l" defTabSz="914400" rtl="0" eaLnBrk="1" fontAlgn="ctr" latinLnBrk="0" hangingPunct="1">
                        <a:lnSpc>
                          <a:spcPct val="150000"/>
                        </a:lnSpc>
                      </a:pPr>
                      <a:r>
                        <a:rPr lang="zh-CN" altLang="en-US" sz="1600" kern="1200">
                          <a:solidFill>
                            <a:schemeClr val="dk1"/>
                          </a:solidFill>
                          <a:effectLst/>
                          <a:latin typeface="+mn-lt"/>
                          <a:ea typeface="+mn-ea"/>
                          <a:cs typeface="+mn-cs"/>
                        </a:rPr>
                        <a:t>索引名字</a:t>
                      </a:r>
                      <a:endParaRPr lang="zh-CN" altLang="en-US" sz="1600" kern="1200">
                        <a:solidFill>
                          <a:schemeClr val="dk1"/>
                        </a:solidFill>
                        <a:effectLst/>
                        <a:latin typeface="+mn-lt"/>
                        <a:ea typeface="+mn-ea"/>
                        <a:cs typeface="+mn-cs"/>
                      </a:endParaRPr>
                    </a:p>
                  </a:txBody>
                  <a:tcPr marL="10160" marR="10160" marT="7616" marB="0" anchor="ctr"/>
                </a:tc>
              </a:tr>
              <a:tr h="373350">
                <a:tc>
                  <a:txBody>
                    <a:bodyPr/>
                    <a:lstStyle/>
                    <a:p>
                      <a:pPr algn="l" fontAlgn="ctr"/>
                      <a:r>
                        <a:rPr lang="en-US" sz="1600" kern="1200">
                          <a:solidFill>
                            <a:schemeClr val="dk1"/>
                          </a:solidFill>
                          <a:effectLst/>
                          <a:latin typeface="+mn-lt"/>
                          <a:ea typeface="+mn-ea"/>
                          <a:cs typeface="+mn-cs"/>
                        </a:rPr>
                        <a:t>sparse</a:t>
                      </a:r>
                      <a:endParaRPr lang="en-US" sz="1600" kern="1200">
                        <a:solidFill>
                          <a:schemeClr val="dk1"/>
                        </a:solidFill>
                        <a:effectLst/>
                        <a:latin typeface="+mn-lt"/>
                        <a:ea typeface="+mn-ea"/>
                        <a:cs typeface="+mn-cs"/>
                      </a:endParaRPr>
                    </a:p>
                  </a:txBody>
                  <a:tcPr marL="10160" marR="10160" marT="7616" marB="0" anchor="ctr"/>
                </a:tc>
                <a:tc>
                  <a:txBody>
                    <a:bodyPr/>
                    <a:lstStyle/>
                    <a:p>
                      <a:pPr algn="l" fontAlgn="ctr"/>
                      <a:r>
                        <a:rPr lang="en-US" sz="1600" kern="1200">
                          <a:solidFill>
                            <a:schemeClr val="dk1"/>
                          </a:solidFill>
                          <a:effectLst/>
                          <a:latin typeface="+mn-lt"/>
                          <a:ea typeface="+mn-ea"/>
                          <a:cs typeface="+mn-cs"/>
                        </a:rPr>
                        <a:t>boolean</a:t>
                      </a:r>
                      <a:endParaRPr lang="en-US" sz="1600" kern="1200">
                        <a:solidFill>
                          <a:schemeClr val="dk1"/>
                        </a:solidFill>
                        <a:effectLst/>
                        <a:latin typeface="+mn-lt"/>
                        <a:ea typeface="+mn-ea"/>
                        <a:cs typeface="+mn-cs"/>
                      </a:endParaRPr>
                    </a:p>
                  </a:txBody>
                  <a:tcPr marL="10160" marR="10160" marT="7616" marB="0" anchor="ctr"/>
                </a:tc>
                <a:tc>
                  <a:txBody>
                    <a:bodyPr/>
                    <a:lstStyle/>
                    <a:p>
                      <a:pPr marL="0" algn="l" defTabSz="914400" rtl="0" eaLnBrk="1" fontAlgn="ctr" latinLnBrk="0" hangingPunct="1">
                        <a:lnSpc>
                          <a:spcPct val="150000"/>
                        </a:lnSpc>
                      </a:pPr>
                      <a:r>
                        <a:rPr lang="zh-CN" altLang="en-US" sz="1600" kern="1200">
                          <a:solidFill>
                            <a:schemeClr val="dk1"/>
                          </a:solidFill>
                          <a:effectLst/>
                          <a:latin typeface="+mn-lt"/>
                          <a:ea typeface="+mn-ea"/>
                          <a:cs typeface="+mn-cs"/>
                        </a:rPr>
                        <a:t>是否为稀疏</a:t>
                      </a:r>
                      <a:r>
                        <a:rPr lang="zh-CN" altLang="en-US" sz="1600" kern="1200" smtClean="0">
                          <a:solidFill>
                            <a:schemeClr val="dk1"/>
                          </a:solidFill>
                          <a:effectLst/>
                          <a:latin typeface="+mn-lt"/>
                          <a:ea typeface="+mn-ea"/>
                          <a:cs typeface="+mn-cs"/>
                        </a:rPr>
                        <a:t>索引</a:t>
                      </a:r>
                      <a:r>
                        <a:rPr lang="en-US" altLang="zh-CN" sz="1600" kern="1200" smtClean="0">
                          <a:solidFill>
                            <a:schemeClr val="dk1"/>
                          </a:solidFill>
                          <a:effectLst/>
                          <a:latin typeface="+mn-lt"/>
                          <a:ea typeface="+mn-ea"/>
                          <a:cs typeface="+mn-cs"/>
                        </a:rPr>
                        <a:t>,</a:t>
                      </a:r>
                      <a:r>
                        <a:rPr lang="zh-CN" altLang="en-US" sz="1600" kern="1200" smtClean="0">
                          <a:solidFill>
                            <a:schemeClr val="dk1"/>
                          </a:solidFill>
                          <a:effectLst/>
                          <a:latin typeface="+mn-lt"/>
                          <a:ea typeface="+mn-ea"/>
                          <a:cs typeface="+mn-cs"/>
                        </a:rPr>
                        <a:t>索引</a:t>
                      </a:r>
                      <a:r>
                        <a:rPr lang="zh-CN" altLang="en-US" sz="1600" kern="1200">
                          <a:solidFill>
                            <a:schemeClr val="dk1"/>
                          </a:solidFill>
                          <a:effectLst/>
                          <a:latin typeface="+mn-lt"/>
                          <a:ea typeface="+mn-ea"/>
                          <a:cs typeface="+mn-cs"/>
                        </a:rPr>
                        <a:t>仅引用具有指定字段的文档。</a:t>
                      </a:r>
                      <a:endParaRPr lang="zh-CN" altLang="en-US" sz="1600" kern="1200">
                        <a:solidFill>
                          <a:schemeClr val="dk1"/>
                        </a:solidFill>
                        <a:effectLst/>
                        <a:latin typeface="+mn-lt"/>
                        <a:ea typeface="+mn-ea"/>
                        <a:cs typeface="+mn-cs"/>
                      </a:endParaRPr>
                    </a:p>
                  </a:txBody>
                  <a:tcPr marL="10160" marR="10160" marT="7616" marB="0" anchor="ctr"/>
                </a:tc>
              </a:tr>
            </a:tbl>
          </a:graphicData>
        </a:graphic>
      </p:graphicFrame>
      <p:grpSp>
        <p:nvGrpSpPr>
          <p:cNvPr id="7" name="PA_组合 47"/>
          <p:cNvGrpSpPr/>
          <p:nvPr>
            <p:custDataLst>
              <p:tags r:id="rId1"/>
            </p:custDataLst>
          </p:nvPr>
        </p:nvGrpSpPr>
        <p:grpSpPr>
          <a:xfrm>
            <a:off x="480484" y="709142"/>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1" name="矩形 4"/>
          <p:cNvSpPr>
            <a:spLocks noChangeArrowheads="1"/>
          </p:cNvSpPr>
          <p:nvPr/>
        </p:nvSpPr>
        <p:spPr bwMode="auto">
          <a:xfrm>
            <a:off x="101600" y="96322"/>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索引管理实战</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14342" name="矩形 10"/>
          <p:cNvSpPr>
            <a:spLocks noChangeArrowheads="1"/>
          </p:cNvSpPr>
          <p:nvPr/>
        </p:nvSpPr>
        <p:spPr bwMode="auto">
          <a:xfrm>
            <a:off x="101600" y="919163"/>
            <a:ext cx="471805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n"/>
            </a:pPr>
            <a:r>
              <a:rPr lang="zh-CN" altLang="en-US" sz="2000" b="1">
                <a:latin typeface="微软雅黑" panose="020B0503020204020204" pitchFamily="34" charset="-122"/>
                <a:ea typeface="微软雅黑" panose="020B0503020204020204" pitchFamily="34" charset="-122"/>
              </a:rPr>
              <a:t>创建索引</a:t>
            </a:r>
            <a:endParaRPr lang="zh-CN" altLang="en-US" sz="2000" b="1">
              <a:latin typeface="微软雅黑" panose="020B0503020204020204" pitchFamily="34" charset="-122"/>
              <a:ea typeface="微软雅黑" panose="020B0503020204020204" pitchFamily="34" charset="-122"/>
            </a:endParaRPr>
          </a:p>
        </p:txBody>
      </p:sp>
      <p:sp>
        <p:nvSpPr>
          <p:cNvPr id="8" name="TextBox 7"/>
          <p:cNvSpPr txBox="1"/>
          <p:nvPr/>
        </p:nvSpPr>
        <p:spPr>
          <a:xfrm>
            <a:off x="-8466" y="1419225"/>
            <a:ext cx="13483167" cy="1524000"/>
          </a:xfrm>
          <a:prstGeom prst="rect">
            <a:avLst/>
          </a:prstGeom>
          <a:noFill/>
        </p:spPr>
        <p:txBody>
          <a:bodyPr>
            <a:spAutoFit/>
          </a:bodyPr>
          <a:lstStyle/>
          <a:p>
            <a:pPr marL="285750" indent="-285750" eaLnBrk="0" hangingPunct="0">
              <a:lnSpc>
                <a:spcPct val="150000"/>
              </a:lnSpc>
              <a:buClr>
                <a:srgbClr val="92D050"/>
              </a:buClr>
              <a:buFont typeface="Wingdings" panose="05000000000000000000" pitchFamily="2" charset="2"/>
              <a:buChar char="ü"/>
              <a:defRPr/>
            </a:pPr>
            <a:r>
              <a:rPr lang="zh-CN" altLang="en-US" sz="1550">
                <a:latin typeface="微软雅黑" panose="020B0503020204020204" pitchFamily="34" charset="-122"/>
                <a:ea typeface="微软雅黑" panose="020B0503020204020204" pitchFamily="34" charset="-122"/>
              </a:rPr>
              <a:t>单键唯一索引</a:t>
            </a:r>
            <a:r>
              <a:rPr lang="en-US" altLang="zh-CN" sz="1550">
                <a:latin typeface="微软雅黑" panose="020B0503020204020204" pitchFamily="34" charset="-122"/>
                <a:ea typeface="微软雅黑" panose="020B0503020204020204" pitchFamily="34" charset="-122"/>
              </a:rPr>
              <a:t>:</a:t>
            </a:r>
            <a:r>
              <a:rPr lang="en-US" altLang="zh-CN" sz="1550" smtClean="0">
                <a:latin typeface="微软雅黑" panose="020B0503020204020204" pitchFamily="34" charset="-122"/>
                <a:ea typeface="微软雅黑" panose="020B0503020204020204" pitchFamily="34" charset="-122"/>
              </a:rPr>
              <a:t>db.users.createIndex</a:t>
            </a:r>
            <a:r>
              <a:rPr lang="en-US" altLang="zh-CN" sz="1550">
                <a:latin typeface="微软雅黑" panose="020B0503020204020204" pitchFamily="34" charset="-122"/>
                <a:ea typeface="微软雅黑" panose="020B0503020204020204" pitchFamily="34" charset="-122"/>
              </a:rPr>
              <a:t>({username :1},{unique:true});</a:t>
            </a:r>
            <a:endParaRPr lang="en-US" altLang="zh-CN" sz="1550">
              <a:latin typeface="微软雅黑" panose="020B0503020204020204" pitchFamily="34" charset="-122"/>
              <a:ea typeface="微软雅黑" panose="020B0503020204020204" pitchFamily="34" charset="-122"/>
            </a:endParaRPr>
          </a:p>
          <a:p>
            <a:pPr marL="285750" indent="-285750" eaLnBrk="0" hangingPunct="0">
              <a:lnSpc>
                <a:spcPct val="150000"/>
              </a:lnSpc>
              <a:buClr>
                <a:srgbClr val="92D050"/>
              </a:buClr>
              <a:buFont typeface="Wingdings" panose="05000000000000000000" pitchFamily="2" charset="2"/>
              <a:buChar char="ü"/>
              <a:defRPr/>
            </a:pPr>
            <a:r>
              <a:rPr lang="zh-CN" altLang="en-US" sz="1550">
                <a:latin typeface="微软雅黑" panose="020B0503020204020204" pitchFamily="34" charset="-122"/>
                <a:ea typeface="微软雅黑" panose="020B0503020204020204" pitchFamily="34" charset="-122"/>
              </a:rPr>
              <a:t>单键唯一稀疏索引</a:t>
            </a:r>
            <a:r>
              <a:rPr lang="en-US" altLang="zh-CN" sz="1550">
                <a:latin typeface="微软雅黑" panose="020B0503020204020204" pitchFamily="34" charset="-122"/>
                <a:ea typeface="微软雅黑" panose="020B0503020204020204" pitchFamily="34" charset="-122"/>
              </a:rPr>
              <a:t>:db.users. createIndex({username :1},{unique:true,sparse:true});</a:t>
            </a:r>
            <a:endParaRPr lang="en-US" altLang="zh-CN" sz="1550">
              <a:latin typeface="微软雅黑" panose="020B0503020204020204" pitchFamily="34" charset="-122"/>
              <a:ea typeface="微软雅黑" panose="020B0503020204020204" pitchFamily="34" charset="-122"/>
            </a:endParaRPr>
          </a:p>
          <a:p>
            <a:pPr marL="285750" indent="-285750" eaLnBrk="0" hangingPunct="0">
              <a:lnSpc>
                <a:spcPct val="150000"/>
              </a:lnSpc>
              <a:buClr>
                <a:srgbClr val="92D050"/>
              </a:buClr>
              <a:buFont typeface="Wingdings" panose="05000000000000000000" pitchFamily="2" charset="2"/>
              <a:buChar char="ü"/>
              <a:defRPr/>
            </a:pPr>
            <a:r>
              <a:rPr lang="zh-CN" altLang="en-US" sz="1550">
                <a:latin typeface="微软雅黑" panose="020B0503020204020204" pitchFamily="34" charset="-122"/>
                <a:ea typeface="微软雅黑" panose="020B0503020204020204" pitchFamily="34" charset="-122"/>
              </a:rPr>
              <a:t>复合唯一稀疏索引</a:t>
            </a:r>
            <a:r>
              <a:rPr lang="en-US" altLang="zh-CN" sz="1550">
                <a:latin typeface="微软雅黑" panose="020B0503020204020204" pitchFamily="34" charset="-122"/>
                <a:ea typeface="微软雅黑" panose="020B0503020204020204" pitchFamily="34" charset="-122"/>
              </a:rPr>
              <a:t>:db.users.</a:t>
            </a:r>
            <a:r>
              <a:rPr lang="en-US" altLang="zh-CN" sz="1550">
                <a:solidFill>
                  <a:srgbClr val="333333"/>
                </a:solidFill>
                <a:latin typeface="微软雅黑" panose="020B0503020204020204" pitchFamily="34" charset="-122"/>
                <a:ea typeface="微软雅黑" panose="020B0503020204020204" pitchFamily="34" charset="-122"/>
              </a:rPr>
              <a:t> createIndex({username:1,age:-1}</a:t>
            </a:r>
            <a:r>
              <a:rPr lang="en-US" altLang="zh-CN" sz="1550">
                <a:latin typeface="微软雅黑" panose="020B0503020204020204" pitchFamily="34" charset="-122"/>
                <a:ea typeface="微软雅黑" panose="020B0503020204020204" pitchFamily="34" charset="-122"/>
              </a:rPr>
              <a:t>,{unique:true,sparse:true}</a:t>
            </a:r>
            <a:r>
              <a:rPr lang="en-US" altLang="zh-CN" sz="1550">
                <a:solidFill>
                  <a:srgbClr val="333333"/>
                </a:solidFill>
                <a:latin typeface="微软雅黑" panose="020B0503020204020204" pitchFamily="34" charset="-122"/>
                <a:ea typeface="微软雅黑" panose="020B0503020204020204" pitchFamily="34" charset="-122"/>
              </a:rPr>
              <a:t>);</a:t>
            </a:r>
            <a:endParaRPr lang="en-US" altLang="zh-CN" sz="1550">
              <a:solidFill>
                <a:srgbClr val="333333"/>
              </a:solidFill>
              <a:latin typeface="微软雅黑" panose="020B0503020204020204" pitchFamily="34" charset="-122"/>
              <a:ea typeface="微软雅黑" panose="020B0503020204020204" pitchFamily="34" charset="-122"/>
            </a:endParaRPr>
          </a:p>
          <a:p>
            <a:pPr marL="285750" indent="-285750" eaLnBrk="0" hangingPunct="0">
              <a:lnSpc>
                <a:spcPct val="150000"/>
              </a:lnSpc>
              <a:buClr>
                <a:srgbClr val="92D050"/>
              </a:buClr>
              <a:buFont typeface="Wingdings" panose="05000000000000000000" pitchFamily="2" charset="2"/>
              <a:buChar char="ü"/>
              <a:defRPr/>
            </a:pPr>
            <a:r>
              <a:rPr lang="zh-CN" altLang="en-US" sz="1550">
                <a:solidFill>
                  <a:srgbClr val="333333"/>
                </a:solidFill>
                <a:latin typeface="微软雅黑" panose="020B0503020204020204" pitchFamily="34" charset="-122"/>
                <a:ea typeface="微软雅黑" panose="020B0503020204020204" pitchFamily="34" charset="-122"/>
              </a:rPr>
              <a:t>创建哈希索引并后台运行</a:t>
            </a:r>
            <a:r>
              <a:rPr lang="en-US" altLang="zh-CN" sz="1550">
                <a:solidFill>
                  <a:srgbClr val="333333"/>
                </a:solidFill>
                <a:latin typeface="微软雅黑" panose="020B0503020204020204" pitchFamily="34" charset="-122"/>
                <a:ea typeface="微软雅黑" panose="020B0503020204020204" pitchFamily="34" charset="-122"/>
              </a:rPr>
              <a:t>:</a:t>
            </a:r>
            <a:r>
              <a:rPr lang="en-US" altLang="zh-CN" sz="1550">
                <a:latin typeface="微软雅黑" panose="020B0503020204020204" pitchFamily="34" charset="-122"/>
                <a:ea typeface="微软雅黑" panose="020B0503020204020204" pitchFamily="34" charset="-122"/>
              </a:rPr>
              <a:t>db.users.</a:t>
            </a:r>
            <a:r>
              <a:rPr lang="en-US" altLang="zh-CN" sz="1550">
                <a:solidFill>
                  <a:srgbClr val="333333"/>
                </a:solidFill>
                <a:latin typeface="微软雅黑" panose="020B0503020204020204" pitchFamily="34" charset="-122"/>
                <a:ea typeface="微软雅黑" panose="020B0503020204020204" pitchFamily="34" charset="-122"/>
              </a:rPr>
              <a:t> createIndex({username :'hashed'},{</a:t>
            </a:r>
            <a:r>
              <a:rPr lang="en-US" altLang="zh-CN" sz="1550">
                <a:solidFill>
                  <a:schemeClr val="dk1"/>
                </a:solidFill>
              </a:rPr>
              <a:t>background:true</a:t>
            </a:r>
            <a:r>
              <a:rPr lang="en-US" altLang="zh-CN" sz="1550">
                <a:solidFill>
                  <a:srgbClr val="333333"/>
                </a:solidFill>
                <a:latin typeface="微软雅黑" panose="020B0503020204020204" pitchFamily="34" charset="-122"/>
                <a:ea typeface="微软雅黑" panose="020B0503020204020204" pitchFamily="34" charset="-122"/>
              </a:rPr>
              <a:t>});</a:t>
            </a:r>
            <a:endParaRPr lang="en-US" altLang="zh-CN" sz="1600">
              <a:solidFill>
                <a:srgbClr val="333333"/>
              </a:solidFill>
              <a:latin typeface="微软雅黑" panose="020B0503020204020204" pitchFamily="34" charset="-122"/>
              <a:ea typeface="微软雅黑" panose="020B0503020204020204" pitchFamily="34" charset="-122"/>
            </a:endParaRPr>
          </a:p>
        </p:txBody>
      </p:sp>
      <p:sp>
        <p:nvSpPr>
          <p:cNvPr id="14344" name="矩形 10"/>
          <p:cNvSpPr>
            <a:spLocks noChangeArrowheads="1"/>
          </p:cNvSpPr>
          <p:nvPr/>
        </p:nvSpPr>
        <p:spPr bwMode="auto">
          <a:xfrm>
            <a:off x="101600" y="3043239"/>
            <a:ext cx="471805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n"/>
            </a:pPr>
            <a:r>
              <a:rPr lang="zh-CN" altLang="en-US" sz="2000" b="1">
                <a:latin typeface="微软雅黑" panose="020B0503020204020204" pitchFamily="34" charset="-122"/>
                <a:ea typeface="微软雅黑" panose="020B0503020204020204" pitchFamily="34" charset="-122"/>
              </a:rPr>
              <a:t>删除索引</a:t>
            </a:r>
            <a:endParaRPr lang="zh-CN" altLang="en-US" sz="2000" b="1">
              <a:latin typeface="微软雅黑" panose="020B0503020204020204" pitchFamily="34" charset="-122"/>
              <a:ea typeface="微软雅黑" panose="020B0503020204020204" pitchFamily="34" charset="-122"/>
            </a:endParaRPr>
          </a:p>
        </p:txBody>
      </p:sp>
      <p:sp>
        <p:nvSpPr>
          <p:cNvPr id="10" name="TextBox 9"/>
          <p:cNvSpPr txBox="1"/>
          <p:nvPr/>
        </p:nvSpPr>
        <p:spPr>
          <a:xfrm>
            <a:off x="-8466" y="3543300"/>
            <a:ext cx="13483167" cy="1557338"/>
          </a:xfrm>
          <a:prstGeom prst="rect">
            <a:avLst/>
          </a:prstGeom>
          <a:noFill/>
        </p:spPr>
        <p:txBody>
          <a:bodyPr>
            <a:spAutoFit/>
          </a:bodyPr>
          <a:lstStyle/>
          <a:p>
            <a:pPr marL="285750" indent="-285750" eaLnBrk="0" hangingPunct="0">
              <a:lnSpc>
                <a:spcPct val="150000"/>
              </a:lnSpc>
              <a:buClr>
                <a:srgbClr val="92D050"/>
              </a:buClr>
              <a:buFont typeface="Wingdings" panose="05000000000000000000" pitchFamily="2" charset="2"/>
              <a:buChar char="ü"/>
              <a:defRPr/>
            </a:pPr>
            <a:r>
              <a:rPr lang="zh-CN" altLang="en-US" sz="1550">
                <a:latin typeface="微软雅黑" panose="020B0503020204020204" pitchFamily="34" charset="-122"/>
                <a:ea typeface="微软雅黑" panose="020B0503020204020204" pitchFamily="34" charset="-122"/>
              </a:rPr>
              <a:t>根据索引名字删除某一个指定索引</a:t>
            </a:r>
            <a:r>
              <a:rPr lang="en-US" altLang="zh-CN" sz="1550">
                <a:latin typeface="微软雅黑" panose="020B0503020204020204" pitchFamily="34" charset="-122"/>
                <a:ea typeface="微软雅黑" panose="020B0503020204020204" pitchFamily="34" charset="-122"/>
              </a:rPr>
              <a:t>:db.users.dropIndex("username_1");</a:t>
            </a:r>
            <a:endParaRPr lang="en-US" altLang="zh-CN" sz="1550">
              <a:latin typeface="微软雅黑" panose="020B0503020204020204" pitchFamily="34" charset="-122"/>
              <a:ea typeface="微软雅黑" panose="020B0503020204020204" pitchFamily="34" charset="-122"/>
            </a:endParaRPr>
          </a:p>
          <a:p>
            <a:pPr marL="285750" indent="-285750" eaLnBrk="0" hangingPunct="0">
              <a:lnSpc>
                <a:spcPct val="150000"/>
              </a:lnSpc>
              <a:buClr>
                <a:srgbClr val="92D050"/>
              </a:buClr>
              <a:buFont typeface="Wingdings" panose="05000000000000000000" pitchFamily="2" charset="2"/>
              <a:buChar char="ü"/>
              <a:defRPr/>
            </a:pPr>
            <a:r>
              <a:rPr lang="zh-CN" altLang="en-US" sz="1600">
                <a:solidFill>
                  <a:srgbClr val="333333"/>
                </a:solidFill>
                <a:latin typeface="微软雅黑" panose="020B0503020204020204" pitchFamily="34" charset="-122"/>
                <a:ea typeface="微软雅黑" panose="020B0503020204020204" pitchFamily="34" charset="-122"/>
              </a:rPr>
              <a:t>删除某集合上所有索引</a:t>
            </a:r>
            <a:r>
              <a:rPr lang="en-US" altLang="zh-CN" sz="1600">
                <a:solidFill>
                  <a:srgbClr val="333333"/>
                </a:solidFill>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db.users.dropIndexs();</a:t>
            </a:r>
            <a:endParaRPr lang="en-US" altLang="zh-CN" sz="1600">
              <a:latin typeface="微软雅黑" panose="020B0503020204020204" pitchFamily="34" charset="-122"/>
              <a:ea typeface="微软雅黑" panose="020B0503020204020204" pitchFamily="34" charset="-122"/>
            </a:endParaRPr>
          </a:p>
          <a:p>
            <a:pPr marL="285750" indent="-285750" eaLnBrk="0" hangingPunct="0">
              <a:lnSpc>
                <a:spcPct val="150000"/>
              </a:lnSpc>
              <a:buClr>
                <a:srgbClr val="92D050"/>
              </a:buClr>
              <a:buFont typeface="Wingdings" panose="05000000000000000000" pitchFamily="2" charset="2"/>
              <a:buChar char="ü"/>
              <a:defRPr/>
            </a:pPr>
            <a:r>
              <a:rPr lang="zh-CN" altLang="en-US" sz="1600">
                <a:latin typeface="微软雅黑" panose="020B0503020204020204" pitchFamily="34" charset="-122"/>
                <a:ea typeface="微软雅黑" panose="020B0503020204020204" pitchFamily="34" charset="-122"/>
              </a:rPr>
              <a:t>重建</a:t>
            </a:r>
            <a:r>
              <a:rPr lang="zh-CN" altLang="en-US" sz="1600">
                <a:solidFill>
                  <a:srgbClr val="333333"/>
                </a:solidFill>
                <a:latin typeface="微软雅黑" panose="020B0503020204020204" pitchFamily="34" charset="-122"/>
                <a:ea typeface="微软雅黑" panose="020B0503020204020204" pitchFamily="34" charset="-122"/>
              </a:rPr>
              <a:t>某集合上所有索引</a:t>
            </a:r>
            <a:r>
              <a:rPr lang="en-US" altLang="zh-CN" sz="1600">
                <a:solidFill>
                  <a:srgbClr val="333333"/>
                </a:solidFill>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db.users.r</a:t>
            </a:r>
            <a:r>
              <a:rPr lang="en-US" altLang="zh-CN" sz="1600"/>
              <a:t>eIndex();</a:t>
            </a:r>
            <a:endParaRPr lang="en-US" altLang="zh-CN" sz="1600"/>
          </a:p>
          <a:p>
            <a:pPr marL="285750" indent="-285750" eaLnBrk="0" hangingPunct="0">
              <a:lnSpc>
                <a:spcPct val="150000"/>
              </a:lnSpc>
              <a:buClr>
                <a:srgbClr val="92D050"/>
              </a:buClr>
              <a:buFont typeface="Wingdings" panose="05000000000000000000" pitchFamily="2" charset="2"/>
              <a:buChar char="ü"/>
              <a:defRPr/>
            </a:pPr>
            <a:r>
              <a:rPr lang="zh-CN" altLang="en-US" sz="1600">
                <a:solidFill>
                  <a:srgbClr val="333333"/>
                </a:solidFill>
                <a:latin typeface="微软雅黑" panose="020B0503020204020204" pitchFamily="34" charset="-122"/>
                <a:ea typeface="微软雅黑" panose="020B0503020204020204" pitchFamily="34" charset="-122"/>
              </a:rPr>
              <a:t>查询集合上所有索引</a:t>
            </a:r>
            <a:r>
              <a:rPr lang="en-US" altLang="zh-CN" sz="1600">
                <a:solidFill>
                  <a:srgbClr val="333333"/>
                </a:solidFill>
                <a:latin typeface="微软雅黑" panose="020B0503020204020204" pitchFamily="34" charset="-122"/>
                <a:ea typeface="微软雅黑" panose="020B0503020204020204" pitchFamily="34" charset="-122"/>
              </a:rPr>
              <a:t>:db.users.getIndexes();</a:t>
            </a:r>
            <a:endParaRPr lang="en-US" altLang="zh-CN" sz="1600">
              <a:solidFill>
                <a:srgbClr val="333333"/>
              </a:solidFill>
              <a:latin typeface="微软雅黑" panose="020B0503020204020204" pitchFamily="34" charset="-122"/>
              <a:ea typeface="微软雅黑" panose="020B0503020204020204" pitchFamily="34" charset="-122"/>
            </a:endParaRPr>
          </a:p>
        </p:txBody>
      </p:sp>
      <p:grpSp>
        <p:nvGrpSpPr>
          <p:cNvPr id="11" name="PA_组合 47"/>
          <p:cNvGrpSpPr/>
          <p:nvPr>
            <p:custDataLst>
              <p:tags r:id="rId1"/>
            </p:custDataLst>
          </p:nvPr>
        </p:nvGrpSpPr>
        <p:grpSpPr>
          <a:xfrm>
            <a:off x="480484" y="709142"/>
            <a:ext cx="1199456" cy="74689"/>
            <a:chOff x="0" y="2842590"/>
            <a:chExt cx="7054752" cy="89199"/>
          </a:xfrm>
        </p:grpSpPr>
        <p:sp>
          <p:nvSpPr>
            <p:cNvPr id="12" name="矩形 1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3" name="矩形 1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4" name="矩形 1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5" name="矩形 1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to="" calcmode="lin" valueType="num">
                                      <p:cBhvr>
                                        <p:cTn id="7" dur="700" fill="hold">
                                          <p:stCondLst>
                                            <p:cond delay="0"/>
                                          </p:stCondLst>
                                        </p:cTn>
                                        <p:tgtEl>
                                          <p:spTgt spid="1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1" name="矩形 4"/>
          <p:cNvSpPr>
            <a:spLocks noChangeArrowheads="1"/>
          </p:cNvSpPr>
          <p:nvPr/>
        </p:nvSpPr>
        <p:spPr bwMode="auto">
          <a:xfrm>
            <a:off x="0" y="96323"/>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索引命令概要与类型</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9222" name="Rectangle 67"/>
          <p:cNvSpPr>
            <a:spLocks noChangeArrowheads="1"/>
          </p:cNvSpPr>
          <p:nvPr/>
        </p:nvSpPr>
        <p:spPr bwMode="auto">
          <a:xfrm>
            <a:off x="150284" y="1210037"/>
            <a:ext cx="11495616" cy="877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marL="342900" indent="-3429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00B050"/>
              </a:buClr>
              <a:buFont typeface="Wingdings" panose="05000000000000000000" pitchFamily="2" charset="2"/>
              <a:buChar char="n"/>
            </a:pPr>
            <a:r>
              <a:rPr lang="zh-CN" altLang="en-US" sz="1900">
                <a:solidFill>
                  <a:srgbClr val="333333"/>
                </a:solidFill>
                <a:latin typeface="微软雅黑" panose="020B0503020204020204" pitchFamily="34" charset="-122"/>
                <a:ea typeface="微软雅黑" panose="020B0503020204020204" pitchFamily="34" charset="-122"/>
              </a:rPr>
              <a:t>索引通常能够极大的提高查询的效率</a:t>
            </a:r>
            <a:r>
              <a:rPr lang="en-US" altLang="zh-CN" sz="1900">
                <a:solidFill>
                  <a:srgbClr val="333333"/>
                </a:solidFill>
                <a:latin typeface="微软雅黑" panose="020B0503020204020204" pitchFamily="34" charset="-122"/>
                <a:ea typeface="微软雅黑" panose="020B0503020204020204" pitchFamily="34" charset="-122"/>
              </a:rPr>
              <a:t>,</a:t>
            </a:r>
            <a:r>
              <a:rPr lang="zh-CN" altLang="en-US" sz="1900">
                <a:solidFill>
                  <a:srgbClr val="333333"/>
                </a:solidFill>
                <a:latin typeface="微软雅黑" panose="020B0503020204020204" pitchFamily="34" charset="-122"/>
                <a:ea typeface="微软雅黑" panose="020B0503020204020204" pitchFamily="34" charset="-122"/>
              </a:rPr>
              <a:t>如果没有索引</a:t>
            </a:r>
            <a:r>
              <a:rPr lang="en-US" altLang="zh-CN" sz="1900">
                <a:solidFill>
                  <a:srgbClr val="333333"/>
                </a:solidFill>
                <a:latin typeface="微软雅黑" panose="020B0503020204020204" pitchFamily="34" charset="-122"/>
                <a:ea typeface="微软雅黑" panose="020B0503020204020204" pitchFamily="34" charset="-122"/>
              </a:rPr>
              <a:t>,MongoDB</a:t>
            </a:r>
            <a:r>
              <a:rPr lang="zh-CN" altLang="en-US" sz="1900">
                <a:solidFill>
                  <a:srgbClr val="333333"/>
                </a:solidFill>
                <a:latin typeface="微软雅黑" panose="020B0503020204020204" pitchFamily="34" charset="-122"/>
                <a:ea typeface="微软雅黑" panose="020B0503020204020204" pitchFamily="34" charset="-122"/>
              </a:rPr>
              <a:t>在读取数据时必须扫描集合中的每个文件并选取那些符合查询条件的记录。索引主要用于</a:t>
            </a:r>
            <a:r>
              <a:rPr lang="zh-CN" altLang="en-US" sz="1900">
                <a:solidFill>
                  <a:srgbClr val="FF0000"/>
                </a:solidFill>
                <a:latin typeface="微软雅黑" panose="020B0503020204020204" pitchFamily="34" charset="-122"/>
                <a:ea typeface="微软雅黑" panose="020B0503020204020204" pitchFamily="34" charset="-122"/>
              </a:rPr>
              <a:t>排序</a:t>
            </a:r>
            <a:r>
              <a:rPr lang="zh-CN" altLang="en-US" sz="1900">
                <a:solidFill>
                  <a:srgbClr val="333333"/>
                </a:solidFill>
                <a:latin typeface="微软雅黑" panose="020B0503020204020204" pitchFamily="34" charset="-122"/>
                <a:ea typeface="微软雅黑" panose="020B0503020204020204" pitchFamily="34" charset="-122"/>
              </a:rPr>
              <a:t>和</a:t>
            </a:r>
            <a:r>
              <a:rPr lang="zh-CN" altLang="en-US" sz="1900">
                <a:solidFill>
                  <a:srgbClr val="FF0000"/>
                </a:solidFill>
                <a:latin typeface="微软雅黑" panose="020B0503020204020204" pitchFamily="34" charset="-122"/>
                <a:ea typeface="微软雅黑" panose="020B0503020204020204" pitchFamily="34" charset="-122"/>
              </a:rPr>
              <a:t>检索</a:t>
            </a:r>
            <a:endParaRPr lang="en-US" altLang="zh-CN" sz="1900">
              <a:solidFill>
                <a:srgbClr val="FF0000"/>
              </a:solidFill>
              <a:latin typeface="微软雅黑" panose="020B0503020204020204" pitchFamily="34" charset="-122"/>
              <a:ea typeface="微软雅黑" panose="020B0503020204020204" pitchFamily="34" charset="-122"/>
            </a:endParaRPr>
          </a:p>
        </p:txBody>
      </p:sp>
      <p:sp>
        <p:nvSpPr>
          <p:cNvPr id="9223" name="矩形 10"/>
          <p:cNvSpPr>
            <a:spLocks noChangeArrowheads="1"/>
          </p:cNvSpPr>
          <p:nvPr/>
        </p:nvSpPr>
        <p:spPr bwMode="auto">
          <a:xfrm>
            <a:off x="110067" y="2203450"/>
            <a:ext cx="471805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单键索引</a:t>
            </a:r>
            <a:endParaRPr lang="zh-CN" altLang="en-US" sz="1800" b="1">
              <a:latin typeface="微软雅黑" panose="020B0503020204020204" pitchFamily="34" charset="-122"/>
              <a:ea typeface="微软雅黑" panose="020B0503020204020204" pitchFamily="34" charset="-122"/>
            </a:endParaRPr>
          </a:p>
        </p:txBody>
      </p:sp>
      <p:sp>
        <p:nvSpPr>
          <p:cNvPr id="8" name="TextBox 7"/>
          <p:cNvSpPr txBox="1"/>
          <p:nvPr/>
        </p:nvSpPr>
        <p:spPr>
          <a:xfrm>
            <a:off x="342900" y="2589213"/>
            <a:ext cx="7051930" cy="1200329"/>
          </a:xfrm>
          <a:prstGeom prst="rect">
            <a:avLst/>
          </a:prstGeom>
          <a:noFill/>
        </p:spPr>
        <p:txBody>
          <a:bodyPr wrap="none">
            <a:spAutoFit/>
          </a:bodyPr>
          <a:lstStyle/>
          <a:p>
            <a:pPr eaLnBrk="0" hangingPunct="0">
              <a:lnSpc>
                <a:spcPct val="150000"/>
              </a:lnSpc>
              <a:buClr>
                <a:srgbClr val="92D050"/>
              </a:buClr>
              <a:defRPr/>
            </a:pPr>
            <a:r>
              <a:rPr lang="zh-CN" altLang="en-US" sz="1600">
                <a:latin typeface="微软雅黑" panose="020B0503020204020204" pitchFamily="34" charset="-122"/>
                <a:ea typeface="微软雅黑" panose="020B0503020204020204" pitchFamily="34" charset="-122"/>
              </a:rPr>
              <a:t>在某一个特定的属性上建立索引</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例如</a:t>
            </a:r>
            <a:r>
              <a:rPr lang="en-US" altLang="zh-CN" sz="1600">
                <a:latin typeface="微软雅黑" panose="020B0503020204020204" pitchFamily="34" charset="-122"/>
                <a:ea typeface="微软雅黑" panose="020B0503020204020204" pitchFamily="34" charset="-122"/>
              </a:rPr>
              <a:t>:db.users.</a:t>
            </a:r>
            <a:r>
              <a:rPr lang="en-US" altLang="zh-CN" sz="1600">
                <a:solidFill>
                  <a:srgbClr val="333333"/>
                </a:solidFill>
                <a:latin typeface="微软雅黑" panose="020B0503020204020204" pitchFamily="34" charset="-122"/>
                <a:ea typeface="微软雅黑" panose="020B0503020204020204" pitchFamily="34" charset="-122"/>
              </a:rPr>
              <a:t> createIndex({age:-1});</a:t>
            </a:r>
            <a:endParaRPr lang="en-US" altLang="zh-CN" sz="1600">
              <a:latin typeface="微软雅黑" panose="020B0503020204020204" pitchFamily="34" charset="-122"/>
              <a:ea typeface="微软雅黑" panose="020B0503020204020204" pitchFamily="34" charset="-122"/>
            </a:endParaRPr>
          </a:p>
          <a:p>
            <a:pPr marL="285750" indent="-285750" eaLnBrk="0" hangingPunct="0">
              <a:lnSpc>
                <a:spcPct val="150000"/>
              </a:lnSpc>
              <a:buClr>
                <a:srgbClr val="92D050"/>
              </a:buClr>
              <a:buFont typeface="Wingdings" panose="05000000000000000000" pitchFamily="2" charset="2"/>
              <a:buChar char="ü"/>
              <a:defRPr/>
            </a:pPr>
            <a:r>
              <a:rPr lang="en-US" altLang="zh-CN" sz="1600">
                <a:latin typeface="微软雅黑" panose="020B0503020204020204" pitchFamily="34" charset="-122"/>
                <a:ea typeface="微软雅黑" panose="020B0503020204020204" pitchFamily="34" charset="-122"/>
              </a:rPr>
              <a:t>mongoDB</a:t>
            </a:r>
            <a:r>
              <a:rPr lang="zh-CN" altLang="en-US" sz="1600">
                <a:latin typeface="微软雅黑" panose="020B0503020204020204" pitchFamily="34" charset="-122"/>
                <a:ea typeface="微软雅黑" panose="020B0503020204020204" pitchFamily="34" charset="-122"/>
              </a:rPr>
              <a:t>在</a:t>
            </a:r>
            <a:r>
              <a:rPr lang="en-US" altLang="zh-CN" sz="1600">
                <a:latin typeface="微软雅黑" panose="020B0503020204020204" pitchFamily="34" charset="-122"/>
                <a:ea typeface="微软雅黑" panose="020B0503020204020204" pitchFamily="34" charset="-122"/>
              </a:rPr>
              <a:t>ID</a:t>
            </a:r>
            <a:r>
              <a:rPr lang="zh-CN" altLang="en-US" sz="1600">
                <a:latin typeface="微软雅黑" panose="020B0503020204020204" pitchFamily="34" charset="-122"/>
                <a:ea typeface="微软雅黑" panose="020B0503020204020204" pitchFamily="34" charset="-122"/>
              </a:rPr>
              <a:t>上建立了唯一的单键索引</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所以经常会使用</a:t>
            </a:r>
            <a:r>
              <a:rPr lang="en-US" altLang="zh-CN" sz="1600">
                <a:latin typeface="微软雅黑" panose="020B0503020204020204" pitchFamily="34" charset="-122"/>
                <a:ea typeface="微软雅黑" panose="020B0503020204020204" pitchFamily="34" charset="-122"/>
              </a:rPr>
              <a:t>id</a:t>
            </a:r>
            <a:r>
              <a:rPr lang="zh-CN" altLang="en-US" sz="1600">
                <a:latin typeface="微软雅黑" panose="020B0503020204020204" pitchFamily="34" charset="-122"/>
                <a:ea typeface="微软雅黑" panose="020B0503020204020204" pitchFamily="34" charset="-122"/>
              </a:rPr>
              <a:t>来进行查询；</a:t>
            </a:r>
            <a:endParaRPr lang="en-US" altLang="zh-CN" sz="1600">
              <a:latin typeface="微软雅黑" panose="020B0503020204020204" pitchFamily="34" charset="-122"/>
              <a:ea typeface="微软雅黑" panose="020B0503020204020204" pitchFamily="34" charset="-122"/>
            </a:endParaRPr>
          </a:p>
          <a:p>
            <a:pPr marL="285750" indent="-285750" eaLnBrk="0" hangingPunct="0">
              <a:lnSpc>
                <a:spcPct val="150000"/>
              </a:lnSpc>
              <a:buClr>
                <a:srgbClr val="92D050"/>
              </a:buClr>
              <a:buFont typeface="Wingdings" panose="05000000000000000000" pitchFamily="2" charset="2"/>
              <a:buChar char="ü"/>
              <a:defRPr/>
            </a:pPr>
            <a:r>
              <a:rPr lang="zh-CN" altLang="en-US" sz="1600">
                <a:latin typeface="微软雅黑" panose="020B0503020204020204" pitchFamily="34" charset="-122"/>
                <a:ea typeface="微软雅黑" panose="020B0503020204020204" pitchFamily="34" charset="-122"/>
              </a:rPr>
              <a:t>在索引字段上进行精确匹配、排序以及范围查找都会使用此索引；</a:t>
            </a:r>
            <a:endParaRPr lang="zh-CN" altLang="en-US" sz="1600">
              <a:latin typeface="微软雅黑" panose="020B0503020204020204" pitchFamily="34" charset="-122"/>
              <a:ea typeface="微软雅黑" panose="020B0503020204020204" pitchFamily="34" charset="-122"/>
            </a:endParaRPr>
          </a:p>
        </p:txBody>
      </p:sp>
      <p:sp>
        <p:nvSpPr>
          <p:cNvPr id="9225" name="矩形 10"/>
          <p:cNvSpPr>
            <a:spLocks noChangeArrowheads="1"/>
          </p:cNvSpPr>
          <p:nvPr/>
        </p:nvSpPr>
        <p:spPr bwMode="auto">
          <a:xfrm>
            <a:off x="110067" y="3735389"/>
            <a:ext cx="471805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复合索引</a:t>
            </a:r>
            <a:endParaRPr lang="zh-CN" altLang="en-US" sz="1800" b="1">
              <a:latin typeface="微软雅黑" panose="020B0503020204020204" pitchFamily="34" charset="-122"/>
              <a:ea typeface="微软雅黑" panose="020B0503020204020204" pitchFamily="34" charset="-122"/>
            </a:endParaRPr>
          </a:p>
        </p:txBody>
      </p:sp>
      <p:sp>
        <p:nvSpPr>
          <p:cNvPr id="10" name="TextBox 9"/>
          <p:cNvSpPr txBox="1"/>
          <p:nvPr/>
        </p:nvSpPr>
        <p:spPr>
          <a:xfrm>
            <a:off x="342901" y="4151314"/>
            <a:ext cx="8549713" cy="1569660"/>
          </a:xfrm>
          <a:prstGeom prst="rect">
            <a:avLst/>
          </a:prstGeom>
          <a:noFill/>
        </p:spPr>
        <p:txBody>
          <a:bodyPr wrap="none">
            <a:spAutoFit/>
          </a:bodyPr>
          <a:lstStyle/>
          <a:p>
            <a:pPr eaLnBrk="0" hangingPunct="0">
              <a:lnSpc>
                <a:spcPct val="150000"/>
              </a:lnSpc>
              <a:buClr>
                <a:srgbClr val="92D050"/>
              </a:buClr>
              <a:defRPr/>
            </a:pPr>
            <a:r>
              <a:rPr lang="zh-CN" altLang="en-US" sz="1600">
                <a:latin typeface="微软雅黑" panose="020B0503020204020204" pitchFamily="34" charset="-122"/>
                <a:ea typeface="微软雅黑" panose="020B0503020204020204" pitchFamily="34" charset="-122"/>
              </a:rPr>
              <a:t>在多个特定的属性上建立索引</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例如</a:t>
            </a:r>
            <a:r>
              <a:rPr lang="en-US" altLang="zh-CN" sz="1600">
                <a:latin typeface="微软雅黑" panose="020B0503020204020204" pitchFamily="34" charset="-122"/>
                <a:ea typeface="微软雅黑" panose="020B0503020204020204" pitchFamily="34" charset="-122"/>
              </a:rPr>
              <a:t>:db.users.</a:t>
            </a:r>
            <a:r>
              <a:rPr lang="en-US" altLang="zh-CN" sz="1600">
                <a:solidFill>
                  <a:srgbClr val="333333"/>
                </a:solidFill>
                <a:latin typeface="微软雅黑" panose="020B0503020204020204" pitchFamily="34" charset="-122"/>
                <a:ea typeface="微软雅黑" panose="020B0503020204020204" pitchFamily="34" charset="-122"/>
              </a:rPr>
              <a:t> createIndex({username:1,age:-1,country:1});</a:t>
            </a:r>
            <a:endParaRPr lang="en-US" altLang="zh-CN" sz="1600">
              <a:latin typeface="微软雅黑" panose="020B0503020204020204" pitchFamily="34" charset="-122"/>
              <a:ea typeface="微软雅黑" panose="020B0503020204020204" pitchFamily="34" charset="-122"/>
            </a:endParaRPr>
          </a:p>
          <a:p>
            <a:pPr marL="285750" indent="-285750" eaLnBrk="0" hangingPunct="0">
              <a:lnSpc>
                <a:spcPct val="150000"/>
              </a:lnSpc>
              <a:buClr>
                <a:srgbClr val="92D050"/>
              </a:buClr>
              <a:buFont typeface="Wingdings" panose="05000000000000000000" pitchFamily="2" charset="2"/>
              <a:buChar char="ü"/>
              <a:defRPr/>
            </a:pPr>
            <a:r>
              <a:rPr lang="zh-CN" altLang="en-US" sz="1600">
                <a:latin typeface="微软雅黑" panose="020B0503020204020204" pitchFamily="34" charset="-122"/>
                <a:ea typeface="微软雅黑" panose="020B0503020204020204" pitchFamily="34" charset="-122"/>
              </a:rPr>
              <a:t>复合索引键的排序顺序</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可以确定该索引是否可以支持排序操作；</a:t>
            </a:r>
            <a:endParaRPr lang="en-US" altLang="zh-CN" sz="1600">
              <a:latin typeface="微软雅黑" panose="020B0503020204020204" pitchFamily="34" charset="-122"/>
              <a:ea typeface="微软雅黑" panose="020B0503020204020204" pitchFamily="34" charset="-122"/>
            </a:endParaRPr>
          </a:p>
          <a:p>
            <a:pPr marL="285750" indent="-285750" eaLnBrk="0" hangingPunct="0">
              <a:lnSpc>
                <a:spcPct val="150000"/>
              </a:lnSpc>
              <a:buClr>
                <a:srgbClr val="92D050"/>
              </a:buClr>
              <a:buFont typeface="Wingdings" panose="05000000000000000000" pitchFamily="2" charset="2"/>
              <a:buChar char="ü"/>
              <a:defRPr/>
            </a:pPr>
            <a:r>
              <a:rPr lang="zh-CN" altLang="en-US" sz="1600">
                <a:latin typeface="微软雅黑" panose="020B0503020204020204" pitchFamily="34" charset="-122"/>
                <a:ea typeface="微软雅黑" panose="020B0503020204020204" pitchFamily="34" charset="-122"/>
              </a:rPr>
              <a:t>在索引字段上进行精确匹配、排序以及范围查找都会使用此索引</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但与索引的顺序有关；</a:t>
            </a:r>
            <a:endParaRPr lang="en-US" altLang="zh-CN" sz="1600">
              <a:latin typeface="微软雅黑" panose="020B0503020204020204" pitchFamily="34" charset="-122"/>
              <a:ea typeface="微软雅黑" panose="020B0503020204020204" pitchFamily="34" charset="-122"/>
            </a:endParaRPr>
          </a:p>
          <a:p>
            <a:pPr marL="285750" indent="-285750" eaLnBrk="0" hangingPunct="0">
              <a:lnSpc>
                <a:spcPct val="150000"/>
              </a:lnSpc>
              <a:buClr>
                <a:srgbClr val="92D050"/>
              </a:buClr>
              <a:buFont typeface="Wingdings" panose="05000000000000000000" pitchFamily="2" charset="2"/>
              <a:buChar char="ü"/>
              <a:defRPr/>
            </a:pPr>
            <a:r>
              <a:rPr lang="zh-CN" altLang="en-US" sz="1600" smtClean="0">
                <a:latin typeface="微软雅黑" panose="020B0503020204020204" pitchFamily="34" charset="-122"/>
                <a:ea typeface="微软雅黑" panose="020B0503020204020204" pitchFamily="34" charset="-122"/>
              </a:rPr>
              <a:t>为了内存性能</a:t>
            </a:r>
            <a:r>
              <a:rPr lang="zh-CN" altLang="en-US" sz="1600">
                <a:latin typeface="微软雅黑" panose="020B0503020204020204" pitchFamily="34" charset="-122"/>
                <a:ea typeface="微软雅黑" panose="020B0503020204020204" pitchFamily="34" charset="-122"/>
              </a:rPr>
              <a:t>考虑</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应删除存在与第一个键相同的单键索引</a:t>
            </a:r>
            <a:endParaRPr lang="zh-CN" altLang="en-US" sz="1600">
              <a:latin typeface="微软雅黑" panose="020B0503020204020204" pitchFamily="34" charset="-122"/>
              <a:ea typeface="微软雅黑" panose="020B0503020204020204" pitchFamily="34" charset="-122"/>
            </a:endParaRPr>
          </a:p>
        </p:txBody>
      </p:sp>
      <p:sp>
        <p:nvSpPr>
          <p:cNvPr id="9227" name="矩形 10"/>
          <p:cNvSpPr>
            <a:spLocks noChangeArrowheads="1"/>
          </p:cNvSpPr>
          <p:nvPr/>
        </p:nvSpPr>
        <p:spPr bwMode="auto">
          <a:xfrm>
            <a:off x="110067" y="5614989"/>
            <a:ext cx="471805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多键索引</a:t>
            </a:r>
            <a:endParaRPr lang="zh-CN" altLang="en-US" sz="1800" b="1">
              <a:latin typeface="微软雅黑" panose="020B0503020204020204" pitchFamily="34" charset="-122"/>
              <a:ea typeface="微软雅黑" panose="020B0503020204020204" pitchFamily="34" charset="-122"/>
            </a:endParaRPr>
          </a:p>
        </p:txBody>
      </p:sp>
      <p:sp>
        <p:nvSpPr>
          <p:cNvPr id="9228" name="TextBox 11"/>
          <p:cNvSpPr txBox="1">
            <a:spLocks noChangeArrowheads="1"/>
          </p:cNvSpPr>
          <p:nvPr/>
        </p:nvSpPr>
        <p:spPr bwMode="auto">
          <a:xfrm>
            <a:off x="342900" y="5898778"/>
            <a:ext cx="1174961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Tx/>
              <a:buNone/>
            </a:pPr>
            <a:r>
              <a:rPr lang="zh-CN" altLang="en-US" sz="1600">
                <a:latin typeface="微软雅黑" panose="020B0503020204020204" pitchFamily="34" charset="-122"/>
                <a:ea typeface="微软雅黑" panose="020B0503020204020204" pitchFamily="34" charset="-122"/>
              </a:rPr>
              <a:t>在数组的属性上建立索引</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例如</a:t>
            </a:r>
            <a:r>
              <a:rPr lang="en-US" altLang="zh-CN" sz="1600">
                <a:latin typeface="微软雅黑" panose="020B0503020204020204" pitchFamily="34" charset="-122"/>
                <a:ea typeface="微软雅黑" panose="020B0503020204020204" pitchFamily="34" charset="-122"/>
              </a:rPr>
              <a:t>:db.users.</a:t>
            </a:r>
            <a:r>
              <a:rPr lang="en-US" altLang="zh-CN" sz="1600">
                <a:solidFill>
                  <a:srgbClr val="333333"/>
                </a:solidFill>
                <a:latin typeface="微软雅黑" panose="020B0503020204020204" pitchFamily="34" charset="-122"/>
                <a:ea typeface="微软雅黑" panose="020B0503020204020204" pitchFamily="34" charset="-122"/>
              </a:rPr>
              <a:t> createIndex({favorites.city:1});</a:t>
            </a:r>
            <a:r>
              <a:rPr lang="zh-CN" altLang="en-US" sz="1600">
                <a:solidFill>
                  <a:srgbClr val="333333"/>
                </a:solidFill>
                <a:latin typeface="微软雅黑" panose="020B0503020204020204" pitchFamily="34" charset="-122"/>
                <a:ea typeface="微软雅黑" panose="020B0503020204020204" pitchFamily="34" charset="-122"/>
              </a:rPr>
              <a:t>针对这个数组的任意值的查询都会定位到这个文档</a:t>
            </a:r>
            <a:r>
              <a:rPr lang="en-US" altLang="zh-CN" sz="1600">
                <a:solidFill>
                  <a:srgbClr val="333333"/>
                </a:solidFill>
                <a:latin typeface="微软雅黑" panose="020B0503020204020204" pitchFamily="34" charset="-122"/>
                <a:ea typeface="微软雅黑" panose="020B0503020204020204" pitchFamily="34" charset="-122"/>
              </a:rPr>
              <a:t>,</a:t>
            </a:r>
            <a:r>
              <a:rPr lang="zh-CN" altLang="en-US" sz="1600">
                <a:solidFill>
                  <a:srgbClr val="333333"/>
                </a:solidFill>
                <a:latin typeface="微软雅黑" panose="020B0503020204020204" pitchFamily="34" charset="-122"/>
                <a:ea typeface="微软雅黑" panose="020B0503020204020204" pitchFamily="34" charset="-122"/>
              </a:rPr>
              <a:t>既多个索引入口或者键值引用同一个文档</a:t>
            </a:r>
            <a:endParaRPr lang="en-US" altLang="zh-CN" sz="1600">
              <a:latin typeface="微软雅黑" panose="020B0503020204020204" pitchFamily="34" charset="-122"/>
              <a:ea typeface="微软雅黑" panose="020B0503020204020204" pitchFamily="34" charset="-122"/>
            </a:endParaRPr>
          </a:p>
        </p:txBody>
      </p:sp>
      <p:grpSp>
        <p:nvGrpSpPr>
          <p:cNvPr id="13" name="PA_组合 47"/>
          <p:cNvGrpSpPr/>
          <p:nvPr>
            <p:custDataLst>
              <p:tags r:id="rId1"/>
            </p:custDataLst>
          </p:nvPr>
        </p:nvGrpSpPr>
        <p:grpSpPr>
          <a:xfrm>
            <a:off x="480484" y="709142"/>
            <a:ext cx="1199456" cy="74689"/>
            <a:chOff x="0" y="2842590"/>
            <a:chExt cx="7054752" cy="89199"/>
          </a:xfrm>
        </p:grpSpPr>
        <p:sp>
          <p:nvSpPr>
            <p:cNvPr id="14" name="矩形 1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5" name="矩形 1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6" name="矩形 1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7" name="矩形 1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to="" calcmode="lin" valueType="num">
                                      <p:cBhvr>
                                        <p:cTn id="7"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5" name="矩形 4"/>
          <p:cNvSpPr>
            <a:spLocks noChangeArrowheads="1"/>
          </p:cNvSpPr>
          <p:nvPr/>
        </p:nvSpPr>
        <p:spPr bwMode="auto">
          <a:xfrm>
            <a:off x="101599" y="17607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索引类型</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10246" name="矩形 10"/>
          <p:cNvSpPr>
            <a:spLocks noChangeArrowheads="1"/>
          </p:cNvSpPr>
          <p:nvPr/>
        </p:nvSpPr>
        <p:spPr bwMode="auto">
          <a:xfrm>
            <a:off x="101600" y="1033464"/>
            <a:ext cx="471805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哈希索引</a:t>
            </a:r>
            <a:endParaRPr lang="zh-CN" altLang="en-US" sz="1800" b="1">
              <a:latin typeface="微软雅黑" panose="020B0503020204020204" pitchFamily="34" charset="-122"/>
              <a:ea typeface="微软雅黑" panose="020B0503020204020204" pitchFamily="34" charset="-122"/>
            </a:endParaRPr>
          </a:p>
        </p:txBody>
      </p:sp>
      <p:sp>
        <p:nvSpPr>
          <p:cNvPr id="8" name="TextBox 7"/>
          <p:cNvSpPr txBox="1"/>
          <p:nvPr/>
        </p:nvSpPr>
        <p:spPr>
          <a:xfrm>
            <a:off x="334433" y="1419226"/>
            <a:ext cx="6369051" cy="2062103"/>
          </a:xfrm>
          <a:prstGeom prst="rect">
            <a:avLst/>
          </a:prstGeom>
          <a:noFill/>
        </p:spPr>
        <p:txBody>
          <a:bodyPr wrap="none">
            <a:spAutoFit/>
          </a:bodyPr>
          <a:lstStyle/>
          <a:p>
            <a:pPr eaLnBrk="0" hangingPunct="0">
              <a:lnSpc>
                <a:spcPct val="200000"/>
              </a:lnSpc>
              <a:buClr>
                <a:srgbClr val="92D050"/>
              </a:buClr>
              <a:defRPr/>
            </a:pPr>
            <a:r>
              <a:rPr lang="zh-CN" altLang="en-US" sz="1600">
                <a:latin typeface="微软雅黑" panose="020B0503020204020204" pitchFamily="34" charset="-122"/>
                <a:ea typeface="微软雅黑" panose="020B0503020204020204" pitchFamily="34" charset="-122"/>
              </a:rPr>
              <a:t>不同于传统的</a:t>
            </a:r>
            <a:r>
              <a:rPr lang="en-US" altLang="zh-CN" sz="1600">
                <a:latin typeface="微软雅黑" panose="020B0503020204020204" pitchFamily="34" charset="-122"/>
                <a:ea typeface="微软雅黑" panose="020B0503020204020204" pitchFamily="34" charset="-122"/>
              </a:rPr>
              <a:t>B-</a:t>
            </a:r>
            <a:r>
              <a:rPr lang="zh-CN" altLang="en-US" sz="1600">
                <a:latin typeface="微软雅黑" panose="020B0503020204020204" pitchFamily="34" charset="-122"/>
                <a:ea typeface="微软雅黑" panose="020B0503020204020204" pitchFamily="34" charset="-122"/>
              </a:rPr>
              <a:t>树索引</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哈希索引使用</a:t>
            </a:r>
            <a:r>
              <a:rPr lang="en-US" altLang="zh-CN" sz="1600">
                <a:latin typeface="微软雅黑" panose="020B0503020204020204" pitchFamily="34" charset="-122"/>
                <a:ea typeface="微软雅黑" panose="020B0503020204020204" pitchFamily="34" charset="-122"/>
              </a:rPr>
              <a:t>hash</a:t>
            </a:r>
            <a:r>
              <a:rPr lang="zh-CN" altLang="en-US" sz="1600">
                <a:latin typeface="微软雅黑" panose="020B0503020204020204" pitchFamily="34" charset="-122"/>
                <a:ea typeface="微软雅黑" panose="020B0503020204020204" pitchFamily="34" charset="-122"/>
              </a:rPr>
              <a:t>函数来创建索引。</a:t>
            </a:r>
            <a:endParaRPr lang="en-US" altLang="zh-CN" sz="1600">
              <a:latin typeface="微软雅黑" panose="020B0503020204020204" pitchFamily="34" charset="-122"/>
              <a:ea typeface="微软雅黑" panose="020B0503020204020204" pitchFamily="34" charset="-122"/>
            </a:endParaRPr>
          </a:p>
          <a:p>
            <a:pPr eaLnBrk="0" hangingPunct="0">
              <a:lnSpc>
                <a:spcPct val="200000"/>
              </a:lnSpc>
              <a:buClr>
                <a:srgbClr val="92D050"/>
              </a:buClr>
              <a:defRPr/>
            </a:pPr>
            <a:r>
              <a:rPr lang="zh-CN" altLang="en-US" sz="1600">
                <a:latin typeface="微软雅黑" panose="020B0503020204020204" pitchFamily="34" charset="-122"/>
                <a:ea typeface="微软雅黑" panose="020B0503020204020204" pitchFamily="34" charset="-122"/>
              </a:rPr>
              <a:t>例如</a:t>
            </a:r>
            <a:r>
              <a:rPr lang="en-US" altLang="zh-CN" sz="1600">
                <a:latin typeface="微软雅黑" panose="020B0503020204020204" pitchFamily="34" charset="-122"/>
                <a:ea typeface="微软雅黑" panose="020B0503020204020204" pitchFamily="34" charset="-122"/>
              </a:rPr>
              <a:t>:db.users.</a:t>
            </a:r>
            <a:r>
              <a:rPr lang="en-US" altLang="zh-CN" sz="1600">
                <a:solidFill>
                  <a:srgbClr val="333333"/>
                </a:solidFill>
                <a:latin typeface="微软雅黑" panose="020B0503020204020204" pitchFamily="34" charset="-122"/>
                <a:ea typeface="微软雅黑" panose="020B0503020204020204" pitchFamily="34" charset="-122"/>
              </a:rPr>
              <a:t> createIndex({username : 'hashed'});</a:t>
            </a:r>
            <a:endParaRPr lang="en-US" altLang="zh-CN" sz="1600">
              <a:latin typeface="微软雅黑" panose="020B0503020204020204" pitchFamily="34" charset="-122"/>
              <a:ea typeface="微软雅黑" panose="020B0503020204020204" pitchFamily="34" charset="-122"/>
            </a:endParaRPr>
          </a:p>
          <a:p>
            <a:pPr marL="285750" indent="-285750" eaLnBrk="0" hangingPunct="0">
              <a:lnSpc>
                <a:spcPct val="200000"/>
              </a:lnSpc>
              <a:buClr>
                <a:srgbClr val="92D050"/>
              </a:buClr>
              <a:buFont typeface="Wingdings" panose="05000000000000000000" pitchFamily="2" charset="2"/>
              <a:buChar char="ü"/>
              <a:defRPr/>
            </a:pPr>
            <a:r>
              <a:rPr lang="zh-CN" altLang="en-US" sz="1600">
                <a:latin typeface="微软雅黑" panose="020B0503020204020204" pitchFamily="34" charset="-122"/>
                <a:ea typeface="微软雅黑" panose="020B0503020204020204" pitchFamily="34" charset="-122"/>
              </a:rPr>
              <a:t>在索引字段上进行精确匹配</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但不支持范围查询</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不支持多键</a:t>
            </a:r>
            <a:r>
              <a:rPr lang="en-US" altLang="zh-CN" sz="1600">
                <a:latin typeface="微软雅黑" panose="020B0503020204020204" pitchFamily="34" charset="-122"/>
                <a:ea typeface="微软雅黑" panose="020B0503020204020204" pitchFamily="34" charset="-122"/>
              </a:rPr>
              <a:t>hash</a:t>
            </a:r>
            <a:r>
              <a:rPr lang="zh-CN" altLang="en-US" sz="1600">
                <a:latin typeface="微软雅黑" panose="020B0503020204020204" pitchFamily="34" charset="-122"/>
                <a:ea typeface="微软雅黑" panose="020B0503020204020204" pitchFamily="34" charset="-122"/>
              </a:rPr>
              <a:t>；</a:t>
            </a:r>
            <a:endParaRPr lang="en-US" altLang="zh-CN" sz="1600">
              <a:latin typeface="微软雅黑" panose="020B0503020204020204" pitchFamily="34" charset="-122"/>
              <a:ea typeface="微软雅黑" panose="020B0503020204020204" pitchFamily="34" charset="-122"/>
            </a:endParaRPr>
          </a:p>
          <a:p>
            <a:pPr marL="285750" indent="-285750" eaLnBrk="0" hangingPunct="0">
              <a:lnSpc>
                <a:spcPct val="200000"/>
              </a:lnSpc>
              <a:buClr>
                <a:srgbClr val="92D050"/>
              </a:buClr>
              <a:buFont typeface="Wingdings" panose="05000000000000000000" pitchFamily="2" charset="2"/>
              <a:buChar char="ü"/>
              <a:defRPr/>
            </a:pPr>
            <a:r>
              <a:rPr lang="en-US" altLang="zh-CN" sz="1600">
                <a:latin typeface="微软雅黑" panose="020B0503020204020204" pitchFamily="34" charset="-122"/>
                <a:ea typeface="微软雅黑" panose="020B0503020204020204" pitchFamily="34" charset="-122"/>
              </a:rPr>
              <a:t>Hash</a:t>
            </a:r>
            <a:r>
              <a:rPr lang="zh-CN" altLang="en-US" sz="1600">
                <a:latin typeface="微软雅黑" panose="020B0503020204020204" pitchFamily="34" charset="-122"/>
                <a:ea typeface="微软雅黑" panose="020B0503020204020204" pitchFamily="34" charset="-122"/>
              </a:rPr>
              <a:t>索引上的入口是均匀分布的</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在分片集合中非常有用；</a:t>
            </a:r>
            <a:endParaRPr lang="zh-CN" altLang="en-US" sz="1600">
              <a:latin typeface="微软雅黑" panose="020B0503020204020204" pitchFamily="34" charset="-122"/>
              <a:ea typeface="微软雅黑" panose="020B0503020204020204" pitchFamily="34" charset="-122"/>
            </a:endParaRPr>
          </a:p>
        </p:txBody>
      </p:sp>
      <p:grpSp>
        <p:nvGrpSpPr>
          <p:cNvPr id="9" name="PA_组合 47"/>
          <p:cNvGrpSpPr/>
          <p:nvPr>
            <p:custDataLst>
              <p:tags r:id="rId1"/>
            </p:custDataLst>
          </p:nvPr>
        </p:nvGrpSpPr>
        <p:grpSpPr>
          <a:xfrm>
            <a:off x="480484" y="709142"/>
            <a:ext cx="1199456" cy="74689"/>
            <a:chOff x="0" y="2842590"/>
            <a:chExt cx="7054752" cy="89199"/>
          </a:xfrm>
        </p:grpSpPr>
        <p:sp>
          <p:nvSpPr>
            <p:cNvPr id="10" name="矩形 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3" name="矩形 1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to="" calcmode="lin" valueType="num">
                                      <p:cBhvr>
                                        <p:cTn id="7" dur="700" fill="hold">
                                          <p:stCondLst>
                                            <p:cond delay="0"/>
                                          </p:stCondLst>
                                        </p:cTn>
                                        <p:tgtEl>
                                          <p:spTgt spid="9"/>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9"/>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9"/>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9"/>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矩形 4"/>
          <p:cNvSpPr>
            <a:spLocks noChangeArrowheads="1"/>
          </p:cNvSpPr>
          <p:nvPr/>
        </p:nvSpPr>
        <p:spPr bwMode="auto">
          <a:xfrm>
            <a:off x="188433" y="117587"/>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索引图示</a:t>
            </a:r>
            <a:endParaRPr lang="zh-CN" altLang="en-US" sz="2665">
              <a:solidFill>
                <a:srgbClr val="1D69A3"/>
              </a:solidFill>
              <a:latin typeface="微软雅黑" panose="020B0503020204020204" pitchFamily="34" charset="-122"/>
              <a:ea typeface="微软雅黑" panose="020B0503020204020204" pitchFamily="34" charset="-122"/>
            </a:endParaRPr>
          </a:p>
        </p:txBody>
      </p:sp>
      <p:pic>
        <p:nvPicPr>
          <p:cNvPr id="112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0416" y="1350595"/>
            <a:ext cx="6684784" cy="244488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1271" name="矩形 10"/>
          <p:cNvSpPr>
            <a:spLocks noChangeArrowheads="1"/>
          </p:cNvSpPr>
          <p:nvPr/>
        </p:nvSpPr>
        <p:spPr bwMode="auto">
          <a:xfrm>
            <a:off x="345018" y="923925"/>
            <a:ext cx="47180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单键索引</a:t>
            </a:r>
            <a:endParaRPr lang="zh-CN" altLang="en-US" sz="1800" b="1">
              <a:latin typeface="微软雅黑" panose="020B0503020204020204" pitchFamily="34" charset="-122"/>
              <a:ea typeface="微软雅黑" panose="020B0503020204020204" pitchFamily="34" charset="-122"/>
            </a:endParaRPr>
          </a:p>
        </p:txBody>
      </p:sp>
      <p:pic>
        <p:nvPicPr>
          <p:cNvPr id="1127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377" y="3915085"/>
            <a:ext cx="8685341" cy="26280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1273" name="矩形 10"/>
          <p:cNvSpPr>
            <a:spLocks noChangeArrowheads="1"/>
          </p:cNvSpPr>
          <p:nvPr/>
        </p:nvSpPr>
        <p:spPr bwMode="auto">
          <a:xfrm>
            <a:off x="930280" y="3313295"/>
            <a:ext cx="47180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复合索引</a:t>
            </a:r>
            <a:endParaRPr lang="zh-CN" altLang="en-US" sz="1800" b="1">
              <a:latin typeface="微软雅黑" panose="020B0503020204020204" pitchFamily="34" charset="-122"/>
              <a:ea typeface="微软雅黑" panose="020B0503020204020204" pitchFamily="34" charset="-122"/>
            </a:endParaRPr>
          </a:p>
        </p:txBody>
      </p:sp>
      <p:sp>
        <p:nvSpPr>
          <p:cNvPr id="11274" name="TextBox 1"/>
          <p:cNvSpPr txBox="1">
            <a:spLocks noChangeArrowheads="1"/>
          </p:cNvSpPr>
          <p:nvPr/>
        </p:nvSpPr>
        <p:spPr bwMode="auto">
          <a:xfrm>
            <a:off x="8264044" y="423430"/>
            <a:ext cx="385868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solidFill>
                  <a:srgbClr val="FF0000"/>
                </a:solidFill>
              </a:rPr>
              <a:t>为什么</a:t>
            </a:r>
            <a:r>
              <a:rPr lang="en-US" altLang="zh-CN" sz="1800">
                <a:solidFill>
                  <a:srgbClr val="FF0000"/>
                </a:solidFill>
              </a:rPr>
              <a:t>mongodb</a:t>
            </a:r>
            <a:r>
              <a:rPr lang="zh-CN" altLang="en-US" sz="1800">
                <a:solidFill>
                  <a:srgbClr val="FF0000"/>
                </a:solidFill>
              </a:rPr>
              <a:t>很耗内存？读和写都是基于内存的</a:t>
            </a:r>
            <a:endParaRPr lang="zh-CN" altLang="en-US" sz="1800">
              <a:solidFill>
                <a:srgbClr val="FF0000"/>
              </a:solidFill>
            </a:endParaRPr>
          </a:p>
        </p:txBody>
      </p:sp>
      <p:sp>
        <p:nvSpPr>
          <p:cNvPr id="11275" name="矩形 2"/>
          <p:cNvSpPr>
            <a:spLocks noChangeArrowheads="1"/>
          </p:cNvSpPr>
          <p:nvPr/>
        </p:nvSpPr>
        <p:spPr bwMode="auto">
          <a:xfrm>
            <a:off x="3758091" y="3466514"/>
            <a:ext cx="21852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 {</a:t>
            </a:r>
            <a:r>
              <a:rPr lang="en-US" altLang="zh-CN" sz="1800" smtClean="0"/>
              <a:t>userid:1, score:-1}</a:t>
            </a:r>
            <a:endParaRPr lang="zh-CN" altLang="en-US" sz="1800"/>
          </a:p>
        </p:txBody>
      </p:sp>
      <p:grpSp>
        <p:nvGrpSpPr>
          <p:cNvPr id="12" name="PA_组合 47"/>
          <p:cNvGrpSpPr/>
          <p:nvPr>
            <p:custDataLst>
              <p:tags r:id="rId3"/>
            </p:custDataLst>
          </p:nvPr>
        </p:nvGrpSpPr>
        <p:grpSpPr>
          <a:xfrm>
            <a:off x="480484" y="709142"/>
            <a:ext cx="1199456" cy="74689"/>
            <a:chOff x="0" y="2842590"/>
            <a:chExt cx="7054752" cy="89199"/>
          </a:xfrm>
        </p:grpSpPr>
        <p:sp>
          <p:nvSpPr>
            <p:cNvPr id="13" name="矩形 12"/>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4" name="矩形 13"/>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5" name="矩形 14"/>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6" name="矩形 15"/>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to="" calcmode="lin" valueType="num">
                                      <p:cBhvr>
                                        <p:cTn id="7" dur="700" fill="hold">
                                          <p:stCondLst>
                                            <p:cond delay="0"/>
                                          </p:stCondLst>
                                        </p:cTn>
                                        <p:tgtEl>
                                          <p:spTgt spid="1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矩形 4"/>
          <p:cNvSpPr>
            <a:spLocks noChangeArrowheads="1"/>
          </p:cNvSpPr>
          <p:nvPr/>
        </p:nvSpPr>
        <p:spPr bwMode="auto">
          <a:xfrm>
            <a:off x="255057" y="175107"/>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查询优化技巧  第一步</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15366" name="矩形 10"/>
          <p:cNvSpPr>
            <a:spLocks noChangeArrowheads="1"/>
          </p:cNvSpPr>
          <p:nvPr/>
        </p:nvSpPr>
        <p:spPr bwMode="auto">
          <a:xfrm>
            <a:off x="101600" y="919164"/>
            <a:ext cx="4718051"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n"/>
            </a:pPr>
            <a:r>
              <a:rPr lang="zh-CN" altLang="en-US" sz="2000" b="1">
                <a:latin typeface="微软雅黑" panose="020B0503020204020204" pitchFamily="34" charset="-122"/>
                <a:ea typeface="微软雅黑" panose="020B0503020204020204" pitchFamily="34" charset="-122"/>
              </a:rPr>
              <a:t>找出慢速查询</a:t>
            </a:r>
            <a:endParaRPr lang="zh-CN" altLang="en-US" sz="2000" b="1">
              <a:latin typeface="微软雅黑" panose="020B0503020204020204" pitchFamily="34" charset="-122"/>
              <a:ea typeface="微软雅黑" panose="020B0503020204020204" pitchFamily="34" charset="-122"/>
            </a:endParaRPr>
          </a:p>
        </p:txBody>
      </p:sp>
      <p:sp>
        <p:nvSpPr>
          <p:cNvPr id="8" name="TextBox 7"/>
          <p:cNvSpPr txBox="1"/>
          <p:nvPr/>
        </p:nvSpPr>
        <p:spPr>
          <a:xfrm>
            <a:off x="-8467" y="1419225"/>
            <a:ext cx="12352867" cy="3312445"/>
          </a:xfrm>
          <a:prstGeom prst="rect">
            <a:avLst/>
          </a:prstGeom>
          <a:noFill/>
        </p:spPr>
        <p:txBody>
          <a:bodyPr>
            <a:spAutoFit/>
          </a:bodyPr>
          <a:lstStyle/>
          <a:p>
            <a:pPr marL="342900" indent="-342900" eaLnBrk="0" hangingPunct="0">
              <a:lnSpc>
                <a:spcPct val="150000"/>
              </a:lnSpc>
              <a:buClr>
                <a:srgbClr val="92D050"/>
              </a:buClr>
              <a:buFont typeface="+mj-lt"/>
              <a:buAutoNum type="arabicPeriod"/>
              <a:defRPr/>
            </a:pPr>
            <a:r>
              <a:rPr lang="zh-CN" altLang="en-US" sz="1550" b="1">
                <a:latin typeface="微软雅黑" panose="020B0503020204020204" pitchFamily="34" charset="-122"/>
                <a:ea typeface="微软雅黑" panose="020B0503020204020204" pitchFamily="34" charset="-122"/>
              </a:rPr>
              <a:t>开启内置的查询分析器</a:t>
            </a:r>
            <a:r>
              <a:rPr lang="en-US" altLang="zh-CN" sz="1550" b="1">
                <a:latin typeface="微软雅黑" panose="020B0503020204020204" pitchFamily="34" charset="-122"/>
                <a:ea typeface="微软雅黑" panose="020B0503020204020204" pitchFamily="34" charset="-122"/>
              </a:rPr>
              <a:t>,</a:t>
            </a:r>
            <a:r>
              <a:rPr lang="zh-CN" altLang="en-US" sz="1550" b="1">
                <a:latin typeface="微软雅黑" panose="020B0503020204020204" pitchFamily="34" charset="-122"/>
                <a:ea typeface="微软雅黑" panose="020B0503020204020204" pitchFamily="34" charset="-122"/>
              </a:rPr>
              <a:t>记录读写操作效率</a:t>
            </a:r>
            <a:r>
              <a:rPr lang="en-US" altLang="zh-CN" sz="1550">
                <a:latin typeface="微软雅黑" panose="020B0503020204020204" pitchFamily="34" charset="-122"/>
                <a:ea typeface="微软雅黑" panose="020B0503020204020204" pitchFamily="34" charset="-122"/>
              </a:rPr>
              <a:t>:</a:t>
            </a:r>
            <a:endParaRPr lang="en-US" altLang="zh-CN" sz="1550">
              <a:latin typeface="微软雅黑" panose="020B0503020204020204" pitchFamily="34" charset="-122"/>
              <a:ea typeface="微软雅黑" panose="020B0503020204020204" pitchFamily="34" charset="-122"/>
            </a:endParaRPr>
          </a:p>
          <a:p>
            <a:pPr eaLnBrk="0" hangingPunct="0">
              <a:lnSpc>
                <a:spcPct val="150000"/>
              </a:lnSpc>
              <a:buClr>
                <a:srgbClr val="92D050"/>
              </a:buClr>
              <a:defRPr/>
            </a:pPr>
            <a:r>
              <a:rPr lang="en-US" altLang="zh-CN" sz="1550">
                <a:latin typeface="微软雅黑" panose="020B0503020204020204" pitchFamily="34" charset="-122"/>
                <a:ea typeface="微软雅黑" panose="020B0503020204020204" pitchFamily="34" charset="-122"/>
              </a:rPr>
              <a:t>            db.setProfilingLevel(n,{m}),n</a:t>
            </a:r>
            <a:r>
              <a:rPr lang="zh-CN" altLang="en-US" sz="1550">
                <a:latin typeface="微软雅黑" panose="020B0503020204020204" pitchFamily="34" charset="-122"/>
                <a:ea typeface="微软雅黑" panose="020B0503020204020204" pitchFamily="34" charset="-122"/>
              </a:rPr>
              <a:t>的取值可选</a:t>
            </a:r>
            <a:r>
              <a:rPr lang="en-US" altLang="zh-CN" sz="1550">
                <a:latin typeface="微软雅黑" panose="020B0503020204020204" pitchFamily="34" charset="-122"/>
                <a:ea typeface="微软雅黑" panose="020B0503020204020204" pitchFamily="34" charset="-122"/>
              </a:rPr>
              <a:t>0,1,2</a:t>
            </a:r>
            <a:r>
              <a:rPr lang="zh-CN" altLang="en-US" sz="1550">
                <a:latin typeface="微软雅黑" panose="020B0503020204020204" pitchFamily="34" charset="-122"/>
                <a:ea typeface="微软雅黑" panose="020B0503020204020204" pitchFamily="34" charset="-122"/>
              </a:rPr>
              <a:t>；</a:t>
            </a:r>
            <a:endParaRPr lang="en-US" altLang="zh-CN" sz="1550">
              <a:latin typeface="微软雅黑" panose="020B0503020204020204" pitchFamily="34" charset="-122"/>
              <a:ea typeface="微软雅黑" panose="020B0503020204020204" pitchFamily="34" charset="-122"/>
            </a:endParaRPr>
          </a:p>
          <a:p>
            <a:pPr marL="1200150" lvl="2" indent="-285750" eaLnBrk="0" hangingPunct="0">
              <a:lnSpc>
                <a:spcPct val="150000"/>
              </a:lnSpc>
              <a:buClr>
                <a:srgbClr val="92D050"/>
              </a:buClr>
              <a:buFont typeface="Wingdings" panose="05000000000000000000" pitchFamily="2" charset="2"/>
              <a:buChar char="ü"/>
              <a:defRPr/>
            </a:pPr>
            <a:r>
              <a:rPr lang="en-US" altLang="zh-CN" sz="1550">
                <a:latin typeface="微软雅黑" panose="020B0503020204020204" pitchFamily="34" charset="-122"/>
                <a:ea typeface="微软雅黑" panose="020B0503020204020204" pitchFamily="34" charset="-122"/>
              </a:rPr>
              <a:t>0</a:t>
            </a:r>
            <a:r>
              <a:rPr lang="zh-CN" altLang="en-US" sz="1550">
                <a:latin typeface="微软雅黑" panose="020B0503020204020204" pitchFamily="34" charset="-122"/>
                <a:ea typeface="微软雅黑" panose="020B0503020204020204" pitchFamily="34" charset="-122"/>
              </a:rPr>
              <a:t>是默认值表示不记录；</a:t>
            </a:r>
            <a:endParaRPr lang="en-US" altLang="zh-CN" sz="1550">
              <a:latin typeface="微软雅黑" panose="020B0503020204020204" pitchFamily="34" charset="-122"/>
              <a:ea typeface="微软雅黑" panose="020B0503020204020204" pitchFamily="34" charset="-122"/>
            </a:endParaRPr>
          </a:p>
          <a:p>
            <a:pPr marL="1200150" lvl="2" indent="-285750" eaLnBrk="0" hangingPunct="0">
              <a:lnSpc>
                <a:spcPct val="150000"/>
              </a:lnSpc>
              <a:buClr>
                <a:srgbClr val="92D050"/>
              </a:buClr>
              <a:buFont typeface="Wingdings" panose="05000000000000000000" pitchFamily="2" charset="2"/>
              <a:buChar char="ü"/>
              <a:defRPr/>
            </a:pPr>
            <a:r>
              <a:rPr lang="en-US" altLang="zh-CN" sz="1550">
                <a:latin typeface="微软雅黑" panose="020B0503020204020204" pitchFamily="34" charset="-122"/>
                <a:ea typeface="微软雅黑" panose="020B0503020204020204" pitchFamily="34" charset="-122"/>
              </a:rPr>
              <a:t>1</a:t>
            </a:r>
            <a:r>
              <a:rPr lang="zh-CN" altLang="en-US" sz="1550">
                <a:latin typeface="微软雅黑" panose="020B0503020204020204" pitchFamily="34" charset="-122"/>
                <a:ea typeface="微软雅黑" panose="020B0503020204020204" pitchFamily="34" charset="-122"/>
              </a:rPr>
              <a:t>表示记录慢速操作</a:t>
            </a:r>
            <a:r>
              <a:rPr lang="en-US" altLang="zh-CN" sz="1550">
                <a:latin typeface="微软雅黑" panose="020B0503020204020204" pitchFamily="34" charset="-122"/>
                <a:ea typeface="微软雅黑" panose="020B0503020204020204" pitchFamily="34" charset="-122"/>
              </a:rPr>
              <a:t>,</a:t>
            </a:r>
            <a:r>
              <a:rPr lang="zh-CN" altLang="en-US" sz="1550">
                <a:latin typeface="微软雅黑" panose="020B0503020204020204" pitchFamily="34" charset="-122"/>
                <a:ea typeface="微软雅黑" panose="020B0503020204020204" pitchFamily="34" charset="-122"/>
              </a:rPr>
              <a:t>如果值为</a:t>
            </a:r>
            <a:r>
              <a:rPr lang="en-US" altLang="zh-CN" sz="1550">
                <a:latin typeface="微软雅黑" panose="020B0503020204020204" pitchFamily="34" charset="-122"/>
                <a:ea typeface="微软雅黑" panose="020B0503020204020204" pitchFamily="34" charset="-122"/>
              </a:rPr>
              <a:t>1,m</a:t>
            </a:r>
            <a:r>
              <a:rPr lang="zh-CN" altLang="en-US" sz="1550">
                <a:latin typeface="微软雅黑" panose="020B0503020204020204" pitchFamily="34" charset="-122"/>
                <a:ea typeface="微软雅黑" panose="020B0503020204020204" pitchFamily="34" charset="-122"/>
              </a:rPr>
              <a:t>必须赋值单位为</a:t>
            </a:r>
            <a:r>
              <a:rPr lang="en-US" altLang="zh-CN" sz="1550">
                <a:latin typeface="微软雅黑" panose="020B0503020204020204" pitchFamily="34" charset="-122"/>
                <a:ea typeface="微软雅黑" panose="020B0503020204020204" pitchFamily="34" charset="-122"/>
              </a:rPr>
              <a:t>ms,</a:t>
            </a:r>
            <a:r>
              <a:rPr lang="zh-CN" altLang="en-US" sz="1550">
                <a:latin typeface="微软雅黑" panose="020B0503020204020204" pitchFamily="34" charset="-122"/>
                <a:ea typeface="微软雅黑" panose="020B0503020204020204" pitchFamily="34" charset="-122"/>
              </a:rPr>
              <a:t>用于定义慢速查询时间的阈值；</a:t>
            </a:r>
            <a:endParaRPr lang="en-US" altLang="zh-CN" sz="1550">
              <a:latin typeface="微软雅黑" panose="020B0503020204020204" pitchFamily="34" charset="-122"/>
              <a:ea typeface="微软雅黑" panose="020B0503020204020204" pitchFamily="34" charset="-122"/>
            </a:endParaRPr>
          </a:p>
          <a:p>
            <a:pPr marL="1200150" lvl="2" indent="-285750" eaLnBrk="0" hangingPunct="0">
              <a:lnSpc>
                <a:spcPct val="150000"/>
              </a:lnSpc>
              <a:buClr>
                <a:srgbClr val="92D050"/>
              </a:buClr>
              <a:buFont typeface="Wingdings" panose="05000000000000000000" pitchFamily="2" charset="2"/>
              <a:buChar char="ü"/>
              <a:defRPr/>
            </a:pPr>
            <a:r>
              <a:rPr lang="en-US" altLang="zh-CN" sz="1550">
                <a:latin typeface="微软雅黑" panose="020B0503020204020204" pitchFamily="34" charset="-122"/>
                <a:ea typeface="微软雅黑" panose="020B0503020204020204" pitchFamily="34" charset="-122"/>
              </a:rPr>
              <a:t>2</a:t>
            </a:r>
            <a:r>
              <a:rPr lang="zh-CN" altLang="en-US" sz="1550">
                <a:latin typeface="微软雅黑" panose="020B0503020204020204" pitchFamily="34" charset="-122"/>
                <a:ea typeface="微软雅黑" panose="020B0503020204020204" pitchFamily="34" charset="-122"/>
              </a:rPr>
              <a:t>表示记录所有的读写操作；</a:t>
            </a:r>
            <a:endParaRPr lang="en-US" altLang="zh-CN" sz="1550">
              <a:latin typeface="微软雅黑" panose="020B0503020204020204" pitchFamily="34" charset="-122"/>
              <a:ea typeface="微软雅黑" panose="020B0503020204020204" pitchFamily="34" charset="-122"/>
            </a:endParaRPr>
          </a:p>
          <a:p>
            <a:pPr eaLnBrk="0" hangingPunct="0">
              <a:lnSpc>
                <a:spcPct val="150000"/>
              </a:lnSpc>
              <a:buClr>
                <a:srgbClr val="92D050"/>
              </a:buClr>
              <a:defRPr/>
            </a:pPr>
            <a:r>
              <a:rPr lang="en-US" altLang="zh-CN" sz="1550">
                <a:latin typeface="微软雅黑" panose="020B0503020204020204" pitchFamily="34" charset="-122"/>
                <a:ea typeface="微软雅黑" panose="020B0503020204020204" pitchFamily="34" charset="-122"/>
              </a:rPr>
              <a:t>         </a:t>
            </a:r>
            <a:r>
              <a:rPr lang="zh-CN" altLang="en-US" sz="1550">
                <a:latin typeface="微软雅黑" panose="020B0503020204020204" pitchFamily="34" charset="-122"/>
                <a:ea typeface="微软雅黑" panose="020B0503020204020204" pitchFamily="34" charset="-122"/>
              </a:rPr>
              <a:t>例如</a:t>
            </a:r>
            <a:r>
              <a:rPr lang="en-US" altLang="zh-CN" sz="1550">
                <a:latin typeface="微软雅黑" panose="020B0503020204020204" pitchFamily="34" charset="-122"/>
                <a:ea typeface="微软雅黑" panose="020B0503020204020204" pitchFamily="34" charset="-122"/>
              </a:rPr>
              <a:t>:db.setProfilingLevel(1,300)</a:t>
            </a:r>
            <a:endParaRPr lang="en-US" altLang="zh-CN" sz="1550">
              <a:latin typeface="微软雅黑" panose="020B0503020204020204" pitchFamily="34" charset="-122"/>
              <a:ea typeface="微软雅黑" panose="020B0503020204020204" pitchFamily="34" charset="-122"/>
            </a:endParaRPr>
          </a:p>
          <a:p>
            <a:pPr marL="342900" indent="-342900" eaLnBrk="0" hangingPunct="0">
              <a:lnSpc>
                <a:spcPct val="150000"/>
              </a:lnSpc>
              <a:buClr>
                <a:srgbClr val="92D050"/>
              </a:buClr>
              <a:buFont typeface="+mj-lt"/>
              <a:buAutoNum type="arabicPeriod" startAt="2"/>
              <a:defRPr/>
            </a:pPr>
            <a:r>
              <a:rPr lang="zh-CN" altLang="en-US" sz="1550" b="1">
                <a:latin typeface="微软雅黑" panose="020B0503020204020204" pitchFamily="34" charset="-122"/>
                <a:ea typeface="微软雅黑" panose="020B0503020204020204" pitchFamily="34" charset="-122"/>
              </a:rPr>
              <a:t>查询监控结果</a:t>
            </a:r>
            <a:endParaRPr lang="en-US" altLang="zh-CN" sz="1550" b="1">
              <a:latin typeface="微软雅黑" panose="020B0503020204020204" pitchFamily="34" charset="-122"/>
              <a:ea typeface="微软雅黑" panose="020B0503020204020204" pitchFamily="34" charset="-122"/>
            </a:endParaRPr>
          </a:p>
          <a:p>
            <a:pPr eaLnBrk="0" hangingPunct="0">
              <a:lnSpc>
                <a:spcPct val="150000"/>
              </a:lnSpc>
              <a:buClr>
                <a:srgbClr val="92D050"/>
              </a:buClr>
              <a:defRPr/>
            </a:pPr>
            <a:r>
              <a:rPr lang="en-US" altLang="zh-CN" sz="1550">
                <a:solidFill>
                  <a:srgbClr val="333333"/>
                </a:solidFill>
                <a:latin typeface="微软雅黑" panose="020B0503020204020204" pitchFamily="34" charset="-122"/>
                <a:ea typeface="微软雅黑" panose="020B0503020204020204" pitchFamily="34" charset="-122"/>
              </a:rPr>
              <a:t>       </a:t>
            </a:r>
            <a:r>
              <a:rPr lang="zh-CN" altLang="en-US" sz="1550">
                <a:solidFill>
                  <a:srgbClr val="333333"/>
                </a:solidFill>
                <a:latin typeface="微软雅黑" panose="020B0503020204020204" pitchFamily="34" charset="-122"/>
                <a:ea typeface="微软雅黑" panose="020B0503020204020204" pitchFamily="34" charset="-122"/>
              </a:rPr>
              <a:t>监控结果保存在一个特殊的盖子集合</a:t>
            </a:r>
            <a:r>
              <a:rPr lang="en-US" altLang="zh-CN" sz="1550">
                <a:solidFill>
                  <a:srgbClr val="333333"/>
                </a:solidFill>
                <a:latin typeface="微软雅黑" panose="020B0503020204020204" pitchFamily="34" charset="-122"/>
                <a:ea typeface="微软雅黑" panose="020B0503020204020204" pitchFamily="34" charset="-122"/>
              </a:rPr>
              <a:t>system.profile</a:t>
            </a:r>
            <a:r>
              <a:rPr lang="zh-CN" altLang="en-US" sz="1550">
                <a:solidFill>
                  <a:srgbClr val="333333"/>
                </a:solidFill>
                <a:latin typeface="微软雅黑" panose="020B0503020204020204" pitchFamily="34" charset="-122"/>
                <a:ea typeface="微软雅黑" panose="020B0503020204020204" pitchFamily="34" charset="-122"/>
              </a:rPr>
              <a:t>里</a:t>
            </a:r>
            <a:r>
              <a:rPr lang="en-US" altLang="zh-CN" sz="1550">
                <a:solidFill>
                  <a:srgbClr val="333333"/>
                </a:solidFill>
                <a:latin typeface="微软雅黑" panose="020B0503020204020204" pitchFamily="34" charset="-122"/>
                <a:ea typeface="微软雅黑" panose="020B0503020204020204" pitchFamily="34" charset="-122"/>
              </a:rPr>
              <a:t>,</a:t>
            </a:r>
            <a:r>
              <a:rPr lang="zh-CN" altLang="en-US" sz="1550">
                <a:solidFill>
                  <a:srgbClr val="333333"/>
                </a:solidFill>
                <a:latin typeface="微软雅黑" panose="020B0503020204020204" pitchFamily="34" charset="-122"/>
                <a:ea typeface="微软雅黑" panose="020B0503020204020204" pitchFamily="34" charset="-122"/>
              </a:rPr>
              <a:t>这个集合分配了</a:t>
            </a:r>
            <a:r>
              <a:rPr lang="en-US" altLang="zh-CN" sz="1550">
                <a:solidFill>
                  <a:srgbClr val="333333"/>
                </a:solidFill>
                <a:latin typeface="微软雅黑" panose="020B0503020204020204" pitchFamily="34" charset="-122"/>
                <a:ea typeface="微软雅黑" panose="020B0503020204020204" pitchFamily="34" charset="-122"/>
              </a:rPr>
              <a:t>128kb</a:t>
            </a:r>
            <a:r>
              <a:rPr lang="zh-CN" altLang="en-US" sz="1550">
                <a:solidFill>
                  <a:srgbClr val="333333"/>
                </a:solidFill>
                <a:latin typeface="微软雅黑" panose="020B0503020204020204" pitchFamily="34" charset="-122"/>
                <a:ea typeface="微软雅黑" panose="020B0503020204020204" pitchFamily="34" charset="-122"/>
              </a:rPr>
              <a:t>的空间</a:t>
            </a:r>
            <a:r>
              <a:rPr lang="en-US" altLang="zh-CN" sz="1550">
                <a:solidFill>
                  <a:srgbClr val="333333"/>
                </a:solidFill>
                <a:latin typeface="微软雅黑" panose="020B0503020204020204" pitchFamily="34" charset="-122"/>
                <a:ea typeface="微软雅黑" panose="020B0503020204020204" pitchFamily="34" charset="-122"/>
              </a:rPr>
              <a:t>,</a:t>
            </a:r>
            <a:r>
              <a:rPr lang="zh-CN" altLang="en-US" sz="1550">
                <a:solidFill>
                  <a:srgbClr val="333333"/>
                </a:solidFill>
                <a:latin typeface="微软雅黑" panose="020B0503020204020204" pitchFamily="34" charset="-122"/>
                <a:ea typeface="微软雅黑" panose="020B0503020204020204" pitchFamily="34" charset="-122"/>
              </a:rPr>
              <a:t>要确保监控分析数据不会消耗太多的系统性资源；盖子集合维护了自然的插入顺序</a:t>
            </a:r>
            <a:r>
              <a:rPr lang="en-US" altLang="zh-CN" sz="1550">
                <a:solidFill>
                  <a:srgbClr val="333333"/>
                </a:solidFill>
                <a:latin typeface="微软雅黑" panose="020B0503020204020204" pitchFamily="34" charset="-122"/>
                <a:ea typeface="微软雅黑" panose="020B0503020204020204" pitchFamily="34" charset="-122"/>
              </a:rPr>
              <a:t>,</a:t>
            </a:r>
            <a:r>
              <a:rPr lang="zh-CN" altLang="en-US" sz="1550">
                <a:solidFill>
                  <a:srgbClr val="333333"/>
                </a:solidFill>
                <a:latin typeface="微软雅黑" panose="020B0503020204020204" pitchFamily="34" charset="-122"/>
                <a:ea typeface="微软雅黑" panose="020B0503020204020204" pitchFamily="34" charset="-122"/>
              </a:rPr>
              <a:t>可以使用</a:t>
            </a:r>
            <a:r>
              <a:rPr lang="en-US" altLang="zh-CN" sz="1550">
                <a:solidFill>
                  <a:srgbClr val="333333"/>
                </a:solidFill>
                <a:latin typeface="微软雅黑" panose="020B0503020204020204" pitchFamily="34" charset="-122"/>
                <a:ea typeface="微软雅黑" panose="020B0503020204020204" pitchFamily="34" charset="-122"/>
              </a:rPr>
              <a:t>$natural</a:t>
            </a:r>
            <a:r>
              <a:rPr lang="zh-CN" altLang="en-US" sz="1550">
                <a:solidFill>
                  <a:srgbClr val="333333"/>
                </a:solidFill>
                <a:latin typeface="微软雅黑" panose="020B0503020204020204" pitchFamily="34" charset="-122"/>
                <a:ea typeface="微软雅黑" panose="020B0503020204020204" pitchFamily="34" charset="-122"/>
              </a:rPr>
              <a:t>操作符进行排序</a:t>
            </a:r>
            <a:r>
              <a:rPr lang="en-US" altLang="zh-CN" sz="1550">
                <a:solidFill>
                  <a:srgbClr val="333333"/>
                </a:solidFill>
                <a:latin typeface="微软雅黑" panose="020B0503020204020204" pitchFamily="34" charset="-122"/>
                <a:ea typeface="微软雅黑" panose="020B0503020204020204" pitchFamily="34" charset="-122"/>
              </a:rPr>
              <a:t>,</a:t>
            </a:r>
            <a:r>
              <a:rPr lang="zh-CN" altLang="en-US" sz="1550">
                <a:solidFill>
                  <a:srgbClr val="333333"/>
                </a:solidFill>
                <a:latin typeface="微软雅黑" panose="020B0503020204020204" pitchFamily="34" charset="-122"/>
                <a:ea typeface="微软雅黑" panose="020B0503020204020204" pitchFamily="34" charset="-122"/>
              </a:rPr>
              <a:t>如</a:t>
            </a:r>
            <a:r>
              <a:rPr lang="en-US" altLang="zh-CN" sz="1550">
                <a:solidFill>
                  <a:srgbClr val="333333"/>
                </a:solidFill>
                <a:latin typeface="微软雅黑" panose="020B0503020204020204" pitchFamily="34" charset="-122"/>
                <a:ea typeface="微软雅黑" panose="020B0503020204020204" pitchFamily="34" charset="-122"/>
              </a:rPr>
              <a:t>:db.system.profile.find().sort({'$natural':-1}).limit(5)</a:t>
            </a:r>
            <a:endParaRPr lang="en-US" altLang="zh-CN" sz="1600">
              <a:solidFill>
                <a:srgbClr val="333333"/>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840318" y="4835094"/>
            <a:ext cx="7418916" cy="1477963"/>
          </a:xfrm>
          <a:prstGeom prst="rect">
            <a:avLst/>
          </a:prstGeom>
          <a:noFill/>
          <a:ln>
            <a:solidFill>
              <a:schemeClr val="accent1"/>
            </a:solidFill>
            <a:prstDash val="sysDash"/>
          </a:ln>
        </p:spPr>
        <p:txBody>
          <a:bodyPr>
            <a:spAutoFit/>
          </a:bodyPr>
          <a:lstStyle/>
          <a:p>
            <a:pPr eaLnBrk="0" hangingPunct="0">
              <a:defRPr/>
            </a:pPr>
            <a:r>
              <a:rPr lang="zh-CN" altLang="en-US" b="1">
                <a:solidFill>
                  <a:srgbClr val="FF0000"/>
                </a:solidFill>
              </a:rPr>
              <a:t>盖子集合 </a:t>
            </a:r>
            <a:r>
              <a:rPr lang="en-US" altLang="zh-CN" b="1">
                <a:solidFill>
                  <a:srgbClr val="FF0000"/>
                </a:solidFill>
              </a:rPr>
              <a:t>Tips:</a:t>
            </a:r>
            <a:endParaRPr lang="en-US" altLang="zh-CN" b="1">
              <a:solidFill>
                <a:srgbClr val="FF0000"/>
              </a:solidFill>
            </a:endParaRPr>
          </a:p>
          <a:p>
            <a:pPr marL="342900" indent="-342900" eaLnBrk="0" hangingPunct="0">
              <a:lnSpc>
                <a:spcPct val="150000"/>
              </a:lnSpc>
              <a:buFont typeface="+mj-lt"/>
              <a:buAutoNum type="arabicPeriod"/>
              <a:defRPr/>
            </a:pPr>
            <a:r>
              <a:rPr lang="zh-CN" altLang="en-US" sz="1600">
                <a:latin typeface="微软雅黑" panose="020B0503020204020204" pitchFamily="34" charset="-122"/>
                <a:ea typeface="微软雅黑" panose="020B0503020204020204" pitchFamily="34" charset="-122"/>
              </a:rPr>
              <a:t>大小或者数量固定；</a:t>
            </a:r>
            <a:endParaRPr lang="en-US" altLang="zh-CN" sz="1600">
              <a:latin typeface="微软雅黑" panose="020B0503020204020204" pitchFamily="34" charset="-122"/>
              <a:ea typeface="微软雅黑" panose="020B0503020204020204" pitchFamily="34" charset="-122"/>
            </a:endParaRPr>
          </a:p>
          <a:p>
            <a:pPr marL="342900" indent="-342900" eaLnBrk="0" hangingPunct="0">
              <a:lnSpc>
                <a:spcPct val="150000"/>
              </a:lnSpc>
              <a:buFont typeface="+mj-lt"/>
              <a:buAutoNum type="arabicPeriod"/>
              <a:defRPr/>
            </a:pPr>
            <a:r>
              <a:rPr lang="zh-CN" altLang="en-US" sz="1600">
                <a:latin typeface="微软雅黑" panose="020B0503020204020204" pitchFamily="34" charset="-122"/>
                <a:ea typeface="微软雅黑" panose="020B0503020204020204" pitchFamily="34" charset="-122"/>
              </a:rPr>
              <a:t>不能做</a:t>
            </a:r>
            <a:r>
              <a:rPr lang="en-US" altLang="zh-CN" sz="1600">
                <a:latin typeface="微软雅黑" panose="020B0503020204020204" pitchFamily="34" charset="-122"/>
                <a:ea typeface="微软雅黑" panose="020B0503020204020204" pitchFamily="34" charset="-122"/>
              </a:rPr>
              <a:t>update</a:t>
            </a:r>
            <a:r>
              <a:rPr lang="zh-CN" altLang="en-US" sz="1600">
                <a:latin typeface="微软雅黑" panose="020B0503020204020204" pitchFamily="34" charset="-122"/>
                <a:ea typeface="微软雅黑" panose="020B0503020204020204" pitchFamily="34" charset="-122"/>
              </a:rPr>
              <a:t>和</a:t>
            </a:r>
            <a:r>
              <a:rPr lang="en-US" altLang="zh-CN" sz="1600">
                <a:latin typeface="微软雅黑" panose="020B0503020204020204" pitchFamily="34" charset="-122"/>
                <a:ea typeface="微软雅黑" panose="020B0503020204020204" pitchFamily="34" charset="-122"/>
              </a:rPr>
              <a:t>delete</a:t>
            </a:r>
            <a:r>
              <a:rPr lang="zh-CN" altLang="en-US" sz="1600">
                <a:latin typeface="微软雅黑" panose="020B0503020204020204" pitchFamily="34" charset="-122"/>
                <a:ea typeface="微软雅黑" panose="020B0503020204020204" pitchFamily="34" charset="-122"/>
              </a:rPr>
              <a:t>操作；</a:t>
            </a:r>
            <a:endParaRPr lang="en-US" altLang="zh-CN" sz="1600">
              <a:latin typeface="微软雅黑" panose="020B0503020204020204" pitchFamily="34" charset="-122"/>
              <a:ea typeface="微软雅黑" panose="020B0503020204020204" pitchFamily="34" charset="-122"/>
            </a:endParaRPr>
          </a:p>
          <a:p>
            <a:pPr marL="342900" indent="-342900" eaLnBrk="0" hangingPunct="0">
              <a:lnSpc>
                <a:spcPct val="150000"/>
              </a:lnSpc>
              <a:buFont typeface="+mj-lt"/>
              <a:buAutoNum type="arabicPeriod"/>
              <a:defRPr/>
            </a:pPr>
            <a:r>
              <a:rPr lang="zh-CN" altLang="en-US" sz="1600">
                <a:latin typeface="微软雅黑" panose="020B0503020204020204" pitchFamily="34" charset="-122"/>
                <a:ea typeface="微软雅黑" panose="020B0503020204020204" pitchFamily="34" charset="-122"/>
              </a:rPr>
              <a:t>容量满了以后</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按照时间顺序</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新文档会覆盖旧文档</a:t>
            </a:r>
            <a:endParaRPr lang="zh-CN" altLang="en-US" b="1">
              <a:solidFill>
                <a:srgbClr val="FF0000"/>
              </a:solidFill>
            </a:endParaRPr>
          </a:p>
        </p:txBody>
      </p:sp>
      <p:sp>
        <p:nvSpPr>
          <p:cNvPr id="2" name="同心圆 1"/>
          <p:cNvSpPr/>
          <p:nvPr/>
        </p:nvSpPr>
        <p:spPr bwMode="auto">
          <a:xfrm>
            <a:off x="9336618" y="5107483"/>
            <a:ext cx="1534583" cy="714107"/>
          </a:xfrm>
          <a:prstGeom prst="donut">
            <a:avLst/>
          </a:prstGeom>
          <a:solidFill>
            <a:schemeClr val="accent1"/>
          </a:solidFill>
          <a:ln>
            <a:noFill/>
          </a:ln>
        </p:spPr>
        <p:txBody>
          <a:bodyPr anchor="ctr">
            <a:spAutoFit/>
          </a:bodyPr>
          <a:lstStyle/>
          <a:p>
            <a:pPr algn="ctr">
              <a:lnSpc>
                <a:spcPct val="150000"/>
              </a:lnSpc>
              <a:buClr>
                <a:srgbClr val="92D050"/>
              </a:buClr>
              <a:defRPr/>
            </a:pPr>
            <a:endParaRPr lang="zh-CN" altLang="en-US">
              <a:latin typeface="微软雅黑" panose="020B0503020204020204" pitchFamily="34" charset="-122"/>
              <a:ea typeface="微软雅黑" panose="020B0503020204020204" pitchFamily="34" charset="-122"/>
            </a:endParaRPr>
          </a:p>
        </p:txBody>
      </p:sp>
      <p:sp>
        <p:nvSpPr>
          <p:cNvPr id="15370" name="TextBox 2"/>
          <p:cNvSpPr txBox="1">
            <a:spLocks noChangeArrowheads="1"/>
          </p:cNvSpPr>
          <p:nvPr/>
        </p:nvSpPr>
        <p:spPr bwMode="auto">
          <a:xfrm>
            <a:off x="9571567" y="5336744"/>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200"/>
              <a:t>盖子集合</a:t>
            </a:r>
            <a:endParaRPr lang="zh-CN" altLang="en-US" sz="1400"/>
          </a:p>
        </p:txBody>
      </p:sp>
      <p:cxnSp>
        <p:nvCxnSpPr>
          <p:cNvPr id="15371" name="直接连接符 5"/>
          <p:cNvCxnSpPr>
            <a:cxnSpLocks noChangeShapeType="1"/>
            <a:stCxn id="2" idx="0"/>
          </p:cNvCxnSpPr>
          <p:nvPr/>
        </p:nvCxnSpPr>
        <p:spPr bwMode="auto">
          <a:xfrm>
            <a:off x="10103910" y="5107483"/>
            <a:ext cx="1057" cy="94324"/>
          </a:xfrm>
          <a:prstGeom prst="line">
            <a:avLst/>
          </a:prstGeom>
          <a:noFill/>
          <a:ln w="952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2" name="直接箭头连接符 10"/>
          <p:cNvCxnSpPr>
            <a:cxnSpLocks noChangeShapeType="1"/>
          </p:cNvCxnSpPr>
          <p:nvPr/>
        </p:nvCxnSpPr>
        <p:spPr bwMode="auto">
          <a:xfrm>
            <a:off x="10414001" y="5060519"/>
            <a:ext cx="224367" cy="276225"/>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3" name="直接箭头连接符 13"/>
          <p:cNvCxnSpPr>
            <a:cxnSpLocks noChangeShapeType="1"/>
          </p:cNvCxnSpPr>
          <p:nvPr/>
        </p:nvCxnSpPr>
        <p:spPr bwMode="auto">
          <a:xfrm flipH="1">
            <a:off x="9893301" y="5895543"/>
            <a:ext cx="421217" cy="0"/>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4" name="直接箭头连接符 15"/>
          <p:cNvCxnSpPr>
            <a:cxnSpLocks noChangeShapeType="1"/>
          </p:cNvCxnSpPr>
          <p:nvPr/>
        </p:nvCxnSpPr>
        <p:spPr bwMode="auto">
          <a:xfrm flipV="1">
            <a:off x="9571568" y="5125607"/>
            <a:ext cx="232833" cy="280987"/>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 name="PA_组合 47"/>
          <p:cNvGrpSpPr/>
          <p:nvPr>
            <p:custDataLst>
              <p:tags r:id="rId1"/>
            </p:custDataLst>
          </p:nvPr>
        </p:nvGrpSpPr>
        <p:grpSpPr>
          <a:xfrm>
            <a:off x="480484" y="709142"/>
            <a:ext cx="1199456" cy="74689"/>
            <a:chOff x="0" y="2842590"/>
            <a:chExt cx="7054752" cy="89199"/>
          </a:xfrm>
        </p:grpSpPr>
        <p:sp>
          <p:nvSpPr>
            <p:cNvPr id="16" name="矩形 1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7" name="矩形 16"/>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8" name="矩形 17"/>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9" name="矩形 18"/>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to="" calcmode="lin" valueType="num">
                                      <p:cBhvr>
                                        <p:cTn id="7" dur="700" fill="hold">
                                          <p:stCondLst>
                                            <p:cond delay="0"/>
                                          </p:stCondLst>
                                        </p:cTn>
                                        <p:tgtEl>
                                          <p:spTgt spid="15"/>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5"/>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5"/>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5"/>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9" name="矩形 4"/>
          <p:cNvSpPr>
            <a:spLocks noChangeArrowheads="1"/>
          </p:cNvSpPr>
          <p:nvPr/>
        </p:nvSpPr>
        <p:spPr bwMode="auto">
          <a:xfrm>
            <a:off x="176742" y="96323"/>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查询优化技巧 第二步</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16390" name="矩形 10"/>
          <p:cNvSpPr>
            <a:spLocks noChangeArrowheads="1"/>
          </p:cNvSpPr>
          <p:nvPr/>
        </p:nvSpPr>
        <p:spPr bwMode="auto">
          <a:xfrm>
            <a:off x="101600" y="919164"/>
            <a:ext cx="4718051"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n"/>
            </a:pPr>
            <a:r>
              <a:rPr lang="zh-CN" altLang="en-US" sz="2000" b="1">
                <a:latin typeface="微软雅黑" panose="020B0503020204020204" pitchFamily="34" charset="-122"/>
                <a:ea typeface="微软雅黑" panose="020B0503020204020204" pitchFamily="34" charset="-122"/>
              </a:rPr>
              <a:t>分析慢速查询</a:t>
            </a:r>
            <a:endParaRPr lang="zh-CN" altLang="en-US" sz="2000" b="1">
              <a:latin typeface="微软雅黑" panose="020B0503020204020204" pitchFamily="34" charset="-122"/>
              <a:ea typeface="微软雅黑" panose="020B0503020204020204" pitchFamily="34" charset="-122"/>
            </a:endParaRPr>
          </a:p>
        </p:txBody>
      </p:sp>
      <p:sp>
        <p:nvSpPr>
          <p:cNvPr id="8" name="TextBox 7"/>
          <p:cNvSpPr txBox="1"/>
          <p:nvPr/>
        </p:nvSpPr>
        <p:spPr>
          <a:xfrm>
            <a:off x="101601" y="1412875"/>
            <a:ext cx="11976100" cy="3348038"/>
          </a:xfrm>
          <a:prstGeom prst="rect">
            <a:avLst/>
          </a:prstGeom>
          <a:noFill/>
        </p:spPr>
        <p:txBody>
          <a:bodyPr>
            <a:spAutoFit/>
          </a:bodyPr>
          <a:lstStyle/>
          <a:p>
            <a:pPr eaLnBrk="0" hangingPunct="0">
              <a:lnSpc>
                <a:spcPct val="150000"/>
              </a:lnSpc>
              <a:buClr>
                <a:srgbClr val="92D050"/>
              </a:buClr>
              <a:defRPr/>
            </a:pPr>
            <a:r>
              <a:rPr lang="zh-CN" altLang="en-US" sz="1550">
                <a:latin typeface="微软雅黑" panose="020B0503020204020204" pitchFamily="34" charset="-122"/>
                <a:ea typeface="微软雅黑" panose="020B0503020204020204" pitchFamily="34" charset="-122"/>
              </a:rPr>
              <a:t>找出慢速查询的原因比较棘手</a:t>
            </a:r>
            <a:r>
              <a:rPr lang="en-US" altLang="zh-CN" sz="1550">
                <a:latin typeface="微软雅黑" panose="020B0503020204020204" pitchFamily="34" charset="-122"/>
                <a:ea typeface="微软雅黑" panose="020B0503020204020204" pitchFamily="34" charset="-122"/>
              </a:rPr>
              <a:t>,</a:t>
            </a:r>
            <a:r>
              <a:rPr lang="zh-CN" altLang="en-US" sz="1550">
                <a:latin typeface="微软雅黑" panose="020B0503020204020204" pitchFamily="34" charset="-122"/>
                <a:ea typeface="微软雅黑" panose="020B0503020204020204" pitchFamily="34" charset="-122"/>
              </a:rPr>
              <a:t>原因可能有多个</a:t>
            </a:r>
            <a:r>
              <a:rPr lang="en-US" altLang="zh-CN" sz="1550">
                <a:latin typeface="微软雅黑" panose="020B0503020204020204" pitchFamily="34" charset="-122"/>
                <a:ea typeface="微软雅黑" panose="020B0503020204020204" pitchFamily="34" charset="-122"/>
              </a:rPr>
              <a:t>:</a:t>
            </a:r>
            <a:r>
              <a:rPr lang="zh-CN" altLang="en-US" sz="1550">
                <a:latin typeface="微软雅黑" panose="020B0503020204020204" pitchFamily="34" charset="-122"/>
                <a:ea typeface="微软雅黑" panose="020B0503020204020204" pitchFamily="34" charset="-122"/>
              </a:rPr>
              <a:t>应用程序设计不合理、不正确的数据模型、硬件配置问题</a:t>
            </a:r>
            <a:r>
              <a:rPr lang="en-US" altLang="zh-CN" sz="1550">
                <a:latin typeface="微软雅黑" panose="020B0503020204020204" pitchFamily="34" charset="-122"/>
                <a:ea typeface="微软雅黑" panose="020B0503020204020204" pitchFamily="34" charset="-122"/>
              </a:rPr>
              <a:t>,</a:t>
            </a:r>
            <a:r>
              <a:rPr lang="zh-CN" altLang="en-US" sz="1550">
                <a:latin typeface="微软雅黑" panose="020B0503020204020204" pitchFamily="34" charset="-122"/>
                <a:ea typeface="微软雅黑" panose="020B0503020204020204" pitchFamily="34" charset="-122"/>
              </a:rPr>
              <a:t>缺少索引等；接下来对于缺少索引的情况进行分析</a:t>
            </a:r>
            <a:r>
              <a:rPr lang="en-US" altLang="zh-CN" sz="1550">
                <a:latin typeface="微软雅黑" panose="020B0503020204020204" pitchFamily="34" charset="-122"/>
                <a:ea typeface="微软雅黑" panose="020B0503020204020204" pitchFamily="34" charset="-122"/>
              </a:rPr>
              <a:t>:</a:t>
            </a:r>
            <a:endParaRPr lang="en-US" altLang="zh-CN" sz="1550">
              <a:latin typeface="微软雅黑" panose="020B0503020204020204" pitchFamily="34" charset="-122"/>
              <a:ea typeface="微软雅黑" panose="020B0503020204020204" pitchFamily="34" charset="-122"/>
            </a:endParaRPr>
          </a:p>
          <a:p>
            <a:pPr eaLnBrk="0" hangingPunct="0">
              <a:lnSpc>
                <a:spcPct val="150000"/>
              </a:lnSpc>
              <a:buClr>
                <a:srgbClr val="92D050"/>
              </a:buClr>
              <a:defRPr/>
            </a:pPr>
            <a:r>
              <a:rPr lang="zh-CN" altLang="en-US" sz="1550" b="1">
                <a:latin typeface="微软雅黑" panose="020B0503020204020204" pitchFamily="34" charset="-122"/>
                <a:ea typeface="微软雅黑" panose="020B0503020204020204" pitchFamily="34" charset="-122"/>
              </a:rPr>
              <a:t>使用</a:t>
            </a:r>
            <a:r>
              <a:rPr lang="en-US" altLang="zh-CN" sz="1550" b="1">
                <a:latin typeface="微软雅黑" panose="020B0503020204020204" pitchFamily="34" charset="-122"/>
                <a:ea typeface="微软雅黑" panose="020B0503020204020204" pitchFamily="34" charset="-122"/>
              </a:rPr>
              <a:t>explain</a:t>
            </a:r>
            <a:r>
              <a:rPr lang="zh-CN" altLang="en-US" sz="1550" b="1">
                <a:latin typeface="微软雅黑" panose="020B0503020204020204" pitchFamily="34" charset="-122"/>
                <a:ea typeface="微软雅黑" panose="020B0503020204020204" pitchFamily="34" charset="-122"/>
              </a:rPr>
              <a:t>分析慢速查询</a:t>
            </a:r>
            <a:endParaRPr lang="en-US" altLang="zh-CN" sz="1550">
              <a:latin typeface="微软雅黑" panose="020B0503020204020204" pitchFamily="34" charset="-122"/>
              <a:ea typeface="微软雅黑" panose="020B0503020204020204" pitchFamily="34" charset="-122"/>
            </a:endParaRPr>
          </a:p>
          <a:p>
            <a:pPr eaLnBrk="0" hangingPunct="0">
              <a:lnSpc>
                <a:spcPct val="150000"/>
              </a:lnSpc>
              <a:buClr>
                <a:srgbClr val="92D050"/>
              </a:buClr>
              <a:defRPr/>
            </a:pPr>
            <a:r>
              <a:rPr lang="en-US" altLang="zh-CN" sz="1550">
                <a:latin typeface="微软雅黑" panose="020B0503020204020204" pitchFamily="34" charset="-122"/>
                <a:ea typeface="微软雅黑" panose="020B0503020204020204" pitchFamily="34" charset="-122"/>
              </a:rPr>
              <a:t>     </a:t>
            </a:r>
            <a:r>
              <a:rPr lang="zh-CN" altLang="en-US" sz="1550">
                <a:latin typeface="微软雅黑" panose="020B0503020204020204" pitchFamily="34" charset="-122"/>
                <a:ea typeface="微软雅黑" panose="020B0503020204020204" pitchFamily="34" charset="-122"/>
              </a:rPr>
              <a:t>例如：</a:t>
            </a:r>
            <a:r>
              <a:rPr lang="en-US" altLang="zh-CN" sz="1550">
                <a:latin typeface="微软雅黑" panose="020B0503020204020204" pitchFamily="34" charset="-122"/>
                <a:ea typeface="微软雅黑" panose="020B0503020204020204" pitchFamily="34" charset="-122"/>
              </a:rPr>
              <a:t>db.orders.find({'price':{'$lt':2000}}).explain('executionStats')</a:t>
            </a:r>
            <a:endParaRPr lang="en-US" altLang="zh-CN" sz="1550">
              <a:latin typeface="微软雅黑" panose="020B0503020204020204" pitchFamily="34" charset="-122"/>
              <a:ea typeface="微软雅黑" panose="020B0503020204020204" pitchFamily="34" charset="-122"/>
            </a:endParaRPr>
          </a:p>
          <a:p>
            <a:pPr eaLnBrk="0" hangingPunct="0">
              <a:lnSpc>
                <a:spcPct val="150000"/>
              </a:lnSpc>
              <a:buClr>
                <a:srgbClr val="92D050"/>
              </a:buClr>
              <a:defRPr/>
            </a:pPr>
            <a:r>
              <a:rPr lang="en-US" altLang="zh-CN" sz="1550">
                <a:latin typeface="微软雅黑" panose="020B0503020204020204" pitchFamily="34" charset="-122"/>
                <a:ea typeface="微软雅黑" panose="020B0503020204020204" pitchFamily="34" charset="-122"/>
              </a:rPr>
              <a:t>      explain</a:t>
            </a:r>
            <a:r>
              <a:rPr lang="zh-CN" altLang="en-US" sz="1550">
                <a:latin typeface="微软雅黑" panose="020B0503020204020204" pitchFamily="34" charset="-122"/>
                <a:ea typeface="微软雅黑" panose="020B0503020204020204" pitchFamily="34" charset="-122"/>
              </a:rPr>
              <a:t>的入参可选值为</a:t>
            </a:r>
            <a:r>
              <a:rPr lang="en-US" altLang="zh-CN" sz="1550">
                <a:latin typeface="微软雅黑" panose="020B0503020204020204" pitchFamily="34" charset="-122"/>
                <a:ea typeface="微软雅黑" panose="020B0503020204020204" pitchFamily="34" charset="-122"/>
              </a:rPr>
              <a:t>:</a:t>
            </a:r>
            <a:endParaRPr lang="en-US" altLang="zh-CN" sz="1550">
              <a:latin typeface="微软雅黑" panose="020B0503020204020204" pitchFamily="34" charset="-122"/>
              <a:ea typeface="微软雅黑" panose="020B0503020204020204" pitchFamily="34" charset="-122"/>
            </a:endParaRPr>
          </a:p>
          <a:p>
            <a:pPr marL="742950" lvl="1" indent="-285750" eaLnBrk="0" hangingPunct="0">
              <a:lnSpc>
                <a:spcPct val="150000"/>
              </a:lnSpc>
              <a:buClr>
                <a:srgbClr val="92D050"/>
              </a:buClr>
              <a:buFont typeface="Wingdings" panose="05000000000000000000" pitchFamily="2" charset="2"/>
              <a:buChar char="ü"/>
              <a:defRPr/>
            </a:pPr>
            <a:r>
              <a:rPr lang="en-US" altLang="zh-CN" sz="1600"/>
              <a:t>"queryPlanner"  </a:t>
            </a:r>
            <a:r>
              <a:rPr lang="zh-CN" altLang="en-US" sz="1550">
                <a:latin typeface="微软雅黑" panose="020B0503020204020204" pitchFamily="34" charset="-122"/>
                <a:ea typeface="微软雅黑" panose="020B0503020204020204" pitchFamily="34" charset="-122"/>
              </a:rPr>
              <a:t>是默认值</a:t>
            </a:r>
            <a:r>
              <a:rPr lang="en-US" altLang="zh-CN" sz="1550">
                <a:latin typeface="微软雅黑" panose="020B0503020204020204" pitchFamily="34" charset="-122"/>
                <a:ea typeface="微软雅黑" panose="020B0503020204020204" pitchFamily="34" charset="-122"/>
              </a:rPr>
              <a:t>,</a:t>
            </a:r>
            <a:r>
              <a:rPr lang="zh-CN" altLang="en-US" sz="1550">
                <a:latin typeface="微软雅黑" panose="020B0503020204020204" pitchFamily="34" charset="-122"/>
                <a:ea typeface="微软雅黑" panose="020B0503020204020204" pitchFamily="34" charset="-122"/>
              </a:rPr>
              <a:t>表示仅仅展示执行计划信息；</a:t>
            </a:r>
            <a:endParaRPr lang="en-US" altLang="zh-CN" sz="1550">
              <a:latin typeface="微软雅黑" panose="020B0503020204020204" pitchFamily="34" charset="-122"/>
              <a:ea typeface="微软雅黑" panose="020B0503020204020204" pitchFamily="34" charset="-122"/>
            </a:endParaRPr>
          </a:p>
          <a:p>
            <a:pPr marL="742950" lvl="1" indent="-285750" eaLnBrk="0" hangingPunct="0">
              <a:lnSpc>
                <a:spcPct val="150000"/>
              </a:lnSpc>
              <a:buClr>
                <a:srgbClr val="92D050"/>
              </a:buClr>
              <a:buFont typeface="Wingdings" panose="05000000000000000000" pitchFamily="2" charset="2"/>
              <a:buChar char="ü"/>
              <a:defRPr/>
            </a:pPr>
            <a:r>
              <a:rPr lang="en-US" altLang="zh-CN" sz="1600"/>
              <a:t>"executionStats"    </a:t>
            </a:r>
            <a:r>
              <a:rPr lang="zh-CN" altLang="en-US" sz="1550">
                <a:latin typeface="微软雅黑" panose="020B0503020204020204" pitchFamily="34" charset="-122"/>
                <a:ea typeface="微软雅黑" panose="020B0503020204020204" pitchFamily="34" charset="-122"/>
              </a:rPr>
              <a:t>表示展示执行计划信息同时展示被选中的执行计划的执行情况信息；</a:t>
            </a:r>
            <a:endParaRPr lang="en-US" altLang="zh-CN" sz="1550">
              <a:latin typeface="微软雅黑" panose="020B0503020204020204" pitchFamily="34" charset="-122"/>
              <a:ea typeface="微软雅黑" panose="020B0503020204020204" pitchFamily="34" charset="-122"/>
            </a:endParaRPr>
          </a:p>
          <a:p>
            <a:pPr marL="742950" lvl="1" indent="-285750" eaLnBrk="0" hangingPunct="0">
              <a:lnSpc>
                <a:spcPct val="150000"/>
              </a:lnSpc>
              <a:buClr>
                <a:srgbClr val="92D050"/>
              </a:buClr>
              <a:buFont typeface="Wingdings" panose="05000000000000000000" pitchFamily="2" charset="2"/>
              <a:buChar char="ü"/>
              <a:defRPr/>
            </a:pPr>
            <a:r>
              <a:rPr lang="en-US" altLang="zh-CN" sz="1550">
                <a:latin typeface="微软雅黑" panose="020B0503020204020204" pitchFamily="34" charset="-122"/>
                <a:ea typeface="微软雅黑" panose="020B0503020204020204" pitchFamily="34" charset="-122"/>
              </a:rPr>
              <a:t> </a:t>
            </a:r>
            <a:r>
              <a:rPr lang="en-US" altLang="zh-CN" sz="1600"/>
              <a:t>"allPlansExecution"    </a:t>
            </a:r>
            <a:r>
              <a:rPr lang="zh-CN" altLang="en-US" sz="1550">
                <a:latin typeface="微软雅黑" panose="020B0503020204020204" pitchFamily="34" charset="-122"/>
                <a:ea typeface="微软雅黑" panose="020B0503020204020204" pitchFamily="34" charset="-122"/>
              </a:rPr>
              <a:t>表示展示执行计划信息</a:t>
            </a:r>
            <a:r>
              <a:rPr lang="en-US" altLang="zh-CN" sz="1550">
                <a:latin typeface="微软雅黑" panose="020B0503020204020204" pitchFamily="34" charset="-122"/>
                <a:ea typeface="微软雅黑" panose="020B0503020204020204" pitchFamily="34" charset="-122"/>
              </a:rPr>
              <a:t>,</a:t>
            </a:r>
            <a:r>
              <a:rPr lang="zh-CN" altLang="en-US" sz="1550">
                <a:latin typeface="微软雅黑" panose="020B0503020204020204" pitchFamily="34" charset="-122"/>
                <a:ea typeface="微软雅黑" panose="020B0503020204020204" pitchFamily="34" charset="-122"/>
              </a:rPr>
              <a:t>并展示被选中的执行计划的执行情况信息</a:t>
            </a:r>
            <a:r>
              <a:rPr lang="en-US" altLang="zh-CN" sz="1550">
                <a:latin typeface="微软雅黑" panose="020B0503020204020204" pitchFamily="34" charset="-122"/>
                <a:ea typeface="微软雅黑" panose="020B0503020204020204" pitchFamily="34" charset="-122"/>
              </a:rPr>
              <a:t>,</a:t>
            </a:r>
            <a:r>
              <a:rPr lang="zh-CN" altLang="en-US" sz="1550">
                <a:latin typeface="微软雅黑" panose="020B0503020204020204" pitchFamily="34" charset="-122"/>
                <a:ea typeface="微软雅黑" panose="020B0503020204020204" pitchFamily="34" charset="-122"/>
              </a:rPr>
              <a:t>还展示备选的执行计划的执行情况信息；</a:t>
            </a:r>
            <a:r>
              <a:rPr lang="en-US" altLang="zh-CN" sz="1550">
                <a:latin typeface="微软雅黑" panose="020B0503020204020204" pitchFamily="34" charset="-122"/>
                <a:ea typeface="微软雅黑" panose="020B0503020204020204" pitchFamily="34" charset="-122"/>
              </a:rPr>
              <a:t>      </a:t>
            </a:r>
            <a:endParaRPr lang="en-US" altLang="zh-CN" sz="1550">
              <a:latin typeface="微软雅黑" panose="020B0503020204020204" pitchFamily="34" charset="-122"/>
              <a:ea typeface="微软雅黑" panose="020B0503020204020204" pitchFamily="34" charset="-122"/>
            </a:endParaRPr>
          </a:p>
        </p:txBody>
      </p:sp>
      <p:grpSp>
        <p:nvGrpSpPr>
          <p:cNvPr id="9" name="PA_组合 47"/>
          <p:cNvGrpSpPr/>
          <p:nvPr>
            <p:custDataLst>
              <p:tags r:id="rId1"/>
            </p:custDataLst>
          </p:nvPr>
        </p:nvGrpSpPr>
        <p:grpSpPr>
          <a:xfrm>
            <a:off x="480484" y="709142"/>
            <a:ext cx="1199456" cy="74689"/>
            <a:chOff x="0" y="2842590"/>
            <a:chExt cx="7054752" cy="89199"/>
          </a:xfrm>
        </p:grpSpPr>
        <p:sp>
          <p:nvSpPr>
            <p:cNvPr id="10" name="矩形 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3" name="矩形 1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to="" calcmode="lin" valueType="num">
                                      <p:cBhvr>
                                        <p:cTn id="7" dur="700" fill="hold">
                                          <p:stCondLst>
                                            <p:cond delay="0"/>
                                          </p:stCondLst>
                                        </p:cTn>
                                        <p:tgtEl>
                                          <p:spTgt spid="9"/>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9"/>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9"/>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9"/>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200"/>
            <a:r>
              <a:rPr lang="zh-CN" altLang="en-US" sz="3735" b="1" dirty="0">
                <a:ln w="6350">
                  <a:noFill/>
                </a:ln>
                <a:solidFill>
                  <a:srgbClr val="1D69A3"/>
                </a:solidFill>
                <a:latin typeface="Impact" panose="020B0806030902050204" pitchFamily="34" charset="0"/>
                <a:ea typeface="微软雅黑" panose="020B0503020204020204" pitchFamily="34" charset="-122"/>
              </a:rPr>
              <a:t>目  录</a:t>
            </a:r>
            <a:endParaRPr lang="en-US" altLang="zh-CN" sz="3735" b="1" dirty="0">
              <a:ln w="6350">
                <a:noFill/>
              </a:ln>
              <a:solidFill>
                <a:srgbClr val="1D69A3"/>
              </a:solidFill>
              <a:latin typeface="Impact" panose="020B0806030902050204" pitchFamily="34" charset="0"/>
              <a:ea typeface="微软雅黑" panose="020B0503020204020204" pitchFamily="34" charset="-122"/>
            </a:endParaRPr>
          </a:p>
          <a:p>
            <a:pPr algn="ctr" defTabSz="1219200"/>
            <a:r>
              <a:rPr lang="en-US" altLang="zh-CN"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3" name="组合 5"/>
          <p:cNvGrpSpPr/>
          <p:nvPr/>
        </p:nvGrpSpPr>
        <p:grpSpPr bwMode="auto">
          <a:xfrm>
            <a:off x="2602547" y="1805782"/>
            <a:ext cx="7336367" cy="585788"/>
            <a:chOff x="1851025" y="1249176"/>
            <a:chExt cx="5502275" cy="585787"/>
          </a:xfrm>
        </p:grpSpPr>
        <p:sp>
          <p:nvSpPr>
            <p:cNvPr id="24" name="Freeform 7"/>
            <p:cNvSpPr>
              <a:spLocks noChangeArrowheads="1"/>
            </p:cNvSpPr>
            <p:nvPr/>
          </p:nvSpPr>
          <p:spPr bwMode="auto">
            <a:xfrm>
              <a:off x="1851025" y="1266638"/>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5DB5DB"/>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p>
          </p:txBody>
        </p:sp>
        <p:sp>
          <p:nvSpPr>
            <p:cNvPr id="25" name="Freeform 6"/>
            <p:cNvSpPr>
              <a:spLocks noChangeArrowheads="1"/>
            </p:cNvSpPr>
            <p:nvPr/>
          </p:nvSpPr>
          <p:spPr bwMode="auto">
            <a:xfrm>
              <a:off x="2555875" y="1266638"/>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 name="T18" fmla="*/ 0 w 2856"/>
                <a:gd name="T19" fmla="*/ 0 h 358"/>
                <a:gd name="T20" fmla="*/ 2856 w 2856"/>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5DB5DB"/>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p>
          </p:txBody>
        </p:sp>
        <p:sp>
          <p:nvSpPr>
            <p:cNvPr id="26" name="Text Box 8"/>
            <p:cNvSpPr>
              <a:spLocks noChangeArrowheads="1"/>
            </p:cNvSpPr>
            <p:nvPr/>
          </p:nvSpPr>
          <p:spPr bwMode="auto">
            <a:xfrm>
              <a:off x="2596542" y="1326963"/>
              <a:ext cx="4561237"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存储引擎</a:t>
              </a:r>
              <a:endParaRPr lang="zh-CN" altLang="en-US" sz="24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Text Box 18"/>
            <p:cNvSpPr>
              <a:spLocks noChangeArrowheads="1"/>
            </p:cNvSpPr>
            <p:nvPr/>
          </p:nvSpPr>
          <p:spPr bwMode="auto">
            <a:xfrm>
              <a:off x="2036048" y="1249176"/>
              <a:ext cx="328455" cy="58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8" name="组合 3"/>
          <p:cNvGrpSpPr/>
          <p:nvPr/>
        </p:nvGrpSpPr>
        <p:grpSpPr bwMode="auto">
          <a:xfrm>
            <a:off x="2602546" y="2583369"/>
            <a:ext cx="7366000" cy="584775"/>
            <a:chOff x="1847850" y="2697897"/>
            <a:chExt cx="5524500" cy="585927"/>
          </a:xfrm>
        </p:grpSpPr>
        <p:sp>
          <p:nvSpPr>
            <p:cNvPr id="29" name="Freeform 11"/>
            <p:cNvSpPr>
              <a:spLocks noChangeArrowheads="1"/>
            </p:cNvSpPr>
            <p:nvPr/>
          </p:nvSpPr>
          <p:spPr bwMode="auto">
            <a:xfrm>
              <a:off x="2555875" y="2697897"/>
              <a:ext cx="481647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p>
          </p:txBody>
        </p:sp>
        <p:sp>
          <p:nvSpPr>
            <p:cNvPr id="30" name="Freeform 12"/>
            <p:cNvSpPr>
              <a:spLocks noChangeArrowheads="1"/>
            </p:cNvSpPr>
            <p:nvPr/>
          </p:nvSpPr>
          <p:spPr bwMode="auto">
            <a:xfrm>
              <a:off x="1847850" y="2697897"/>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p>
          </p:txBody>
        </p:sp>
        <p:sp>
          <p:nvSpPr>
            <p:cNvPr id="31" name="Text Box 16"/>
            <p:cNvSpPr>
              <a:spLocks noChangeArrowheads="1"/>
            </p:cNvSpPr>
            <p:nvPr/>
          </p:nvSpPr>
          <p:spPr bwMode="auto">
            <a:xfrm>
              <a:off x="2036048" y="2697897"/>
              <a:ext cx="328455" cy="585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Text Box 8"/>
            <p:cNvSpPr>
              <a:spLocks noChangeArrowheads="1"/>
            </p:cNvSpPr>
            <p:nvPr/>
          </p:nvSpPr>
          <p:spPr bwMode="auto">
            <a:xfrm>
              <a:off x="2593367" y="2751871"/>
              <a:ext cx="4595995" cy="46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索引</a:t>
              </a:r>
              <a:endPar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3" name="组合 4"/>
          <p:cNvGrpSpPr/>
          <p:nvPr/>
        </p:nvGrpSpPr>
        <p:grpSpPr bwMode="auto">
          <a:xfrm>
            <a:off x="2602546" y="3351715"/>
            <a:ext cx="7332133" cy="584775"/>
            <a:chOff x="1854200" y="3609122"/>
            <a:chExt cx="5499100" cy="584340"/>
          </a:xfrm>
        </p:grpSpPr>
        <p:sp>
          <p:nvSpPr>
            <p:cNvPr id="34"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p>
          </p:txBody>
        </p:sp>
        <p:sp>
          <p:nvSpPr>
            <p:cNvPr id="35"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p>
          </p:txBody>
        </p:sp>
        <p:sp>
          <p:nvSpPr>
            <p:cNvPr id="3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部署模型概述</a:t>
              </a:r>
              <a:endPar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9" name="组合 4"/>
          <p:cNvGrpSpPr/>
          <p:nvPr/>
        </p:nvGrpSpPr>
        <p:grpSpPr bwMode="auto">
          <a:xfrm>
            <a:off x="2602546" y="4120065"/>
            <a:ext cx="7332133" cy="584775"/>
            <a:chOff x="1854200" y="3609122"/>
            <a:chExt cx="5499100" cy="584340"/>
          </a:xfrm>
        </p:grpSpPr>
        <p:sp>
          <p:nvSpPr>
            <p:cNvPr id="4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p>
          </p:txBody>
        </p:sp>
        <p:sp>
          <p:nvSpPr>
            <p:cNvPr id="4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p>
          </p:txBody>
        </p:sp>
        <p:sp>
          <p:nvSpPr>
            <p:cNvPr id="4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可复制集</a:t>
              </a:r>
              <a:endPar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4" name="组合 4"/>
          <p:cNvGrpSpPr/>
          <p:nvPr/>
        </p:nvGrpSpPr>
        <p:grpSpPr bwMode="auto">
          <a:xfrm>
            <a:off x="2602546" y="4888415"/>
            <a:ext cx="7332133" cy="584775"/>
            <a:chOff x="1854200" y="3609122"/>
            <a:chExt cx="5499100" cy="584340"/>
          </a:xfrm>
        </p:grpSpPr>
        <p:sp>
          <p:nvSpPr>
            <p:cNvPr id="45"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p>
          </p:txBody>
        </p:sp>
        <p:sp>
          <p:nvSpPr>
            <p:cNvPr id="46"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p>
          </p:txBody>
        </p:sp>
        <p:sp>
          <p:nvSpPr>
            <p:cNvPr id="4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endPar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分片集群</a:t>
              </a:r>
              <a:endPar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9" name="组合 4"/>
          <p:cNvGrpSpPr/>
          <p:nvPr/>
        </p:nvGrpSpPr>
        <p:grpSpPr bwMode="auto">
          <a:xfrm>
            <a:off x="2602546" y="5655178"/>
            <a:ext cx="7332133" cy="584775"/>
            <a:chOff x="1854200" y="3609122"/>
            <a:chExt cx="5499100" cy="584340"/>
          </a:xfrm>
        </p:grpSpPr>
        <p:sp>
          <p:nvSpPr>
            <p:cNvPr id="5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p>
          </p:txBody>
        </p:sp>
        <p:sp>
          <p:nvSpPr>
            <p:cNvPr id="5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p>
          </p:txBody>
        </p:sp>
        <p:sp>
          <p:nvSpPr>
            <p:cNvPr id="5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a:t>
              </a:r>
              <a:endParaRPr lang="en-US" altLang="zh-CN"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最佳实践</a:t>
              </a:r>
              <a:endPar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3" name="矩形 4"/>
          <p:cNvSpPr>
            <a:spLocks noChangeArrowheads="1"/>
          </p:cNvSpPr>
          <p:nvPr/>
        </p:nvSpPr>
        <p:spPr bwMode="auto">
          <a:xfrm>
            <a:off x="101601" y="206376"/>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查询优化技巧 第三步</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17414" name="矩形 10"/>
          <p:cNvSpPr>
            <a:spLocks noChangeArrowheads="1"/>
          </p:cNvSpPr>
          <p:nvPr/>
        </p:nvSpPr>
        <p:spPr bwMode="auto">
          <a:xfrm>
            <a:off x="101600" y="919163"/>
            <a:ext cx="5791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92D050"/>
              </a:buClr>
              <a:buFont typeface="Wingdings" panose="05000000000000000000" pitchFamily="2" charset="2"/>
              <a:buChar char="n"/>
            </a:pPr>
            <a:r>
              <a:rPr lang="zh-CN" altLang="en-US" sz="2000" b="1">
                <a:latin typeface="微软雅黑" panose="020B0503020204020204" pitchFamily="34" charset="-122"/>
                <a:ea typeface="微软雅黑" panose="020B0503020204020204" pitchFamily="34" charset="-122"/>
              </a:rPr>
              <a:t>解读</a:t>
            </a:r>
            <a:r>
              <a:rPr lang="en-US" altLang="zh-CN" sz="2000" b="1">
                <a:latin typeface="微软雅黑" panose="020B0503020204020204" pitchFamily="34" charset="-122"/>
                <a:ea typeface="微软雅黑" panose="020B0503020204020204" pitchFamily="34" charset="-122"/>
              </a:rPr>
              <a:t>explain</a:t>
            </a:r>
            <a:r>
              <a:rPr lang="zh-CN" altLang="en-US" sz="2000" b="1">
                <a:latin typeface="微软雅黑" panose="020B0503020204020204" pitchFamily="34" charset="-122"/>
                <a:ea typeface="微软雅黑" panose="020B0503020204020204" pitchFamily="34" charset="-122"/>
              </a:rPr>
              <a:t>结果</a:t>
            </a:r>
            <a:endParaRPr lang="en-US" altLang="zh-CN" sz="2000">
              <a:latin typeface="微软雅黑" panose="020B0503020204020204" pitchFamily="34" charset="-122"/>
              <a:ea typeface="微软雅黑" panose="020B0503020204020204" pitchFamily="34" charset="-122"/>
            </a:endParaRPr>
          </a:p>
          <a:p>
            <a:pPr>
              <a:lnSpc>
                <a:spcPct val="150000"/>
              </a:lnSpc>
              <a:spcBef>
                <a:spcPct val="0"/>
              </a:spcBef>
              <a:buClr>
                <a:srgbClr val="92D050"/>
              </a:buClr>
              <a:buFont typeface="Wingdings" panose="05000000000000000000" pitchFamily="2" charset="2"/>
              <a:buChar char="n"/>
            </a:pPr>
            <a:endParaRPr lang="zh-CN" altLang="en-US" sz="2000" b="1">
              <a:latin typeface="微软雅黑" panose="020B0503020204020204" pitchFamily="34" charset="-122"/>
              <a:ea typeface="微软雅黑" panose="020B0503020204020204" pitchFamily="34" charset="-122"/>
            </a:endParaRPr>
          </a:p>
        </p:txBody>
      </p:sp>
      <p:sp>
        <p:nvSpPr>
          <p:cNvPr id="8" name="TextBox 7"/>
          <p:cNvSpPr txBox="1"/>
          <p:nvPr/>
        </p:nvSpPr>
        <p:spPr>
          <a:xfrm>
            <a:off x="101601" y="1298576"/>
            <a:ext cx="11976100" cy="3313113"/>
          </a:xfrm>
          <a:prstGeom prst="rect">
            <a:avLst/>
          </a:prstGeom>
          <a:noFill/>
        </p:spPr>
        <p:txBody>
          <a:bodyPr>
            <a:spAutoFit/>
          </a:bodyPr>
          <a:lstStyle/>
          <a:p>
            <a:pPr lvl="1" eaLnBrk="0" hangingPunct="0">
              <a:lnSpc>
                <a:spcPct val="150000"/>
              </a:lnSpc>
              <a:buClr>
                <a:srgbClr val="92D050"/>
              </a:buClr>
              <a:defRPr/>
            </a:pPr>
            <a:r>
              <a:rPr lang="en-US" altLang="zh-CN" sz="1550">
                <a:latin typeface="微软雅黑" panose="020B0503020204020204" pitchFamily="34" charset="-122"/>
                <a:ea typeface="微软雅黑" panose="020B0503020204020204" pitchFamily="34" charset="-122"/>
              </a:rPr>
              <a:t>queryPlanner</a:t>
            </a:r>
            <a:r>
              <a:rPr lang="zh-CN" altLang="en-US" sz="1550">
                <a:latin typeface="微软雅黑" panose="020B0503020204020204" pitchFamily="34" charset="-122"/>
                <a:ea typeface="微软雅黑" panose="020B0503020204020204" pitchFamily="34" charset="-122"/>
              </a:rPr>
              <a:t>（执行计划描述）</a:t>
            </a:r>
            <a:endParaRPr lang="en-US" altLang="zh-CN" sz="1550">
              <a:latin typeface="微软雅黑" panose="020B0503020204020204" pitchFamily="34" charset="-122"/>
              <a:ea typeface="微软雅黑" panose="020B0503020204020204" pitchFamily="34" charset="-122"/>
            </a:endParaRPr>
          </a:p>
          <a:p>
            <a:pPr eaLnBrk="0" hangingPunct="0">
              <a:lnSpc>
                <a:spcPct val="150000"/>
              </a:lnSpc>
              <a:buClr>
                <a:srgbClr val="92D050"/>
              </a:buClr>
              <a:defRPr/>
            </a:pPr>
            <a:r>
              <a:rPr lang="en-US" altLang="zh-CN" sz="1550">
                <a:latin typeface="微软雅黑" panose="020B0503020204020204" pitchFamily="34" charset="-122"/>
                <a:ea typeface="微软雅黑" panose="020B0503020204020204" pitchFamily="34" charset="-122"/>
              </a:rPr>
              <a:t>	winningPlan</a:t>
            </a:r>
            <a:r>
              <a:rPr lang="zh-CN" altLang="en-US" sz="1550">
                <a:latin typeface="微软雅黑" panose="020B0503020204020204" pitchFamily="34" charset="-122"/>
                <a:ea typeface="微软雅黑" panose="020B0503020204020204" pitchFamily="34" charset="-122"/>
              </a:rPr>
              <a:t>（被选中的执行计划）</a:t>
            </a:r>
            <a:endParaRPr lang="en-US" altLang="zh-CN" sz="1550">
              <a:latin typeface="微软雅黑" panose="020B0503020204020204" pitchFamily="34" charset="-122"/>
              <a:ea typeface="微软雅黑" panose="020B0503020204020204" pitchFamily="34" charset="-122"/>
            </a:endParaRPr>
          </a:p>
          <a:p>
            <a:pPr eaLnBrk="0" hangingPunct="0">
              <a:lnSpc>
                <a:spcPct val="150000"/>
              </a:lnSpc>
              <a:buClr>
                <a:srgbClr val="92D050"/>
              </a:buClr>
              <a:defRPr/>
            </a:pPr>
            <a:r>
              <a:rPr lang="en-US" altLang="zh-CN" sz="1550">
                <a:latin typeface="微软雅黑" panose="020B0503020204020204" pitchFamily="34" charset="-122"/>
                <a:ea typeface="微软雅黑" panose="020B0503020204020204" pitchFamily="34" charset="-122"/>
              </a:rPr>
              <a:t>		 stage</a:t>
            </a:r>
            <a:r>
              <a:rPr lang="zh-CN" altLang="en-US" sz="1550">
                <a:latin typeface="微软雅黑" panose="020B0503020204020204" pitchFamily="34" charset="-122"/>
                <a:ea typeface="微软雅黑" panose="020B0503020204020204" pitchFamily="34" charset="-122"/>
              </a:rPr>
              <a:t>（可选项</a:t>
            </a:r>
            <a:r>
              <a:rPr lang="en-US" altLang="zh-CN" sz="1550">
                <a:latin typeface="微软雅黑" panose="020B0503020204020204" pitchFamily="34" charset="-122"/>
                <a:ea typeface="微软雅黑" panose="020B0503020204020204" pitchFamily="34" charset="-122"/>
              </a:rPr>
              <a:t>:COLLSCAN </a:t>
            </a:r>
            <a:r>
              <a:rPr lang="zh-CN" altLang="en-US" sz="1550">
                <a:latin typeface="微软雅黑" panose="020B0503020204020204" pitchFamily="34" charset="-122"/>
                <a:ea typeface="微软雅黑" panose="020B0503020204020204" pitchFamily="34" charset="-122"/>
              </a:rPr>
              <a:t>没有走索引；</a:t>
            </a:r>
            <a:r>
              <a:rPr lang="en-US" altLang="zh-CN" sz="1550">
                <a:latin typeface="微软雅黑" panose="020B0503020204020204" pitchFamily="34" charset="-122"/>
                <a:ea typeface="微软雅黑" panose="020B0503020204020204" pitchFamily="34" charset="-122"/>
              </a:rPr>
              <a:t>IXSCAN</a:t>
            </a:r>
            <a:r>
              <a:rPr lang="zh-CN" altLang="en-US" sz="1550">
                <a:latin typeface="微软雅黑" panose="020B0503020204020204" pitchFamily="34" charset="-122"/>
                <a:ea typeface="微软雅黑" panose="020B0503020204020204" pitchFamily="34" charset="-122"/>
              </a:rPr>
              <a:t>使用了索引）</a:t>
            </a:r>
            <a:endParaRPr lang="en-US" altLang="zh-CN" sz="1550">
              <a:latin typeface="微软雅黑" panose="020B0503020204020204" pitchFamily="34" charset="-122"/>
              <a:ea typeface="微软雅黑" panose="020B0503020204020204" pitchFamily="34" charset="-122"/>
            </a:endParaRPr>
          </a:p>
          <a:p>
            <a:pPr eaLnBrk="0" hangingPunct="0">
              <a:lnSpc>
                <a:spcPct val="150000"/>
              </a:lnSpc>
              <a:buClr>
                <a:srgbClr val="92D050"/>
              </a:buClr>
              <a:defRPr/>
            </a:pPr>
            <a:r>
              <a:rPr lang="en-US" altLang="zh-CN" sz="1550">
                <a:latin typeface="微软雅黑" panose="020B0503020204020204" pitchFamily="34" charset="-122"/>
                <a:ea typeface="微软雅黑" panose="020B0503020204020204" pitchFamily="34" charset="-122"/>
              </a:rPr>
              <a:t> 	rejectedPlans(</a:t>
            </a:r>
            <a:r>
              <a:rPr lang="zh-CN" altLang="en-US" sz="1550">
                <a:latin typeface="微软雅黑" panose="020B0503020204020204" pitchFamily="34" charset="-122"/>
                <a:ea typeface="微软雅黑" panose="020B0503020204020204" pitchFamily="34" charset="-122"/>
              </a:rPr>
              <a:t>候选的执行计划</a:t>
            </a:r>
            <a:r>
              <a:rPr lang="en-US" altLang="zh-CN" sz="1550">
                <a:latin typeface="微软雅黑" panose="020B0503020204020204" pitchFamily="34" charset="-122"/>
                <a:ea typeface="微软雅黑" panose="020B0503020204020204" pitchFamily="34" charset="-122"/>
              </a:rPr>
              <a:t>)</a:t>
            </a:r>
            <a:endParaRPr lang="en-US" altLang="zh-CN" sz="1550">
              <a:latin typeface="微软雅黑" panose="020B0503020204020204" pitchFamily="34" charset="-122"/>
              <a:ea typeface="微软雅黑" panose="020B0503020204020204" pitchFamily="34" charset="-122"/>
            </a:endParaRPr>
          </a:p>
          <a:p>
            <a:pPr lvl="1" eaLnBrk="0" hangingPunct="0">
              <a:lnSpc>
                <a:spcPct val="150000"/>
              </a:lnSpc>
              <a:buClr>
                <a:srgbClr val="92D050"/>
              </a:buClr>
              <a:defRPr/>
            </a:pPr>
            <a:r>
              <a:rPr lang="en-US" altLang="zh-CN" sz="1550">
                <a:latin typeface="微软雅黑" panose="020B0503020204020204" pitchFamily="34" charset="-122"/>
                <a:ea typeface="微软雅黑" panose="020B0503020204020204" pitchFamily="34" charset="-122"/>
              </a:rPr>
              <a:t>executionStats(</a:t>
            </a:r>
            <a:r>
              <a:rPr lang="zh-CN" altLang="en-US" sz="1550">
                <a:latin typeface="微软雅黑" panose="020B0503020204020204" pitchFamily="34" charset="-122"/>
                <a:ea typeface="微软雅黑" panose="020B0503020204020204" pitchFamily="34" charset="-122"/>
              </a:rPr>
              <a:t>执行情况描述</a:t>
            </a:r>
            <a:r>
              <a:rPr lang="en-US" altLang="zh-CN" sz="1550">
                <a:latin typeface="微软雅黑" panose="020B0503020204020204" pitchFamily="34" charset="-122"/>
                <a:ea typeface="微软雅黑" panose="020B0503020204020204" pitchFamily="34" charset="-122"/>
              </a:rPr>
              <a:t>)</a:t>
            </a:r>
            <a:endParaRPr lang="en-US" altLang="zh-CN" sz="1550">
              <a:latin typeface="微软雅黑" panose="020B0503020204020204" pitchFamily="34" charset="-122"/>
              <a:ea typeface="微软雅黑" panose="020B0503020204020204" pitchFamily="34" charset="-122"/>
            </a:endParaRPr>
          </a:p>
          <a:p>
            <a:pPr lvl="1" eaLnBrk="0" hangingPunct="0">
              <a:lnSpc>
                <a:spcPct val="150000"/>
              </a:lnSpc>
              <a:buClr>
                <a:srgbClr val="92D050"/>
              </a:buClr>
              <a:defRPr/>
            </a:pPr>
            <a:r>
              <a:rPr lang="en-US" altLang="zh-CN" sz="1550">
                <a:latin typeface="微软雅黑" panose="020B0503020204020204" pitchFamily="34" charset="-122"/>
                <a:ea typeface="微软雅黑" panose="020B0503020204020204" pitchFamily="34" charset="-122"/>
              </a:rPr>
              <a:t>	nReturned </a:t>
            </a:r>
            <a:r>
              <a:rPr lang="zh-CN" altLang="en-US" sz="1550">
                <a:latin typeface="微软雅黑" panose="020B0503020204020204" pitchFamily="34" charset="-122"/>
                <a:ea typeface="微软雅黑" panose="020B0503020204020204" pitchFamily="34" charset="-122"/>
              </a:rPr>
              <a:t>（返回的文档个数）</a:t>
            </a:r>
            <a:endParaRPr lang="en-US" altLang="zh-CN" sz="1550">
              <a:latin typeface="微软雅黑" panose="020B0503020204020204" pitchFamily="34" charset="-122"/>
              <a:ea typeface="微软雅黑" panose="020B0503020204020204" pitchFamily="34" charset="-122"/>
            </a:endParaRPr>
          </a:p>
          <a:p>
            <a:pPr lvl="1" eaLnBrk="0" hangingPunct="0">
              <a:lnSpc>
                <a:spcPct val="150000"/>
              </a:lnSpc>
              <a:buClr>
                <a:srgbClr val="92D050"/>
              </a:buClr>
              <a:defRPr/>
            </a:pPr>
            <a:r>
              <a:rPr lang="en-US" altLang="zh-CN" sz="1550">
                <a:latin typeface="微软雅黑" panose="020B0503020204020204" pitchFamily="34" charset="-122"/>
                <a:ea typeface="微软雅黑" panose="020B0503020204020204" pitchFamily="34" charset="-122"/>
              </a:rPr>
              <a:t>        executionTimeMillis</a:t>
            </a:r>
            <a:r>
              <a:rPr lang="zh-CN" altLang="en-US" sz="1550">
                <a:latin typeface="微软雅黑" panose="020B0503020204020204" pitchFamily="34" charset="-122"/>
                <a:ea typeface="微软雅黑" panose="020B0503020204020204" pitchFamily="34" charset="-122"/>
                <a:sym typeface="Wingdings" panose="05000000000000000000" pitchFamily="2" charset="2"/>
              </a:rPr>
              <a:t>（执行时间</a:t>
            </a:r>
            <a:r>
              <a:rPr lang="en-US" altLang="zh-CN" sz="1550">
                <a:latin typeface="微软雅黑" panose="020B0503020204020204" pitchFamily="34" charset="-122"/>
                <a:ea typeface="微软雅黑" panose="020B0503020204020204" pitchFamily="34" charset="-122"/>
                <a:sym typeface="Wingdings" panose="05000000000000000000" pitchFamily="2" charset="2"/>
              </a:rPr>
              <a:t>ms</a:t>
            </a:r>
            <a:r>
              <a:rPr lang="zh-CN" altLang="en-US" sz="1550">
                <a:latin typeface="微软雅黑" panose="020B0503020204020204" pitchFamily="34" charset="-122"/>
                <a:ea typeface="微软雅黑" panose="020B0503020204020204" pitchFamily="34" charset="-122"/>
                <a:sym typeface="Wingdings" panose="05000000000000000000" pitchFamily="2" charset="2"/>
              </a:rPr>
              <a:t>）</a:t>
            </a:r>
            <a:endParaRPr lang="en-US" altLang="zh-CN" sz="1550">
              <a:latin typeface="微软雅黑" panose="020B0503020204020204" pitchFamily="34" charset="-122"/>
              <a:ea typeface="微软雅黑" panose="020B0503020204020204" pitchFamily="34" charset="-122"/>
            </a:endParaRPr>
          </a:p>
          <a:p>
            <a:pPr lvl="1" eaLnBrk="0" hangingPunct="0">
              <a:lnSpc>
                <a:spcPct val="150000"/>
              </a:lnSpc>
              <a:buClr>
                <a:srgbClr val="92D050"/>
              </a:buClr>
              <a:defRPr/>
            </a:pPr>
            <a:r>
              <a:rPr lang="en-US" altLang="zh-CN" sz="1550">
                <a:latin typeface="微软雅黑" panose="020B0503020204020204" pitchFamily="34" charset="-122"/>
                <a:ea typeface="微软雅黑" panose="020B0503020204020204" pitchFamily="34" charset="-122"/>
              </a:rPr>
              <a:t>        totalKeysExamined </a:t>
            </a:r>
            <a:r>
              <a:rPr lang="zh-CN" altLang="en-US" sz="1550">
                <a:latin typeface="微软雅黑" panose="020B0503020204020204" pitchFamily="34" charset="-122"/>
                <a:ea typeface="微软雅黑" panose="020B0503020204020204" pitchFamily="34" charset="-122"/>
              </a:rPr>
              <a:t>（检查的索引键值个数）</a:t>
            </a:r>
            <a:endParaRPr lang="en-US" altLang="zh-CN" sz="1550">
              <a:latin typeface="微软雅黑" panose="020B0503020204020204" pitchFamily="34" charset="-122"/>
              <a:ea typeface="微软雅黑" panose="020B0503020204020204" pitchFamily="34" charset="-122"/>
            </a:endParaRPr>
          </a:p>
          <a:p>
            <a:pPr lvl="1" eaLnBrk="0" hangingPunct="0">
              <a:lnSpc>
                <a:spcPct val="150000"/>
              </a:lnSpc>
              <a:buClr>
                <a:srgbClr val="92D050"/>
              </a:buClr>
              <a:defRPr/>
            </a:pPr>
            <a:r>
              <a:rPr lang="en-US" altLang="zh-CN" sz="1550">
                <a:latin typeface="微软雅黑" panose="020B0503020204020204" pitchFamily="34" charset="-122"/>
                <a:ea typeface="微软雅黑" panose="020B0503020204020204" pitchFamily="34" charset="-122"/>
              </a:rPr>
              <a:t>        totalDocsExamined </a:t>
            </a:r>
            <a:r>
              <a:rPr lang="zh-CN" altLang="en-US" sz="1550">
                <a:latin typeface="微软雅黑" panose="020B0503020204020204" pitchFamily="34" charset="-122"/>
                <a:ea typeface="微软雅黑" panose="020B0503020204020204" pitchFamily="34" charset="-122"/>
              </a:rPr>
              <a:t>（检查的文档个数）</a:t>
            </a:r>
            <a:endParaRPr lang="en-US" altLang="zh-CN" sz="1550">
              <a:latin typeface="微软雅黑" panose="020B0503020204020204" pitchFamily="34" charset="-122"/>
              <a:ea typeface="微软雅黑" panose="020B0503020204020204" pitchFamily="34" charset="-122"/>
            </a:endParaRPr>
          </a:p>
        </p:txBody>
      </p:sp>
      <p:sp>
        <p:nvSpPr>
          <p:cNvPr id="10" name="TextBox 9"/>
          <p:cNvSpPr txBox="1"/>
          <p:nvPr/>
        </p:nvSpPr>
        <p:spPr>
          <a:xfrm>
            <a:off x="480484" y="4860926"/>
            <a:ext cx="10160000" cy="1546225"/>
          </a:xfrm>
          <a:prstGeom prst="rect">
            <a:avLst/>
          </a:prstGeom>
          <a:noFill/>
          <a:ln>
            <a:solidFill>
              <a:schemeClr val="tx1"/>
            </a:solidFill>
            <a:prstDash val="sysDash"/>
          </a:ln>
        </p:spPr>
        <p:txBody>
          <a:bodyPr>
            <a:spAutoFit/>
          </a:bodyPr>
          <a:lstStyle/>
          <a:p>
            <a:pPr eaLnBrk="0" hangingPunct="0">
              <a:lnSpc>
                <a:spcPct val="150000"/>
              </a:lnSpc>
              <a:buClr>
                <a:srgbClr val="92D050"/>
              </a:buClr>
              <a:defRPr/>
            </a:pPr>
            <a:r>
              <a:rPr lang="zh-CN" altLang="en-US" sz="1600" b="1">
                <a:solidFill>
                  <a:srgbClr val="FF0000"/>
                </a:solidFill>
              </a:rPr>
              <a:t>优化目标 </a:t>
            </a:r>
            <a:r>
              <a:rPr lang="en-US" altLang="zh-CN" sz="1600" b="1">
                <a:solidFill>
                  <a:srgbClr val="FF0000"/>
                </a:solidFill>
              </a:rPr>
              <a:t>Tips:</a:t>
            </a:r>
            <a:endParaRPr lang="en-US" altLang="zh-CN" sz="1550">
              <a:latin typeface="微软雅黑" panose="020B0503020204020204" pitchFamily="34" charset="-122"/>
              <a:ea typeface="微软雅黑" panose="020B0503020204020204" pitchFamily="34" charset="-122"/>
            </a:endParaRPr>
          </a:p>
          <a:p>
            <a:pPr marL="342900" indent="-342900" eaLnBrk="0" hangingPunct="0">
              <a:lnSpc>
                <a:spcPct val="150000"/>
              </a:lnSpc>
              <a:buClr>
                <a:srgbClr val="92D050"/>
              </a:buClr>
              <a:buFont typeface="+mj-lt"/>
              <a:buAutoNum type="arabicPeriod"/>
              <a:defRPr/>
            </a:pPr>
            <a:r>
              <a:rPr lang="zh-CN" altLang="en-US" sz="1600">
                <a:solidFill>
                  <a:srgbClr val="333333"/>
                </a:solidFill>
                <a:latin typeface="微软雅黑" panose="020B0503020204020204" pitchFamily="34" charset="-122"/>
                <a:ea typeface="微软雅黑" panose="020B0503020204020204" pitchFamily="34" charset="-122"/>
              </a:rPr>
              <a:t>根据需求建立索引</a:t>
            </a:r>
            <a:endParaRPr lang="en-US" altLang="zh-CN" sz="1550">
              <a:latin typeface="微软雅黑" panose="020B0503020204020204" pitchFamily="34" charset="-122"/>
              <a:ea typeface="微软雅黑" panose="020B0503020204020204" pitchFamily="34" charset="-122"/>
            </a:endParaRPr>
          </a:p>
          <a:p>
            <a:pPr marL="342900" indent="-342900" eaLnBrk="0" hangingPunct="0">
              <a:lnSpc>
                <a:spcPct val="150000"/>
              </a:lnSpc>
              <a:buClr>
                <a:srgbClr val="92D050"/>
              </a:buClr>
              <a:buFont typeface="+mj-lt"/>
              <a:buAutoNum type="arabicPeriod"/>
              <a:defRPr/>
            </a:pPr>
            <a:r>
              <a:rPr lang="zh-CN" altLang="en-US" sz="1550">
                <a:latin typeface="微软雅黑" panose="020B0503020204020204" pitchFamily="34" charset="-122"/>
                <a:ea typeface="微软雅黑" panose="020B0503020204020204" pitchFamily="34" charset="-122"/>
              </a:rPr>
              <a:t>每个查询都要使用索引以提高查询效率</a:t>
            </a:r>
            <a:r>
              <a:rPr lang="en-US" altLang="zh-CN" sz="1550">
                <a:latin typeface="微软雅黑" panose="020B0503020204020204" pitchFamily="34" charset="-122"/>
                <a:ea typeface="微软雅黑" panose="020B0503020204020204" pitchFamily="34" charset="-122"/>
              </a:rPr>
              <a:t>, winningPlan. stage </a:t>
            </a:r>
            <a:r>
              <a:rPr lang="zh-CN" altLang="en-US" sz="1550">
                <a:latin typeface="微软雅黑" panose="020B0503020204020204" pitchFamily="34" charset="-122"/>
                <a:ea typeface="微软雅黑" panose="020B0503020204020204" pitchFamily="34" charset="-122"/>
              </a:rPr>
              <a:t>必须为</a:t>
            </a:r>
            <a:r>
              <a:rPr lang="en-US" altLang="zh-CN" sz="1550">
                <a:latin typeface="微软雅黑" panose="020B0503020204020204" pitchFamily="34" charset="-122"/>
                <a:ea typeface="微软雅黑" panose="020B0503020204020204" pitchFamily="34" charset="-122"/>
              </a:rPr>
              <a:t>IXSCAN </a:t>
            </a:r>
            <a:r>
              <a:rPr lang="zh-CN" altLang="en-US" sz="1550">
                <a:solidFill>
                  <a:srgbClr val="333333"/>
                </a:solidFill>
                <a:latin typeface="微软雅黑" panose="020B0503020204020204" pitchFamily="34" charset="-122"/>
                <a:ea typeface="微软雅黑" panose="020B0503020204020204" pitchFamily="34" charset="-122"/>
              </a:rPr>
              <a:t>；</a:t>
            </a:r>
            <a:endParaRPr lang="en-US" altLang="zh-CN" sz="1550">
              <a:solidFill>
                <a:srgbClr val="333333"/>
              </a:solidFill>
              <a:latin typeface="微软雅黑" panose="020B0503020204020204" pitchFamily="34" charset="-122"/>
              <a:ea typeface="微软雅黑" panose="020B0503020204020204" pitchFamily="34" charset="-122"/>
            </a:endParaRPr>
          </a:p>
          <a:p>
            <a:pPr marL="342900" indent="-342900" eaLnBrk="0" hangingPunct="0">
              <a:lnSpc>
                <a:spcPct val="150000"/>
              </a:lnSpc>
              <a:buClr>
                <a:srgbClr val="92D050"/>
              </a:buClr>
              <a:buFont typeface="+mj-lt"/>
              <a:buAutoNum type="arabicPeriod"/>
              <a:defRPr/>
            </a:pPr>
            <a:r>
              <a:rPr lang="zh-CN" altLang="en-US" sz="1550">
                <a:solidFill>
                  <a:srgbClr val="333333"/>
                </a:solidFill>
                <a:latin typeface="微软雅黑" panose="020B0503020204020204" pitchFamily="34" charset="-122"/>
                <a:ea typeface="微软雅黑" panose="020B0503020204020204" pitchFamily="34" charset="-122"/>
              </a:rPr>
              <a:t>追求</a:t>
            </a:r>
            <a:r>
              <a:rPr lang="en-US" altLang="zh-CN" sz="1550">
                <a:latin typeface="微软雅黑" panose="020B0503020204020204" pitchFamily="34" charset="-122"/>
                <a:ea typeface="微软雅黑" panose="020B0503020204020204" pitchFamily="34" charset="-122"/>
              </a:rPr>
              <a:t>totalDocsExamined = nReturned</a:t>
            </a:r>
            <a:endParaRPr lang="en-US" altLang="zh-CN" sz="1550">
              <a:latin typeface="微软雅黑" panose="020B0503020204020204" pitchFamily="34" charset="-122"/>
              <a:ea typeface="微软雅黑" panose="020B0503020204020204" pitchFamily="34" charset="-122"/>
            </a:endParaRPr>
          </a:p>
        </p:txBody>
      </p:sp>
      <p:grpSp>
        <p:nvGrpSpPr>
          <p:cNvPr id="9" name="PA_组合 47"/>
          <p:cNvGrpSpPr/>
          <p:nvPr>
            <p:custDataLst>
              <p:tags r:id="rId1"/>
            </p:custDataLst>
          </p:nvPr>
        </p:nvGrpSpPr>
        <p:grpSpPr>
          <a:xfrm>
            <a:off x="480484" y="709142"/>
            <a:ext cx="1199456" cy="74689"/>
            <a:chOff x="0" y="2842590"/>
            <a:chExt cx="7054752" cy="89199"/>
          </a:xfrm>
        </p:grpSpPr>
        <p:sp>
          <p:nvSpPr>
            <p:cNvPr id="11" name="矩形 10"/>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3" name="矩形 12"/>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4" name="矩形 13"/>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to="" calcmode="lin" valueType="num">
                                      <p:cBhvr>
                                        <p:cTn id="7" dur="700" fill="hold">
                                          <p:stCondLst>
                                            <p:cond delay="0"/>
                                          </p:stCondLst>
                                        </p:cTn>
                                        <p:tgtEl>
                                          <p:spTgt spid="9"/>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9"/>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9"/>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9"/>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7" name="矩形 4"/>
          <p:cNvSpPr>
            <a:spLocks noChangeArrowheads="1"/>
          </p:cNvSpPr>
          <p:nvPr/>
        </p:nvSpPr>
        <p:spPr bwMode="auto">
          <a:xfrm>
            <a:off x="143933" y="206376"/>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关于索引的建议</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143933" y="1025525"/>
            <a:ext cx="11455400" cy="5693866"/>
          </a:xfrm>
          <a:prstGeom prst="rect">
            <a:avLst/>
          </a:prstGeom>
          <a:noFill/>
        </p:spPr>
        <p:txBody>
          <a:bodyPr>
            <a:spAutoFit/>
          </a:bodyPr>
          <a:lstStyle/>
          <a:p>
            <a:pPr marL="342900" indent="-342900" eaLnBrk="0" hangingPunct="0">
              <a:lnSpc>
                <a:spcPct val="200000"/>
              </a:lnSpc>
              <a:buClr>
                <a:srgbClr val="92D050"/>
              </a:buClr>
              <a:buFont typeface="+mj-lt"/>
              <a:buAutoNum type="arabicPeriod"/>
              <a:defRPr/>
            </a:pPr>
            <a:r>
              <a:rPr lang="zh-CN" altLang="en-US" sz="1550">
                <a:latin typeface="微软雅黑" panose="020B0503020204020204" pitchFamily="34" charset="-122"/>
                <a:ea typeface="微软雅黑" panose="020B0503020204020204" pitchFamily="34" charset="-122"/>
              </a:rPr>
              <a:t>索引很有用</a:t>
            </a:r>
            <a:r>
              <a:rPr lang="en-US" altLang="zh-CN" sz="1550">
                <a:latin typeface="微软雅黑" panose="020B0503020204020204" pitchFamily="34" charset="-122"/>
                <a:ea typeface="微软雅黑" panose="020B0503020204020204" pitchFamily="34" charset="-122"/>
              </a:rPr>
              <a:t>,</a:t>
            </a:r>
            <a:r>
              <a:rPr lang="zh-CN" altLang="en-US" sz="1550">
                <a:latin typeface="微软雅黑" panose="020B0503020204020204" pitchFamily="34" charset="-122"/>
                <a:ea typeface="微软雅黑" panose="020B0503020204020204" pitchFamily="34" charset="-122"/>
              </a:rPr>
              <a:t>但是它也是有成本的</a:t>
            </a:r>
            <a:r>
              <a:rPr lang="en-US" altLang="zh-CN" sz="1550">
                <a:latin typeface="微软雅黑" panose="020B0503020204020204" pitchFamily="34" charset="-122"/>
                <a:ea typeface="微软雅黑" panose="020B0503020204020204" pitchFamily="34" charset="-122"/>
              </a:rPr>
              <a:t>——</a:t>
            </a:r>
            <a:r>
              <a:rPr lang="zh-CN" altLang="en-US" sz="1550">
                <a:latin typeface="微软雅黑" panose="020B0503020204020204" pitchFamily="34" charset="-122"/>
                <a:ea typeface="微软雅黑" panose="020B0503020204020204" pitchFamily="34" charset="-122"/>
              </a:rPr>
              <a:t>它占内存</a:t>
            </a:r>
            <a:r>
              <a:rPr lang="en-US" altLang="zh-CN" sz="1550">
                <a:latin typeface="微软雅黑" panose="020B0503020204020204" pitchFamily="34" charset="-122"/>
                <a:ea typeface="微软雅黑" panose="020B0503020204020204" pitchFamily="34" charset="-122"/>
              </a:rPr>
              <a:t>,</a:t>
            </a:r>
            <a:r>
              <a:rPr lang="zh-CN" altLang="en-US" sz="1550">
                <a:latin typeface="微软雅黑" panose="020B0503020204020204" pitchFamily="34" charset="-122"/>
                <a:ea typeface="微软雅黑" panose="020B0503020204020204" pitchFamily="34" charset="-122"/>
              </a:rPr>
              <a:t>让写入变慢；</a:t>
            </a:r>
            <a:endParaRPr lang="en-US" altLang="zh-CN" sz="1550">
              <a:latin typeface="微软雅黑" panose="020B0503020204020204" pitchFamily="34" charset="-122"/>
              <a:ea typeface="微软雅黑" panose="020B0503020204020204" pitchFamily="34" charset="-122"/>
            </a:endParaRPr>
          </a:p>
          <a:p>
            <a:pPr marL="342900" indent="-342900" eaLnBrk="0" hangingPunct="0">
              <a:lnSpc>
                <a:spcPct val="200000"/>
              </a:lnSpc>
              <a:buClr>
                <a:srgbClr val="92D050"/>
              </a:buClr>
              <a:buFont typeface="+mj-lt"/>
              <a:buAutoNum type="arabicPeriod"/>
              <a:defRPr/>
            </a:pPr>
            <a:r>
              <a:rPr lang="en-US" altLang="zh-CN" sz="1550">
                <a:solidFill>
                  <a:srgbClr val="333333"/>
                </a:solidFill>
                <a:latin typeface="微软雅黑" panose="020B0503020204020204" pitchFamily="34" charset="-122"/>
                <a:ea typeface="微软雅黑" panose="020B0503020204020204" pitchFamily="34" charset="-122"/>
              </a:rPr>
              <a:t>mongoDB</a:t>
            </a:r>
            <a:r>
              <a:rPr lang="zh-CN" altLang="en-US" sz="1550">
                <a:solidFill>
                  <a:srgbClr val="333333"/>
                </a:solidFill>
                <a:latin typeface="微软雅黑" panose="020B0503020204020204" pitchFamily="34" charset="-122"/>
                <a:ea typeface="微软雅黑" panose="020B0503020204020204" pitchFamily="34" charset="-122"/>
              </a:rPr>
              <a:t>通常在一次查询里使用一个索引</a:t>
            </a:r>
            <a:r>
              <a:rPr lang="en-US" altLang="zh-CN" sz="1550">
                <a:solidFill>
                  <a:srgbClr val="333333"/>
                </a:solidFill>
                <a:latin typeface="微软雅黑" panose="020B0503020204020204" pitchFamily="34" charset="-122"/>
                <a:ea typeface="微软雅黑" panose="020B0503020204020204" pitchFamily="34" charset="-122"/>
              </a:rPr>
              <a:t>,</a:t>
            </a:r>
            <a:r>
              <a:rPr lang="zh-CN" altLang="en-US" sz="1550">
                <a:solidFill>
                  <a:srgbClr val="333333"/>
                </a:solidFill>
                <a:latin typeface="微软雅黑" panose="020B0503020204020204" pitchFamily="34" charset="-122"/>
                <a:ea typeface="微软雅黑" panose="020B0503020204020204" pitchFamily="34" charset="-122"/>
              </a:rPr>
              <a:t>所以多个字段的查询或者排序需要复合索引才能更加高效；</a:t>
            </a:r>
            <a:endParaRPr lang="en-US" altLang="zh-CN" sz="1550">
              <a:solidFill>
                <a:srgbClr val="333333"/>
              </a:solidFill>
              <a:latin typeface="微软雅黑" panose="020B0503020204020204" pitchFamily="34" charset="-122"/>
              <a:ea typeface="微软雅黑" panose="020B0503020204020204" pitchFamily="34" charset="-122"/>
            </a:endParaRPr>
          </a:p>
          <a:p>
            <a:pPr marL="342900" indent="-342900" eaLnBrk="0" hangingPunct="0">
              <a:lnSpc>
                <a:spcPct val="200000"/>
              </a:lnSpc>
              <a:buClr>
                <a:srgbClr val="92D050"/>
              </a:buClr>
              <a:buFont typeface="+mj-lt"/>
              <a:buAutoNum type="arabicPeriod"/>
              <a:defRPr/>
            </a:pPr>
            <a:r>
              <a:rPr lang="zh-CN" altLang="en-US" sz="1550">
                <a:solidFill>
                  <a:srgbClr val="333333"/>
                </a:solidFill>
                <a:latin typeface="微软雅黑" panose="020B0503020204020204" pitchFamily="34" charset="-122"/>
                <a:ea typeface="微软雅黑" panose="020B0503020204020204" pitchFamily="34" charset="-122"/>
              </a:rPr>
              <a:t>复合索引的顺序非常</a:t>
            </a:r>
            <a:r>
              <a:rPr lang="zh-CN" altLang="en-US" sz="1550" smtClean="0">
                <a:solidFill>
                  <a:srgbClr val="333333"/>
                </a:solidFill>
                <a:latin typeface="微软雅黑" panose="020B0503020204020204" pitchFamily="34" charset="-122"/>
                <a:ea typeface="微软雅黑" panose="020B0503020204020204" pitchFamily="34" charset="-122"/>
              </a:rPr>
              <a:t>重要，例如此脚本所示：</a:t>
            </a:r>
            <a:endParaRPr lang="en-US" altLang="zh-CN" sz="1550">
              <a:solidFill>
                <a:srgbClr val="333333"/>
              </a:solidFill>
              <a:latin typeface="微软雅黑" panose="020B0503020204020204" pitchFamily="34" charset="-122"/>
              <a:ea typeface="微软雅黑" panose="020B0503020204020204" pitchFamily="34" charset="-122"/>
            </a:endParaRPr>
          </a:p>
          <a:p>
            <a:pPr marL="342900" indent="-342900" eaLnBrk="0" hangingPunct="0">
              <a:lnSpc>
                <a:spcPct val="200000"/>
              </a:lnSpc>
              <a:buClr>
                <a:srgbClr val="92D050"/>
              </a:buClr>
              <a:buFont typeface="+mj-lt"/>
              <a:buAutoNum type="arabicPeriod"/>
              <a:defRPr/>
            </a:pPr>
            <a:r>
              <a:rPr lang="zh-CN" altLang="en-US" sz="1550">
                <a:solidFill>
                  <a:srgbClr val="333333"/>
                </a:solidFill>
                <a:latin typeface="微软雅黑" panose="020B0503020204020204" pitchFamily="34" charset="-122"/>
                <a:ea typeface="微软雅黑" panose="020B0503020204020204" pitchFamily="34" charset="-122"/>
              </a:rPr>
              <a:t>在生成环境构建索引往往开销很大</a:t>
            </a:r>
            <a:r>
              <a:rPr lang="en-US" altLang="zh-CN" sz="1550">
                <a:solidFill>
                  <a:srgbClr val="333333"/>
                </a:solidFill>
                <a:latin typeface="微软雅黑" panose="020B0503020204020204" pitchFamily="34" charset="-122"/>
                <a:ea typeface="微软雅黑" panose="020B0503020204020204" pitchFamily="34" charset="-122"/>
              </a:rPr>
              <a:t>,</a:t>
            </a:r>
            <a:r>
              <a:rPr lang="zh-CN" altLang="en-US" sz="1550">
                <a:solidFill>
                  <a:srgbClr val="333333"/>
                </a:solidFill>
                <a:latin typeface="微软雅黑" panose="020B0503020204020204" pitchFamily="34" charset="-122"/>
                <a:ea typeface="微软雅黑" panose="020B0503020204020204" pitchFamily="34" charset="-122"/>
              </a:rPr>
              <a:t>时间也不可以接受</a:t>
            </a:r>
            <a:r>
              <a:rPr lang="en-US" altLang="zh-CN" sz="1550">
                <a:solidFill>
                  <a:srgbClr val="333333"/>
                </a:solidFill>
                <a:latin typeface="微软雅黑" panose="020B0503020204020204" pitchFamily="34" charset="-122"/>
                <a:ea typeface="微软雅黑" panose="020B0503020204020204" pitchFamily="34" charset="-122"/>
              </a:rPr>
              <a:t>,</a:t>
            </a:r>
            <a:r>
              <a:rPr lang="zh-CN" altLang="en-US" sz="1550">
                <a:solidFill>
                  <a:srgbClr val="333333"/>
                </a:solidFill>
                <a:latin typeface="微软雅黑" panose="020B0503020204020204" pitchFamily="34" charset="-122"/>
                <a:ea typeface="微软雅黑" panose="020B0503020204020204" pitchFamily="34" charset="-122"/>
              </a:rPr>
              <a:t>在数据量庞大之前尽量进行查询优化和构建索引；</a:t>
            </a:r>
            <a:endParaRPr lang="en-US" altLang="zh-CN" sz="1550">
              <a:solidFill>
                <a:srgbClr val="333333"/>
              </a:solidFill>
              <a:latin typeface="微软雅黑" panose="020B0503020204020204" pitchFamily="34" charset="-122"/>
              <a:ea typeface="微软雅黑" panose="020B0503020204020204" pitchFamily="34" charset="-122"/>
            </a:endParaRPr>
          </a:p>
          <a:p>
            <a:pPr marL="342900" indent="-342900" eaLnBrk="0" hangingPunct="0">
              <a:lnSpc>
                <a:spcPct val="200000"/>
              </a:lnSpc>
              <a:buClr>
                <a:srgbClr val="92D050"/>
              </a:buClr>
              <a:buFont typeface="+mj-lt"/>
              <a:buAutoNum type="arabicPeriod"/>
              <a:defRPr/>
            </a:pPr>
            <a:r>
              <a:rPr lang="zh-CN" altLang="en-US" sz="1600">
                <a:solidFill>
                  <a:srgbClr val="333333"/>
                </a:solidFill>
                <a:latin typeface="微软雅黑" panose="020B0503020204020204" pitchFamily="34" charset="-122"/>
                <a:ea typeface="微软雅黑" panose="020B0503020204020204" pitchFamily="34" charset="-122"/>
              </a:rPr>
              <a:t>避免昂贵的查询</a:t>
            </a:r>
            <a:r>
              <a:rPr lang="en-US" altLang="zh-CN" sz="1600">
                <a:solidFill>
                  <a:srgbClr val="333333"/>
                </a:solidFill>
                <a:latin typeface="微软雅黑" panose="020B0503020204020204" pitchFamily="34" charset="-122"/>
                <a:ea typeface="微软雅黑" panose="020B0503020204020204" pitchFamily="34" charset="-122"/>
              </a:rPr>
              <a:t>,</a:t>
            </a:r>
            <a:r>
              <a:rPr lang="zh-CN" altLang="en-US" sz="1600">
                <a:solidFill>
                  <a:srgbClr val="333333"/>
                </a:solidFill>
                <a:latin typeface="微软雅黑" panose="020B0503020204020204" pitchFamily="34" charset="-122"/>
                <a:ea typeface="微软雅黑" panose="020B0503020204020204" pitchFamily="34" charset="-122"/>
              </a:rPr>
              <a:t>使用查询分析器记录那些开销很大的查询便于问题排查；</a:t>
            </a:r>
            <a:endParaRPr lang="en-US" altLang="zh-CN" sz="1600">
              <a:solidFill>
                <a:srgbClr val="333333"/>
              </a:solidFill>
              <a:latin typeface="微软雅黑" panose="020B0503020204020204" pitchFamily="34" charset="-122"/>
              <a:ea typeface="微软雅黑" panose="020B0503020204020204" pitchFamily="34" charset="-122"/>
            </a:endParaRPr>
          </a:p>
          <a:p>
            <a:pPr marL="342900" indent="-342900" eaLnBrk="0" hangingPunct="0">
              <a:lnSpc>
                <a:spcPct val="200000"/>
              </a:lnSpc>
              <a:buClr>
                <a:srgbClr val="92D050"/>
              </a:buClr>
              <a:buFont typeface="+mj-lt"/>
              <a:buAutoNum type="arabicPeriod"/>
              <a:defRPr/>
            </a:pPr>
            <a:r>
              <a:rPr lang="zh-CN" altLang="en-US" sz="1600">
                <a:solidFill>
                  <a:srgbClr val="333333"/>
                </a:solidFill>
                <a:latin typeface="微软雅黑" panose="020B0503020204020204" pitchFamily="34" charset="-122"/>
                <a:ea typeface="微软雅黑" panose="020B0503020204020204" pitchFamily="34" charset="-122"/>
              </a:rPr>
              <a:t>通过减少扫描文档数量来优化查询</a:t>
            </a:r>
            <a:r>
              <a:rPr lang="en-US" altLang="zh-CN" sz="1600">
                <a:solidFill>
                  <a:srgbClr val="333333"/>
                </a:solidFill>
                <a:latin typeface="微软雅黑" panose="020B0503020204020204" pitchFamily="34" charset="-122"/>
                <a:ea typeface="微软雅黑" panose="020B0503020204020204" pitchFamily="34" charset="-122"/>
              </a:rPr>
              <a:t>,</a:t>
            </a:r>
            <a:r>
              <a:rPr lang="zh-CN" altLang="en-US" sz="1600">
                <a:solidFill>
                  <a:srgbClr val="333333"/>
                </a:solidFill>
                <a:latin typeface="微软雅黑" panose="020B0503020204020204" pitchFamily="34" charset="-122"/>
                <a:ea typeface="微软雅黑" panose="020B0503020204020204" pitchFamily="34" charset="-122"/>
              </a:rPr>
              <a:t>使用</a:t>
            </a:r>
            <a:r>
              <a:rPr lang="en-US" altLang="zh-CN" sz="1600" smtClean="0">
                <a:solidFill>
                  <a:srgbClr val="333333"/>
                </a:solidFill>
                <a:latin typeface="微软雅黑" panose="020B0503020204020204" pitchFamily="34" charset="-122"/>
                <a:ea typeface="微软雅黑" panose="020B0503020204020204" pitchFamily="34" charset="-122"/>
              </a:rPr>
              <a:t>explain</a:t>
            </a:r>
            <a:r>
              <a:rPr lang="zh-CN" altLang="en-US" sz="1600" smtClean="0">
                <a:solidFill>
                  <a:srgbClr val="333333"/>
                </a:solidFill>
                <a:latin typeface="微软雅黑" panose="020B0503020204020204" pitchFamily="34" charset="-122"/>
                <a:ea typeface="微软雅黑" panose="020B0503020204020204" pitchFamily="34" charset="-122"/>
              </a:rPr>
              <a:t>对</a:t>
            </a:r>
            <a:r>
              <a:rPr lang="zh-CN" altLang="en-US" sz="1600">
                <a:solidFill>
                  <a:srgbClr val="333333"/>
                </a:solidFill>
                <a:latin typeface="微软雅黑" panose="020B0503020204020204" pitchFamily="34" charset="-122"/>
                <a:ea typeface="微软雅黑" panose="020B0503020204020204" pitchFamily="34" charset="-122"/>
              </a:rPr>
              <a:t>开销大的查询进行分析并优化；</a:t>
            </a:r>
            <a:endParaRPr lang="en-US" altLang="zh-CN" sz="1600">
              <a:solidFill>
                <a:srgbClr val="333333"/>
              </a:solidFill>
              <a:latin typeface="微软雅黑" panose="020B0503020204020204" pitchFamily="34" charset="-122"/>
              <a:ea typeface="微软雅黑" panose="020B0503020204020204" pitchFamily="34" charset="-122"/>
            </a:endParaRPr>
          </a:p>
          <a:p>
            <a:pPr marL="342900" indent="-342900" eaLnBrk="0" hangingPunct="0">
              <a:lnSpc>
                <a:spcPct val="200000"/>
              </a:lnSpc>
              <a:buClr>
                <a:srgbClr val="92D050"/>
              </a:buClr>
              <a:buFont typeface="+mj-lt"/>
              <a:buAutoNum type="arabicPeriod"/>
              <a:defRPr/>
            </a:pPr>
            <a:r>
              <a:rPr lang="zh-CN" altLang="en-US" sz="1600">
                <a:solidFill>
                  <a:srgbClr val="333333"/>
                </a:solidFill>
                <a:latin typeface="微软雅黑" panose="020B0503020204020204" pitchFamily="34" charset="-122"/>
                <a:ea typeface="微软雅黑" panose="020B0503020204020204" pitchFamily="34" charset="-122"/>
              </a:rPr>
              <a:t>索引是用来查询小范围数据的，不适合使用索引的情况：</a:t>
            </a:r>
            <a:endParaRPr lang="en-US" altLang="zh-CN" sz="1600">
              <a:solidFill>
                <a:srgbClr val="333333"/>
              </a:solidFill>
              <a:latin typeface="微软雅黑" panose="020B0503020204020204" pitchFamily="34" charset="-122"/>
              <a:ea typeface="微软雅黑" panose="020B0503020204020204" pitchFamily="34" charset="-122"/>
            </a:endParaRPr>
          </a:p>
          <a:p>
            <a:pPr marL="800100" lvl="1" indent="-342900" eaLnBrk="0" hangingPunct="0">
              <a:lnSpc>
                <a:spcPct val="200000"/>
              </a:lnSpc>
              <a:buClr>
                <a:srgbClr val="92D050"/>
              </a:buClr>
              <a:buFont typeface="Wingdings" panose="05000000000000000000" pitchFamily="2" charset="2"/>
              <a:buChar char="Ø"/>
              <a:defRPr/>
            </a:pPr>
            <a:r>
              <a:rPr lang="zh-CN" altLang="en-US" sz="1600">
                <a:solidFill>
                  <a:srgbClr val="333333"/>
                </a:solidFill>
                <a:latin typeface="微软雅黑" panose="020B0503020204020204" pitchFamily="34" charset="-122"/>
                <a:ea typeface="微软雅黑" panose="020B0503020204020204" pitchFamily="34" charset="-122"/>
              </a:rPr>
              <a:t>每次查询都需要返回大部分数据的文档，避免使用索引</a:t>
            </a:r>
            <a:endParaRPr lang="en-US" altLang="zh-CN" sz="1600">
              <a:solidFill>
                <a:srgbClr val="333333"/>
              </a:solidFill>
              <a:latin typeface="微软雅黑" panose="020B0503020204020204" pitchFamily="34" charset="-122"/>
              <a:ea typeface="微软雅黑" panose="020B0503020204020204" pitchFamily="34" charset="-122"/>
            </a:endParaRPr>
          </a:p>
          <a:p>
            <a:pPr marL="800100" lvl="1" indent="-342900" eaLnBrk="0" hangingPunct="0">
              <a:lnSpc>
                <a:spcPct val="200000"/>
              </a:lnSpc>
              <a:buClr>
                <a:srgbClr val="92D050"/>
              </a:buClr>
              <a:buFont typeface="Wingdings" panose="05000000000000000000" pitchFamily="2" charset="2"/>
              <a:buChar char="Ø"/>
              <a:defRPr/>
            </a:pPr>
            <a:r>
              <a:rPr lang="zh-CN" altLang="en-US" sz="1600">
                <a:solidFill>
                  <a:srgbClr val="333333"/>
                </a:solidFill>
                <a:latin typeface="微软雅黑" panose="020B0503020204020204" pitchFamily="34" charset="-122"/>
                <a:ea typeface="微软雅黑" panose="020B0503020204020204" pitchFamily="34" charset="-122"/>
              </a:rPr>
              <a:t>写比读多</a:t>
            </a:r>
            <a:endParaRPr lang="en-US" altLang="zh-CN" sz="1600">
              <a:solidFill>
                <a:srgbClr val="333333"/>
              </a:solidFill>
              <a:latin typeface="微软雅黑" panose="020B0503020204020204" pitchFamily="34" charset="-122"/>
              <a:ea typeface="微软雅黑" panose="020B0503020204020204" pitchFamily="34" charset="-122"/>
            </a:endParaRPr>
          </a:p>
          <a:p>
            <a:pPr marL="342900" indent="-342900" eaLnBrk="0" hangingPunct="0">
              <a:lnSpc>
                <a:spcPct val="200000"/>
              </a:lnSpc>
              <a:buClr>
                <a:srgbClr val="92D050"/>
              </a:buClr>
              <a:buFont typeface="+mj-lt"/>
              <a:buAutoNum type="arabicPeriod"/>
              <a:defRPr/>
            </a:pPr>
            <a:endParaRPr lang="en-US" altLang="zh-CN" sz="1600">
              <a:solidFill>
                <a:srgbClr val="333333"/>
              </a:solidFill>
              <a:latin typeface="微软雅黑" panose="020B0503020204020204" pitchFamily="34" charset="-122"/>
              <a:ea typeface="微软雅黑" panose="020B0503020204020204" pitchFamily="34" charset="-122"/>
            </a:endParaRPr>
          </a:p>
          <a:p>
            <a:pPr marL="285750" indent="-285750" eaLnBrk="0" hangingPunct="0">
              <a:lnSpc>
                <a:spcPct val="150000"/>
              </a:lnSpc>
              <a:buClr>
                <a:srgbClr val="92D050"/>
              </a:buClr>
              <a:buFont typeface="Wingdings" panose="05000000000000000000" pitchFamily="2" charset="2"/>
              <a:buChar char="ü"/>
              <a:defRPr/>
            </a:pPr>
            <a:endParaRPr lang="en-US" altLang="zh-CN" sz="1600">
              <a:solidFill>
                <a:srgbClr val="333333"/>
              </a:solidFill>
              <a:latin typeface="微软雅黑" panose="020B0503020204020204" pitchFamily="34" charset="-122"/>
              <a:ea typeface="微软雅黑" panose="020B0503020204020204" pitchFamily="34" charset="-122"/>
            </a:endParaRPr>
          </a:p>
          <a:p>
            <a:pPr marL="285750" indent="-285750" eaLnBrk="0" hangingPunct="0">
              <a:lnSpc>
                <a:spcPct val="150000"/>
              </a:lnSpc>
              <a:buClr>
                <a:srgbClr val="92D050"/>
              </a:buClr>
              <a:buFont typeface="Wingdings" panose="05000000000000000000" pitchFamily="2" charset="2"/>
              <a:buChar char="ü"/>
              <a:defRPr/>
            </a:pPr>
            <a:endParaRPr lang="en-US" altLang="zh-CN" sz="1600">
              <a:solidFill>
                <a:srgbClr val="333333"/>
              </a:solidFill>
              <a:latin typeface="微软雅黑" panose="020B0503020204020204" pitchFamily="34" charset="-122"/>
              <a:ea typeface="微软雅黑" panose="020B0503020204020204" pitchFamily="34" charset="-122"/>
            </a:endParaRPr>
          </a:p>
        </p:txBody>
      </p:sp>
      <p:grpSp>
        <p:nvGrpSpPr>
          <p:cNvPr id="7" name="PA_组合 47"/>
          <p:cNvGrpSpPr/>
          <p:nvPr>
            <p:custDataLst>
              <p:tags r:id="rId1"/>
            </p:custDataLst>
          </p:nvPr>
        </p:nvGrpSpPr>
        <p:grpSpPr>
          <a:xfrm>
            <a:off x="480484" y="709142"/>
            <a:ext cx="1199456" cy="74689"/>
            <a:chOff x="0" y="2842590"/>
            <a:chExt cx="7054752" cy="89199"/>
          </a:xfrm>
        </p:grpSpPr>
        <p:sp>
          <p:nvSpPr>
            <p:cNvPr id="9" name="矩形 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200"/>
            <a:r>
              <a:rPr lang="zh-CN" altLang="en-US" sz="3735" b="1" dirty="0">
                <a:ln w="6350">
                  <a:noFill/>
                </a:ln>
                <a:solidFill>
                  <a:srgbClr val="1D69A3"/>
                </a:solidFill>
                <a:latin typeface="Impact" panose="020B0806030902050204" pitchFamily="34" charset="0"/>
                <a:ea typeface="微软雅黑" panose="020B0503020204020204" pitchFamily="34" charset="-122"/>
              </a:rPr>
              <a:t>目  录</a:t>
            </a:r>
            <a:endParaRPr lang="en-US" altLang="zh-CN" sz="3735" b="1" dirty="0">
              <a:ln w="6350">
                <a:noFill/>
              </a:ln>
              <a:solidFill>
                <a:srgbClr val="1D69A3"/>
              </a:solidFill>
              <a:latin typeface="Impact" panose="020B0806030902050204" pitchFamily="34" charset="0"/>
              <a:ea typeface="微软雅黑" panose="020B0503020204020204" pitchFamily="34" charset="-122"/>
            </a:endParaRPr>
          </a:p>
          <a:p>
            <a:pPr algn="ctr" defTabSz="1219200"/>
            <a:r>
              <a:rPr lang="en-US" altLang="zh-CN"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8" name="组合 3"/>
          <p:cNvGrpSpPr/>
          <p:nvPr/>
        </p:nvGrpSpPr>
        <p:grpSpPr bwMode="auto">
          <a:xfrm>
            <a:off x="2602546" y="2574133"/>
            <a:ext cx="7366000" cy="584775"/>
            <a:chOff x="1847850" y="2697897"/>
            <a:chExt cx="5524500" cy="585927"/>
          </a:xfrm>
        </p:grpSpPr>
        <p:sp>
          <p:nvSpPr>
            <p:cNvPr id="29" name="Freeform 11"/>
            <p:cNvSpPr>
              <a:spLocks noChangeArrowheads="1"/>
            </p:cNvSpPr>
            <p:nvPr/>
          </p:nvSpPr>
          <p:spPr bwMode="auto">
            <a:xfrm>
              <a:off x="2555875" y="2697897"/>
              <a:ext cx="481647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0" name="Freeform 12"/>
            <p:cNvSpPr>
              <a:spLocks noChangeArrowheads="1"/>
            </p:cNvSpPr>
            <p:nvPr/>
          </p:nvSpPr>
          <p:spPr bwMode="auto">
            <a:xfrm>
              <a:off x="1847850" y="2697897"/>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1" name="Text Box 16"/>
            <p:cNvSpPr>
              <a:spLocks noChangeArrowheads="1"/>
            </p:cNvSpPr>
            <p:nvPr/>
          </p:nvSpPr>
          <p:spPr bwMode="auto">
            <a:xfrm>
              <a:off x="2036048" y="2697897"/>
              <a:ext cx="328455" cy="585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Text Box 8"/>
            <p:cNvSpPr>
              <a:spLocks noChangeArrowheads="1"/>
            </p:cNvSpPr>
            <p:nvPr/>
          </p:nvSpPr>
          <p:spPr bwMode="auto">
            <a:xfrm>
              <a:off x="2593367" y="2751871"/>
              <a:ext cx="4595995" cy="46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索引</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3" name="组合 4"/>
          <p:cNvGrpSpPr/>
          <p:nvPr/>
        </p:nvGrpSpPr>
        <p:grpSpPr bwMode="auto">
          <a:xfrm>
            <a:off x="2602546" y="3342479"/>
            <a:ext cx="7332133" cy="584775"/>
            <a:chOff x="1854200" y="3609122"/>
            <a:chExt cx="5499100" cy="584340"/>
          </a:xfrm>
        </p:grpSpPr>
        <p:sp>
          <p:nvSpPr>
            <p:cNvPr id="34"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5DB5DB"/>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5"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5DB5DB"/>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3</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部署模型概述</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9" name="组合 4"/>
          <p:cNvGrpSpPr/>
          <p:nvPr/>
        </p:nvGrpSpPr>
        <p:grpSpPr bwMode="auto">
          <a:xfrm>
            <a:off x="2602546" y="4110829"/>
            <a:ext cx="7332133" cy="584775"/>
            <a:chOff x="1854200" y="3609122"/>
            <a:chExt cx="5499100" cy="584340"/>
          </a:xfrm>
        </p:grpSpPr>
        <p:sp>
          <p:nvSpPr>
            <p:cNvPr id="4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4</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可复制集</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4" name="组合 4"/>
          <p:cNvGrpSpPr/>
          <p:nvPr/>
        </p:nvGrpSpPr>
        <p:grpSpPr bwMode="auto">
          <a:xfrm>
            <a:off x="2602546" y="4879179"/>
            <a:ext cx="7332133" cy="584775"/>
            <a:chOff x="1854200" y="3609122"/>
            <a:chExt cx="5499100" cy="584340"/>
          </a:xfrm>
        </p:grpSpPr>
        <p:sp>
          <p:nvSpPr>
            <p:cNvPr id="45"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6"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5</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分片集群</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9" name="组合 4"/>
          <p:cNvGrpSpPr/>
          <p:nvPr/>
        </p:nvGrpSpPr>
        <p:grpSpPr bwMode="auto">
          <a:xfrm>
            <a:off x="2602546" y="5645942"/>
            <a:ext cx="7332133" cy="584775"/>
            <a:chOff x="1854200" y="3609122"/>
            <a:chExt cx="5499100" cy="584340"/>
          </a:xfrm>
        </p:grpSpPr>
        <p:sp>
          <p:nvSpPr>
            <p:cNvPr id="5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6</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最佳实践</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4" name="组合 5"/>
          <p:cNvGrpSpPr/>
          <p:nvPr/>
        </p:nvGrpSpPr>
        <p:grpSpPr bwMode="auto">
          <a:xfrm>
            <a:off x="2602547" y="1805782"/>
            <a:ext cx="7336367" cy="585788"/>
            <a:chOff x="1851025" y="1249176"/>
            <a:chExt cx="5502275" cy="585787"/>
          </a:xfrm>
        </p:grpSpPr>
        <p:sp>
          <p:nvSpPr>
            <p:cNvPr id="55" name="Freeform 7"/>
            <p:cNvSpPr>
              <a:spLocks noChangeArrowheads="1"/>
            </p:cNvSpPr>
            <p:nvPr/>
          </p:nvSpPr>
          <p:spPr bwMode="auto">
            <a:xfrm>
              <a:off x="1851025" y="1266638"/>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6" name="Freeform 6"/>
            <p:cNvSpPr>
              <a:spLocks noChangeArrowheads="1"/>
            </p:cNvSpPr>
            <p:nvPr/>
          </p:nvSpPr>
          <p:spPr bwMode="auto">
            <a:xfrm>
              <a:off x="2555875" y="1266638"/>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 name="T18" fmla="*/ 0 w 2856"/>
                <a:gd name="T19" fmla="*/ 0 h 358"/>
                <a:gd name="T20" fmla="*/ 2856 w 2856"/>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7" name="Text Box 8"/>
            <p:cNvSpPr>
              <a:spLocks noChangeArrowheads="1"/>
            </p:cNvSpPr>
            <p:nvPr/>
          </p:nvSpPr>
          <p:spPr bwMode="auto">
            <a:xfrm>
              <a:off x="2596542" y="1326963"/>
              <a:ext cx="4561237"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存储引擎</a:t>
              </a:r>
              <a:endParaRPr lang="zh-CN" altLang="en-US" sz="2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Text Box 18"/>
            <p:cNvSpPr>
              <a:spLocks noChangeArrowheads="1"/>
            </p:cNvSpPr>
            <p:nvPr/>
          </p:nvSpPr>
          <p:spPr bwMode="auto">
            <a:xfrm>
              <a:off x="2036048" y="1249176"/>
              <a:ext cx="328455" cy="58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5" name="矩形 4"/>
          <p:cNvSpPr>
            <a:spLocks noChangeArrowheads="1"/>
          </p:cNvSpPr>
          <p:nvPr/>
        </p:nvSpPr>
        <p:spPr bwMode="auto">
          <a:xfrm>
            <a:off x="156536" y="0"/>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部署模型概述</a:t>
            </a:r>
            <a:endParaRPr lang="zh-CN" altLang="en-US" sz="2665">
              <a:solidFill>
                <a:srgbClr val="1D69A3"/>
              </a:solidFill>
              <a:latin typeface="微软雅黑" panose="020B0503020204020204" pitchFamily="34" charset="-122"/>
              <a:ea typeface="微软雅黑" panose="020B0503020204020204" pitchFamily="34" charset="-122"/>
            </a:endParaRPr>
          </a:p>
        </p:txBody>
      </p:sp>
      <p:grpSp>
        <p:nvGrpSpPr>
          <p:cNvPr id="20486" name="组合 25"/>
          <p:cNvGrpSpPr/>
          <p:nvPr/>
        </p:nvGrpSpPr>
        <p:grpSpPr bwMode="auto">
          <a:xfrm>
            <a:off x="431801" y="1403351"/>
            <a:ext cx="10708217" cy="3051278"/>
            <a:chOff x="323850" y="1859915"/>
            <a:chExt cx="8031480" cy="3052131"/>
          </a:xfrm>
        </p:grpSpPr>
        <p:grpSp>
          <p:nvGrpSpPr>
            <p:cNvPr id="20489" name="组合 1"/>
            <p:cNvGrpSpPr/>
            <p:nvPr/>
          </p:nvGrpSpPr>
          <p:grpSpPr bwMode="auto">
            <a:xfrm>
              <a:off x="323850" y="1874838"/>
              <a:ext cx="1071605" cy="3037208"/>
              <a:chOff x="323850" y="1874838"/>
              <a:chExt cx="1071605" cy="3037208"/>
            </a:xfrm>
          </p:grpSpPr>
          <p:pic>
            <p:nvPicPr>
              <p:cNvPr id="7" name="Picture 2" descr="C:\Users\Administrator\Desktop\Specs to Update\PNGs\VPN.png"/>
              <p:cNvPicPr>
                <a:picLocks noChangeAspect="1" noChangeArrowheads="1"/>
              </p:cNvPicPr>
              <p:nvPr/>
            </p:nvPicPr>
            <p:blipFill>
              <a:blip r:embed="rId1"/>
              <a:srcRect/>
              <a:stretch>
                <a:fillRect/>
              </a:stretch>
            </p:blipFill>
            <p:spPr bwMode="auto">
              <a:xfrm>
                <a:off x="855684" y="2466509"/>
                <a:ext cx="539771" cy="757450"/>
              </a:xfrm>
              <a:prstGeom prst="rect">
                <a:avLst/>
              </a:prstGeom>
              <a:noFill/>
              <a:effectLst>
                <a:outerShdw blurRad="50800" dist="38100" dir="2700000" algn="tl" rotWithShape="0">
                  <a:prstClr val="black">
                    <a:alpha val="40000"/>
                  </a:prstClr>
                </a:outerShdw>
              </a:effectLst>
            </p:spPr>
          </p:pic>
          <p:grpSp>
            <p:nvGrpSpPr>
              <p:cNvPr id="20523" name="组合 18"/>
              <p:cNvGrpSpPr/>
              <p:nvPr/>
            </p:nvGrpSpPr>
            <p:grpSpPr bwMode="auto">
              <a:xfrm>
                <a:off x="608202" y="4048247"/>
                <a:ext cx="675511" cy="863799"/>
                <a:chOff x="4966788" y="818524"/>
                <a:chExt cx="675419" cy="863892"/>
              </a:xfrm>
            </p:grpSpPr>
            <p:grpSp>
              <p:nvGrpSpPr>
                <p:cNvPr id="20526" name="组合 20"/>
                <p:cNvGrpSpPr/>
                <p:nvPr/>
              </p:nvGrpSpPr>
              <p:grpSpPr bwMode="auto">
                <a:xfrm>
                  <a:off x="5148064" y="818524"/>
                  <a:ext cx="494143" cy="494143"/>
                  <a:chOff x="7538720" y="4321692"/>
                  <a:chExt cx="494143" cy="494143"/>
                </a:xfrm>
              </p:grpSpPr>
              <p:sp>
                <p:nvSpPr>
                  <p:cNvPr id="20528" name="Rectangle 188"/>
                  <p:cNvSpPr>
                    <a:spLocks noChangeArrowheads="1"/>
                  </p:cNvSpPr>
                  <p:nvPr/>
                </p:nvSpPr>
                <p:spPr bwMode="auto">
                  <a:xfrm>
                    <a:off x="7538720" y="4321692"/>
                    <a:ext cx="494143" cy="376490"/>
                  </a:xfrm>
                  <a:prstGeom prst="rect">
                    <a:avLst/>
                  </a:prstGeom>
                  <a:noFill/>
                  <a:ln w="22225" cap="rnd">
                    <a:solidFill>
                      <a:srgbClr val="000000"/>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0529" name="Line 189"/>
                  <p:cNvSpPr>
                    <a:spLocks noChangeShapeType="1"/>
                  </p:cNvSpPr>
                  <p:nvPr/>
                </p:nvSpPr>
                <p:spPr bwMode="auto">
                  <a:xfrm>
                    <a:off x="7600488" y="4815835"/>
                    <a:ext cx="373548" cy="0"/>
                  </a:xfrm>
                  <a:prstGeom prst="line">
                    <a:avLst/>
                  </a:prstGeom>
                  <a:noFill/>
                  <a:ln w="222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30" name="Freeform 190"/>
                  <p:cNvSpPr/>
                  <p:nvPr/>
                </p:nvSpPr>
                <p:spPr bwMode="auto">
                  <a:xfrm>
                    <a:off x="7685786" y="4698182"/>
                    <a:ext cx="45591" cy="116183"/>
                  </a:xfrm>
                  <a:custGeom>
                    <a:avLst/>
                    <a:gdLst>
                      <a:gd name="T0" fmla="*/ 2147483647 w 17"/>
                      <a:gd name="T1" fmla="*/ 0 h 43"/>
                      <a:gd name="T2" fmla="*/ 0 w 17"/>
                      <a:gd name="T3" fmla="*/ 2147483647 h 43"/>
                      <a:gd name="T4" fmla="*/ 0 60000 65536"/>
                      <a:gd name="T5" fmla="*/ 0 60000 65536"/>
                    </a:gdLst>
                    <a:ahLst/>
                    <a:cxnLst>
                      <a:cxn ang="T4">
                        <a:pos x="T0" y="T1"/>
                      </a:cxn>
                      <a:cxn ang="T5">
                        <a:pos x="T2" y="T3"/>
                      </a:cxn>
                    </a:cxnLst>
                    <a:rect l="0" t="0" r="r" b="b"/>
                    <a:pathLst>
                      <a:path w="17" h="43">
                        <a:moveTo>
                          <a:pt x="17" y="0"/>
                        </a:moveTo>
                        <a:cubicBezTo>
                          <a:pt x="17" y="15"/>
                          <a:pt x="15" y="36"/>
                          <a:pt x="0" y="43"/>
                        </a:cubicBezTo>
                      </a:path>
                    </a:pathLst>
                  </a:cu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31" name="Freeform 191"/>
                  <p:cNvSpPr/>
                  <p:nvPr/>
                </p:nvSpPr>
                <p:spPr bwMode="auto">
                  <a:xfrm>
                    <a:off x="7841676" y="4698182"/>
                    <a:ext cx="45591" cy="116183"/>
                  </a:xfrm>
                  <a:custGeom>
                    <a:avLst/>
                    <a:gdLst>
                      <a:gd name="T0" fmla="*/ 0 w 17"/>
                      <a:gd name="T1" fmla="*/ 0 h 43"/>
                      <a:gd name="T2" fmla="*/ 2147483647 w 17"/>
                      <a:gd name="T3" fmla="*/ 2147483647 h 43"/>
                      <a:gd name="T4" fmla="*/ 0 60000 65536"/>
                      <a:gd name="T5" fmla="*/ 0 60000 65536"/>
                    </a:gdLst>
                    <a:ahLst/>
                    <a:cxnLst>
                      <a:cxn ang="T4">
                        <a:pos x="T0" y="T1"/>
                      </a:cxn>
                      <a:cxn ang="T5">
                        <a:pos x="T2" y="T3"/>
                      </a:cxn>
                    </a:cxnLst>
                    <a:rect l="0" t="0" r="r" b="b"/>
                    <a:pathLst>
                      <a:path w="17" h="43">
                        <a:moveTo>
                          <a:pt x="0" y="0"/>
                        </a:moveTo>
                        <a:cubicBezTo>
                          <a:pt x="0" y="15"/>
                          <a:pt x="2" y="36"/>
                          <a:pt x="17" y="43"/>
                        </a:cubicBezTo>
                      </a:path>
                    </a:pathLst>
                  </a:cu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0527" name="TextBox 21"/>
                <p:cNvSpPr txBox="1">
                  <a:spLocks noChangeArrowheads="1"/>
                </p:cNvSpPr>
                <p:nvPr/>
              </p:nvSpPr>
              <p:spPr bwMode="auto">
                <a:xfrm>
                  <a:off x="4966788" y="1312941"/>
                  <a:ext cx="657808" cy="36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a:latin typeface="微软雅黑" panose="020B0503020204020204" pitchFamily="34" charset="-122"/>
                      <a:ea typeface="微软雅黑" panose="020B0503020204020204" pitchFamily="34" charset="-122"/>
                    </a:rPr>
                    <a:t>客户端</a:t>
                  </a:r>
                  <a:endParaRPr lang="zh-CN" altLang="en-US" sz="1800">
                    <a:latin typeface="微软雅黑" panose="020B0503020204020204" pitchFamily="34" charset="-122"/>
                    <a:ea typeface="微软雅黑" panose="020B0503020204020204" pitchFamily="34" charset="-122"/>
                  </a:endParaRPr>
                </a:p>
              </p:txBody>
            </p:sp>
          </p:grpSp>
          <p:cxnSp>
            <p:nvCxnSpPr>
              <p:cNvPr id="20524" name="直接箭头连接符 14"/>
              <p:cNvCxnSpPr>
                <a:cxnSpLocks noChangeShapeType="1"/>
              </p:cNvCxnSpPr>
              <p:nvPr/>
            </p:nvCxnSpPr>
            <p:spPr bwMode="auto">
              <a:xfrm flipV="1">
                <a:off x="1041135" y="3273436"/>
                <a:ext cx="5081" cy="772314"/>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25" name="TextBox 41"/>
              <p:cNvSpPr txBox="1">
                <a:spLocks noChangeArrowheads="1"/>
              </p:cNvSpPr>
              <p:nvPr/>
            </p:nvSpPr>
            <p:spPr bwMode="auto">
              <a:xfrm>
                <a:off x="323850" y="1874838"/>
                <a:ext cx="1066680" cy="461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400" b="1"/>
                  <a:t>单机部署</a:t>
                </a:r>
                <a:endParaRPr lang="zh-CN" altLang="en-US" sz="2400" b="1"/>
              </a:p>
            </p:txBody>
          </p:sp>
        </p:grpSp>
        <p:pic>
          <p:nvPicPr>
            <p:cNvPr id="90" name="Picture 2" descr="C:\Users\Administrator\Desktop\Specs to Update\PNGs\VPN.png"/>
            <p:cNvPicPr>
              <a:picLocks noChangeAspect="1" noChangeArrowheads="1"/>
            </p:cNvPicPr>
            <p:nvPr/>
          </p:nvPicPr>
          <p:blipFill>
            <a:blip r:embed="rId1"/>
            <a:srcRect/>
            <a:stretch>
              <a:fillRect/>
            </a:stretch>
          </p:blipFill>
          <p:spPr bwMode="auto">
            <a:xfrm>
              <a:off x="3675195" y="3244602"/>
              <a:ext cx="341325" cy="481147"/>
            </a:xfrm>
            <a:prstGeom prst="rect">
              <a:avLst/>
            </a:prstGeom>
            <a:noFill/>
            <a:effectLst>
              <a:outerShdw blurRad="50800" dist="38100" dir="2700000" algn="tl" rotWithShape="0">
                <a:prstClr val="black">
                  <a:alpha val="40000"/>
                </a:prstClr>
              </a:outerShdw>
            </a:effectLst>
          </p:spPr>
        </p:pic>
        <p:grpSp>
          <p:nvGrpSpPr>
            <p:cNvPr id="20491" name="组合 18"/>
            <p:cNvGrpSpPr/>
            <p:nvPr/>
          </p:nvGrpSpPr>
          <p:grpSpPr bwMode="auto">
            <a:xfrm>
              <a:off x="3408552" y="4048247"/>
              <a:ext cx="675511" cy="863799"/>
              <a:chOff x="4966788" y="818524"/>
              <a:chExt cx="675419" cy="863892"/>
            </a:xfrm>
          </p:grpSpPr>
          <p:grpSp>
            <p:nvGrpSpPr>
              <p:cNvPr id="20516" name="组合 20"/>
              <p:cNvGrpSpPr/>
              <p:nvPr/>
            </p:nvGrpSpPr>
            <p:grpSpPr bwMode="auto">
              <a:xfrm>
                <a:off x="5148064" y="818524"/>
                <a:ext cx="494143" cy="494143"/>
                <a:chOff x="7538720" y="4321692"/>
                <a:chExt cx="494143" cy="494143"/>
              </a:xfrm>
            </p:grpSpPr>
            <p:sp>
              <p:nvSpPr>
                <p:cNvPr id="20518" name="Rectangle 188"/>
                <p:cNvSpPr>
                  <a:spLocks noChangeArrowheads="1"/>
                </p:cNvSpPr>
                <p:nvPr/>
              </p:nvSpPr>
              <p:spPr bwMode="auto">
                <a:xfrm>
                  <a:off x="7538720" y="4321692"/>
                  <a:ext cx="494143" cy="376490"/>
                </a:xfrm>
                <a:prstGeom prst="rect">
                  <a:avLst/>
                </a:prstGeom>
                <a:noFill/>
                <a:ln w="22225" cap="rnd">
                  <a:solidFill>
                    <a:srgbClr val="000000"/>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0519" name="Line 189"/>
                <p:cNvSpPr>
                  <a:spLocks noChangeShapeType="1"/>
                </p:cNvSpPr>
                <p:nvPr/>
              </p:nvSpPr>
              <p:spPr bwMode="auto">
                <a:xfrm>
                  <a:off x="7600488" y="4815835"/>
                  <a:ext cx="373548" cy="0"/>
                </a:xfrm>
                <a:prstGeom prst="line">
                  <a:avLst/>
                </a:prstGeom>
                <a:noFill/>
                <a:ln w="222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20" name="Freeform 190"/>
                <p:cNvSpPr/>
                <p:nvPr/>
              </p:nvSpPr>
              <p:spPr bwMode="auto">
                <a:xfrm>
                  <a:off x="7685786" y="4698182"/>
                  <a:ext cx="45591" cy="116183"/>
                </a:xfrm>
                <a:custGeom>
                  <a:avLst/>
                  <a:gdLst>
                    <a:gd name="T0" fmla="*/ 2147483647 w 17"/>
                    <a:gd name="T1" fmla="*/ 0 h 43"/>
                    <a:gd name="T2" fmla="*/ 0 w 17"/>
                    <a:gd name="T3" fmla="*/ 2147483647 h 43"/>
                    <a:gd name="T4" fmla="*/ 0 60000 65536"/>
                    <a:gd name="T5" fmla="*/ 0 60000 65536"/>
                  </a:gdLst>
                  <a:ahLst/>
                  <a:cxnLst>
                    <a:cxn ang="T4">
                      <a:pos x="T0" y="T1"/>
                    </a:cxn>
                    <a:cxn ang="T5">
                      <a:pos x="T2" y="T3"/>
                    </a:cxn>
                  </a:cxnLst>
                  <a:rect l="0" t="0" r="r" b="b"/>
                  <a:pathLst>
                    <a:path w="17" h="43">
                      <a:moveTo>
                        <a:pt x="17" y="0"/>
                      </a:moveTo>
                      <a:cubicBezTo>
                        <a:pt x="17" y="15"/>
                        <a:pt x="15" y="36"/>
                        <a:pt x="0" y="43"/>
                      </a:cubicBezTo>
                    </a:path>
                  </a:pathLst>
                </a:cu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21" name="Freeform 191"/>
                <p:cNvSpPr/>
                <p:nvPr/>
              </p:nvSpPr>
              <p:spPr bwMode="auto">
                <a:xfrm>
                  <a:off x="7841676" y="4698182"/>
                  <a:ext cx="45591" cy="116183"/>
                </a:xfrm>
                <a:custGeom>
                  <a:avLst/>
                  <a:gdLst>
                    <a:gd name="T0" fmla="*/ 0 w 17"/>
                    <a:gd name="T1" fmla="*/ 0 h 43"/>
                    <a:gd name="T2" fmla="*/ 2147483647 w 17"/>
                    <a:gd name="T3" fmla="*/ 2147483647 h 43"/>
                    <a:gd name="T4" fmla="*/ 0 60000 65536"/>
                    <a:gd name="T5" fmla="*/ 0 60000 65536"/>
                  </a:gdLst>
                  <a:ahLst/>
                  <a:cxnLst>
                    <a:cxn ang="T4">
                      <a:pos x="T0" y="T1"/>
                    </a:cxn>
                    <a:cxn ang="T5">
                      <a:pos x="T2" y="T3"/>
                    </a:cxn>
                  </a:cxnLst>
                  <a:rect l="0" t="0" r="r" b="b"/>
                  <a:pathLst>
                    <a:path w="17" h="43">
                      <a:moveTo>
                        <a:pt x="0" y="0"/>
                      </a:moveTo>
                      <a:cubicBezTo>
                        <a:pt x="0" y="15"/>
                        <a:pt x="2" y="36"/>
                        <a:pt x="17" y="43"/>
                      </a:cubicBezTo>
                    </a:path>
                  </a:pathLst>
                </a:cu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0517" name="TextBox 21"/>
              <p:cNvSpPr txBox="1">
                <a:spLocks noChangeArrowheads="1"/>
              </p:cNvSpPr>
              <p:nvPr/>
            </p:nvSpPr>
            <p:spPr bwMode="auto">
              <a:xfrm>
                <a:off x="4966788" y="1312941"/>
                <a:ext cx="657808" cy="36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a:latin typeface="微软雅黑" panose="020B0503020204020204" pitchFamily="34" charset="-122"/>
                    <a:ea typeface="微软雅黑" panose="020B0503020204020204" pitchFamily="34" charset="-122"/>
                  </a:rPr>
                  <a:t>客户端</a:t>
                </a:r>
                <a:endParaRPr lang="zh-CN" altLang="en-US" sz="1800">
                  <a:latin typeface="微软雅黑" panose="020B0503020204020204" pitchFamily="34" charset="-122"/>
                  <a:ea typeface="微软雅黑" panose="020B0503020204020204" pitchFamily="34" charset="-122"/>
                </a:endParaRPr>
              </a:p>
            </p:txBody>
          </p:sp>
        </p:grpSp>
        <p:cxnSp>
          <p:nvCxnSpPr>
            <p:cNvPr id="20492" name="直接箭头连接符 14"/>
            <p:cNvCxnSpPr>
              <a:cxnSpLocks noChangeShapeType="1"/>
            </p:cNvCxnSpPr>
            <p:nvPr/>
          </p:nvCxnSpPr>
          <p:spPr bwMode="auto">
            <a:xfrm flipV="1">
              <a:off x="3822812" y="3749040"/>
              <a:ext cx="0" cy="296710"/>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93" name="TextBox 41"/>
            <p:cNvSpPr txBox="1">
              <a:spLocks noChangeArrowheads="1"/>
            </p:cNvSpPr>
            <p:nvPr/>
          </p:nvSpPr>
          <p:spPr bwMode="auto">
            <a:xfrm>
              <a:off x="3124200" y="1874838"/>
              <a:ext cx="1066680" cy="461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400" b="1"/>
                <a:t>可复制集</a:t>
              </a:r>
              <a:endParaRPr lang="zh-CN" altLang="en-US" sz="2400" b="1"/>
            </a:p>
          </p:txBody>
        </p:sp>
        <p:pic>
          <p:nvPicPr>
            <p:cNvPr id="102" name="Picture 2" descr="C:\Users\Administrator\Desktop\Specs to Update\PNGs\VPN.png"/>
            <p:cNvPicPr>
              <a:picLocks noChangeAspect="1" noChangeArrowheads="1"/>
            </p:cNvPicPr>
            <p:nvPr/>
          </p:nvPicPr>
          <p:blipFill>
            <a:blip r:embed="rId1"/>
            <a:srcRect/>
            <a:stretch>
              <a:fillRect/>
            </a:stretch>
          </p:blipFill>
          <p:spPr bwMode="auto">
            <a:xfrm>
              <a:off x="3279892" y="2466510"/>
              <a:ext cx="342914" cy="481147"/>
            </a:xfrm>
            <a:prstGeom prst="rect">
              <a:avLst/>
            </a:prstGeom>
            <a:noFill/>
            <a:effectLst>
              <a:outerShdw blurRad="50800" dist="38100" dir="2700000" algn="tl" rotWithShape="0">
                <a:prstClr val="black">
                  <a:alpha val="40000"/>
                </a:prstClr>
              </a:outerShdw>
            </a:effectLst>
          </p:spPr>
        </p:pic>
        <p:pic>
          <p:nvPicPr>
            <p:cNvPr id="103" name="Picture 2" descr="C:\Users\Administrator\Desktop\Specs to Update\PNGs\VPN.png"/>
            <p:cNvPicPr>
              <a:picLocks noChangeAspect="1" noChangeArrowheads="1"/>
            </p:cNvPicPr>
            <p:nvPr/>
          </p:nvPicPr>
          <p:blipFill>
            <a:blip r:embed="rId1"/>
            <a:srcRect/>
            <a:stretch>
              <a:fillRect/>
            </a:stretch>
          </p:blipFill>
          <p:spPr bwMode="auto">
            <a:xfrm>
              <a:off x="4075261" y="2466510"/>
              <a:ext cx="342914" cy="481147"/>
            </a:xfrm>
            <a:prstGeom prst="rect">
              <a:avLst/>
            </a:prstGeom>
            <a:noFill/>
            <a:effectLst>
              <a:outerShdw blurRad="50800" dist="38100" dir="2700000" algn="tl" rotWithShape="0">
                <a:prstClr val="black">
                  <a:alpha val="40000"/>
                </a:prstClr>
              </a:outerShdw>
            </a:effectLst>
          </p:spPr>
        </p:pic>
        <p:cxnSp>
          <p:nvCxnSpPr>
            <p:cNvPr id="20496" name="直接箭头连接符 4"/>
            <p:cNvCxnSpPr>
              <a:cxnSpLocks noChangeShapeType="1"/>
              <a:endCxn id="102" idx="2"/>
            </p:cNvCxnSpPr>
            <p:nvPr/>
          </p:nvCxnSpPr>
          <p:spPr bwMode="auto">
            <a:xfrm flipH="1" flipV="1">
              <a:off x="3451356" y="2947823"/>
              <a:ext cx="200277" cy="412597"/>
            </a:xfrm>
            <a:prstGeom prst="straightConnector1">
              <a:avLst/>
            </a:prstGeom>
            <a:noFill/>
            <a:ln w="9525" algn="ctr">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7" name="直接箭头连接符 106"/>
            <p:cNvCxnSpPr>
              <a:cxnSpLocks noChangeShapeType="1"/>
            </p:cNvCxnSpPr>
            <p:nvPr/>
          </p:nvCxnSpPr>
          <p:spPr bwMode="auto">
            <a:xfrm flipV="1">
              <a:off x="3938451" y="2947823"/>
              <a:ext cx="173633" cy="412597"/>
            </a:xfrm>
            <a:prstGeom prst="straightConnector1">
              <a:avLst/>
            </a:prstGeom>
            <a:noFill/>
            <a:ln w="9525" algn="ctr">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98" name="TextBox 10"/>
            <p:cNvSpPr txBox="1">
              <a:spLocks noChangeArrowheads="1"/>
            </p:cNvSpPr>
            <p:nvPr/>
          </p:nvSpPr>
          <p:spPr bwMode="auto">
            <a:xfrm>
              <a:off x="4022426" y="3100614"/>
              <a:ext cx="330873" cy="2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000"/>
                <a:t>复制</a:t>
              </a:r>
              <a:endParaRPr lang="zh-CN" altLang="en-US" sz="1000"/>
            </a:p>
          </p:txBody>
        </p:sp>
        <p:sp>
          <p:nvSpPr>
            <p:cNvPr id="20499" name="TextBox 112"/>
            <p:cNvSpPr txBox="1">
              <a:spLocks noChangeArrowheads="1"/>
            </p:cNvSpPr>
            <p:nvPr/>
          </p:nvSpPr>
          <p:spPr bwMode="auto">
            <a:xfrm>
              <a:off x="3210487" y="3100614"/>
              <a:ext cx="330873" cy="2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000"/>
                <a:t>复制</a:t>
              </a:r>
              <a:endParaRPr lang="zh-CN" altLang="en-US" sz="1000"/>
            </a:p>
          </p:txBody>
        </p:sp>
        <p:grpSp>
          <p:nvGrpSpPr>
            <p:cNvPr id="20500" name="组合 22"/>
            <p:cNvGrpSpPr/>
            <p:nvPr/>
          </p:nvGrpSpPr>
          <p:grpSpPr bwMode="auto">
            <a:xfrm>
              <a:off x="5700713" y="2650375"/>
              <a:ext cx="2654617" cy="2214168"/>
              <a:chOff x="5700713" y="2650375"/>
              <a:chExt cx="2654617" cy="2214168"/>
            </a:xfrm>
          </p:grpSpPr>
          <p:pic>
            <p:nvPicPr>
              <p:cNvPr id="205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0713" y="2650375"/>
                <a:ext cx="562927" cy="594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2403" y="2694852"/>
                <a:ext cx="562927" cy="594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504" name="组合 17"/>
              <p:cNvGrpSpPr/>
              <p:nvPr/>
            </p:nvGrpSpPr>
            <p:grpSpPr bwMode="auto">
              <a:xfrm>
                <a:off x="6589437" y="2678540"/>
                <a:ext cx="720048" cy="2186003"/>
                <a:chOff x="6641107" y="2678540"/>
                <a:chExt cx="720048" cy="2186003"/>
              </a:xfrm>
            </p:grpSpPr>
            <p:pic>
              <p:nvPicPr>
                <p:cNvPr id="205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8228" y="2678540"/>
                  <a:ext cx="562927" cy="594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509" name="组合 18"/>
                <p:cNvGrpSpPr/>
                <p:nvPr/>
              </p:nvGrpSpPr>
              <p:grpSpPr bwMode="auto">
                <a:xfrm>
                  <a:off x="6641107" y="4000744"/>
                  <a:ext cx="675511" cy="863799"/>
                  <a:chOff x="4966788" y="818524"/>
                  <a:chExt cx="675419" cy="863892"/>
                </a:xfrm>
              </p:grpSpPr>
              <p:grpSp>
                <p:nvGrpSpPr>
                  <p:cNvPr id="20510" name="组合 20"/>
                  <p:cNvGrpSpPr/>
                  <p:nvPr/>
                </p:nvGrpSpPr>
                <p:grpSpPr bwMode="auto">
                  <a:xfrm>
                    <a:off x="5148064" y="818524"/>
                    <a:ext cx="494143" cy="494143"/>
                    <a:chOff x="7538720" y="4321692"/>
                    <a:chExt cx="494143" cy="494143"/>
                  </a:xfrm>
                </p:grpSpPr>
                <p:sp>
                  <p:nvSpPr>
                    <p:cNvPr id="20512" name="Rectangle 188"/>
                    <p:cNvSpPr>
                      <a:spLocks noChangeArrowheads="1"/>
                    </p:cNvSpPr>
                    <p:nvPr/>
                  </p:nvSpPr>
                  <p:spPr bwMode="auto">
                    <a:xfrm>
                      <a:off x="7538720" y="4321692"/>
                      <a:ext cx="494143" cy="376490"/>
                    </a:xfrm>
                    <a:prstGeom prst="rect">
                      <a:avLst/>
                    </a:prstGeom>
                    <a:noFill/>
                    <a:ln w="22225" cap="rnd">
                      <a:solidFill>
                        <a:srgbClr val="000000"/>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0513" name="Line 189"/>
                    <p:cNvSpPr>
                      <a:spLocks noChangeShapeType="1"/>
                    </p:cNvSpPr>
                    <p:nvPr/>
                  </p:nvSpPr>
                  <p:spPr bwMode="auto">
                    <a:xfrm>
                      <a:off x="7600488" y="4815835"/>
                      <a:ext cx="373548" cy="0"/>
                    </a:xfrm>
                    <a:prstGeom prst="line">
                      <a:avLst/>
                    </a:prstGeom>
                    <a:noFill/>
                    <a:ln w="222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14" name="Freeform 190"/>
                    <p:cNvSpPr/>
                    <p:nvPr/>
                  </p:nvSpPr>
                  <p:spPr bwMode="auto">
                    <a:xfrm>
                      <a:off x="7685786" y="4698182"/>
                      <a:ext cx="45591" cy="116183"/>
                    </a:xfrm>
                    <a:custGeom>
                      <a:avLst/>
                      <a:gdLst>
                        <a:gd name="T0" fmla="*/ 2147483647 w 17"/>
                        <a:gd name="T1" fmla="*/ 0 h 43"/>
                        <a:gd name="T2" fmla="*/ 0 w 17"/>
                        <a:gd name="T3" fmla="*/ 2147483647 h 43"/>
                        <a:gd name="T4" fmla="*/ 0 60000 65536"/>
                        <a:gd name="T5" fmla="*/ 0 60000 65536"/>
                      </a:gdLst>
                      <a:ahLst/>
                      <a:cxnLst>
                        <a:cxn ang="T4">
                          <a:pos x="T0" y="T1"/>
                        </a:cxn>
                        <a:cxn ang="T5">
                          <a:pos x="T2" y="T3"/>
                        </a:cxn>
                      </a:cxnLst>
                      <a:rect l="0" t="0" r="r" b="b"/>
                      <a:pathLst>
                        <a:path w="17" h="43">
                          <a:moveTo>
                            <a:pt x="17" y="0"/>
                          </a:moveTo>
                          <a:cubicBezTo>
                            <a:pt x="17" y="15"/>
                            <a:pt x="15" y="36"/>
                            <a:pt x="0" y="43"/>
                          </a:cubicBezTo>
                        </a:path>
                      </a:pathLst>
                    </a:cu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15" name="Freeform 191"/>
                    <p:cNvSpPr/>
                    <p:nvPr/>
                  </p:nvSpPr>
                  <p:spPr bwMode="auto">
                    <a:xfrm>
                      <a:off x="7841676" y="4698182"/>
                      <a:ext cx="45591" cy="116183"/>
                    </a:xfrm>
                    <a:custGeom>
                      <a:avLst/>
                      <a:gdLst>
                        <a:gd name="T0" fmla="*/ 0 w 17"/>
                        <a:gd name="T1" fmla="*/ 0 h 43"/>
                        <a:gd name="T2" fmla="*/ 2147483647 w 17"/>
                        <a:gd name="T3" fmla="*/ 2147483647 h 43"/>
                        <a:gd name="T4" fmla="*/ 0 60000 65536"/>
                        <a:gd name="T5" fmla="*/ 0 60000 65536"/>
                      </a:gdLst>
                      <a:ahLst/>
                      <a:cxnLst>
                        <a:cxn ang="T4">
                          <a:pos x="T0" y="T1"/>
                        </a:cxn>
                        <a:cxn ang="T5">
                          <a:pos x="T2" y="T3"/>
                        </a:cxn>
                      </a:cxnLst>
                      <a:rect l="0" t="0" r="r" b="b"/>
                      <a:pathLst>
                        <a:path w="17" h="43">
                          <a:moveTo>
                            <a:pt x="0" y="0"/>
                          </a:moveTo>
                          <a:cubicBezTo>
                            <a:pt x="0" y="15"/>
                            <a:pt x="2" y="36"/>
                            <a:pt x="17" y="43"/>
                          </a:cubicBezTo>
                        </a:path>
                      </a:pathLst>
                    </a:custGeom>
                    <a:noFill/>
                    <a:ln w="222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0511" name="TextBox 21"/>
                  <p:cNvSpPr txBox="1">
                    <a:spLocks noChangeArrowheads="1"/>
                  </p:cNvSpPr>
                  <p:nvPr/>
                </p:nvSpPr>
                <p:spPr bwMode="auto">
                  <a:xfrm>
                    <a:off x="4966788" y="1312941"/>
                    <a:ext cx="657808" cy="36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a:latin typeface="微软雅黑" panose="020B0503020204020204" pitchFamily="34" charset="-122"/>
                        <a:ea typeface="微软雅黑" panose="020B0503020204020204" pitchFamily="34" charset="-122"/>
                      </a:rPr>
                      <a:t>客户端</a:t>
                    </a:r>
                    <a:endParaRPr lang="zh-CN" altLang="en-US" sz="1800">
                      <a:latin typeface="微软雅黑" panose="020B0503020204020204" pitchFamily="34" charset="-122"/>
                      <a:ea typeface="微软雅黑" panose="020B0503020204020204" pitchFamily="34" charset="-122"/>
                    </a:endParaRPr>
                  </a:p>
                </p:txBody>
              </p:sp>
            </p:grpSp>
          </p:grpSp>
          <p:cxnSp>
            <p:nvCxnSpPr>
              <p:cNvPr id="20505" name="肘形连接符 14"/>
              <p:cNvCxnSpPr>
                <a:cxnSpLocks noChangeShapeType="1"/>
                <a:stCxn id="20512" idx="0"/>
                <a:endCxn id="20502" idx="2"/>
              </p:cNvCxnSpPr>
              <p:nvPr/>
            </p:nvCxnSpPr>
            <p:spPr bwMode="auto">
              <a:xfrm rot="16200000" flipV="1">
                <a:off x="6122276" y="3105173"/>
                <a:ext cx="755473" cy="1035670"/>
              </a:xfrm>
              <a:prstGeom prst="bentConnector3">
                <a:avLst>
                  <a:gd name="adj1" fmla="val 50000"/>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06" name="肘形连接符 16"/>
              <p:cNvCxnSpPr>
                <a:cxnSpLocks noChangeShapeType="1"/>
                <a:stCxn id="20512" idx="0"/>
                <a:endCxn id="20503" idx="2"/>
              </p:cNvCxnSpPr>
              <p:nvPr/>
            </p:nvCxnSpPr>
            <p:spPr bwMode="auto">
              <a:xfrm rot="5400000" flipH="1" flipV="1">
                <a:off x="7190359" y="3117236"/>
                <a:ext cx="710996" cy="1056020"/>
              </a:xfrm>
              <a:prstGeom prst="bentConnector3">
                <a:avLst>
                  <a:gd name="adj1" fmla="val 52856"/>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07" name="直接箭头连接符 20"/>
              <p:cNvCxnSpPr>
                <a:cxnSpLocks noChangeShapeType="1"/>
                <a:endCxn id="20508" idx="2"/>
              </p:cNvCxnSpPr>
              <p:nvPr/>
            </p:nvCxnSpPr>
            <p:spPr bwMode="auto">
              <a:xfrm flipV="1">
                <a:off x="7017848" y="3273436"/>
                <a:ext cx="10174" cy="349572"/>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501" name="TextBox 41"/>
            <p:cNvSpPr txBox="1">
              <a:spLocks noChangeArrowheads="1"/>
            </p:cNvSpPr>
            <p:nvPr/>
          </p:nvSpPr>
          <p:spPr bwMode="auto">
            <a:xfrm>
              <a:off x="6308225" y="1859915"/>
              <a:ext cx="1066680" cy="461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400" b="1"/>
                <a:t>分片集群</a:t>
              </a:r>
              <a:endParaRPr lang="zh-CN" altLang="en-US" sz="2400" b="1"/>
            </a:p>
          </p:txBody>
        </p:sp>
      </p:grpSp>
      <p:sp>
        <p:nvSpPr>
          <p:cNvPr id="20487" name="右箭头 23"/>
          <p:cNvSpPr>
            <a:spLocks noChangeArrowheads="1"/>
          </p:cNvSpPr>
          <p:nvPr/>
        </p:nvSpPr>
        <p:spPr bwMode="auto">
          <a:xfrm>
            <a:off x="1217085" y="4947876"/>
            <a:ext cx="9137649" cy="1008787"/>
          </a:xfrm>
          <a:prstGeom prst="rightArrow">
            <a:avLst>
              <a:gd name="adj1" fmla="val 50000"/>
              <a:gd name="adj2" fmla="val 50098"/>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20488" name="TextBox 24"/>
          <p:cNvSpPr txBox="1">
            <a:spLocks noChangeArrowheads="1"/>
          </p:cNvSpPr>
          <p:nvPr/>
        </p:nvSpPr>
        <p:spPr bwMode="auto">
          <a:xfrm>
            <a:off x="1970618" y="4903789"/>
            <a:ext cx="57246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b="1">
                <a:solidFill>
                  <a:srgbClr val="92D050"/>
                </a:solidFill>
                <a:latin typeface="微软雅黑" panose="020B0503020204020204" pitchFamily="34" charset="-122"/>
                <a:ea typeface="微软雅黑" panose="020B0503020204020204" pitchFamily="34" charset="-122"/>
              </a:rPr>
              <a:t>系统可扩展性、吞吐量、健壮性和数据安全性依次递增</a:t>
            </a:r>
            <a:endParaRPr lang="zh-CN" altLang="en-US" sz="1800" b="1">
              <a:solidFill>
                <a:srgbClr val="92D050"/>
              </a:solidFill>
              <a:latin typeface="微软雅黑" panose="020B0503020204020204" pitchFamily="34" charset="-122"/>
              <a:ea typeface="微软雅黑" panose="020B0503020204020204" pitchFamily="34" charset="-122"/>
            </a:endParaRPr>
          </a:p>
        </p:txBody>
      </p:sp>
      <p:grpSp>
        <p:nvGrpSpPr>
          <p:cNvPr id="52" name="PA_组合 47"/>
          <p:cNvGrpSpPr/>
          <p:nvPr>
            <p:custDataLst>
              <p:tags r:id="rId3"/>
            </p:custDataLst>
          </p:nvPr>
        </p:nvGrpSpPr>
        <p:grpSpPr>
          <a:xfrm>
            <a:off x="480484" y="709142"/>
            <a:ext cx="1199456" cy="74689"/>
            <a:chOff x="0" y="2842590"/>
            <a:chExt cx="7054752" cy="89199"/>
          </a:xfrm>
        </p:grpSpPr>
        <p:sp>
          <p:nvSpPr>
            <p:cNvPr id="53" name="矩形 52"/>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4" name="矩形 53"/>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5" name="矩形 54"/>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6" name="矩形 55"/>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to="" calcmode="lin" valueType="num">
                                      <p:cBhvr>
                                        <p:cTn id="7" dur="700" fill="hold">
                                          <p:stCondLst>
                                            <p:cond delay="0"/>
                                          </p:stCondLst>
                                        </p:cTn>
                                        <p:tgtEl>
                                          <p:spTgt spid="5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5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5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5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200"/>
            <a:r>
              <a:rPr lang="zh-CN" altLang="en-US" sz="3735" b="1" dirty="0">
                <a:ln w="6350">
                  <a:noFill/>
                </a:ln>
                <a:solidFill>
                  <a:srgbClr val="1D69A3"/>
                </a:solidFill>
                <a:latin typeface="Impact" panose="020B0806030902050204" pitchFamily="34" charset="0"/>
                <a:ea typeface="微软雅黑" panose="020B0503020204020204" pitchFamily="34" charset="-122"/>
              </a:rPr>
              <a:t>目  录</a:t>
            </a:r>
            <a:endParaRPr lang="en-US" altLang="zh-CN" sz="3735" b="1" dirty="0">
              <a:ln w="6350">
                <a:noFill/>
              </a:ln>
              <a:solidFill>
                <a:srgbClr val="1D69A3"/>
              </a:solidFill>
              <a:latin typeface="Impact" panose="020B0806030902050204" pitchFamily="34" charset="0"/>
              <a:ea typeface="微软雅黑" panose="020B0503020204020204" pitchFamily="34" charset="-122"/>
            </a:endParaRPr>
          </a:p>
          <a:p>
            <a:pPr algn="ctr" defTabSz="1219200"/>
            <a:r>
              <a:rPr lang="en-US" altLang="zh-CN"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8" name="组合 3"/>
          <p:cNvGrpSpPr/>
          <p:nvPr/>
        </p:nvGrpSpPr>
        <p:grpSpPr bwMode="auto">
          <a:xfrm>
            <a:off x="2602546" y="2574133"/>
            <a:ext cx="7366000" cy="584775"/>
            <a:chOff x="1847850" y="2697897"/>
            <a:chExt cx="5524500" cy="585927"/>
          </a:xfrm>
        </p:grpSpPr>
        <p:sp>
          <p:nvSpPr>
            <p:cNvPr id="29" name="Freeform 11"/>
            <p:cNvSpPr>
              <a:spLocks noChangeArrowheads="1"/>
            </p:cNvSpPr>
            <p:nvPr/>
          </p:nvSpPr>
          <p:spPr bwMode="auto">
            <a:xfrm>
              <a:off x="2555875" y="2697897"/>
              <a:ext cx="481647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0" name="Freeform 12"/>
            <p:cNvSpPr>
              <a:spLocks noChangeArrowheads="1"/>
            </p:cNvSpPr>
            <p:nvPr/>
          </p:nvSpPr>
          <p:spPr bwMode="auto">
            <a:xfrm>
              <a:off x="1847850" y="2697897"/>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1" name="Text Box 16"/>
            <p:cNvSpPr>
              <a:spLocks noChangeArrowheads="1"/>
            </p:cNvSpPr>
            <p:nvPr/>
          </p:nvSpPr>
          <p:spPr bwMode="auto">
            <a:xfrm>
              <a:off x="2036048" y="2697897"/>
              <a:ext cx="328455" cy="585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Text Box 8"/>
            <p:cNvSpPr>
              <a:spLocks noChangeArrowheads="1"/>
            </p:cNvSpPr>
            <p:nvPr/>
          </p:nvSpPr>
          <p:spPr bwMode="auto">
            <a:xfrm>
              <a:off x="2593367" y="2751871"/>
              <a:ext cx="4595995" cy="46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索引</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3" name="组合 4"/>
          <p:cNvGrpSpPr/>
          <p:nvPr/>
        </p:nvGrpSpPr>
        <p:grpSpPr bwMode="auto">
          <a:xfrm>
            <a:off x="2602546" y="3342479"/>
            <a:ext cx="7332133" cy="584775"/>
            <a:chOff x="1854200" y="3609122"/>
            <a:chExt cx="5499100" cy="584340"/>
          </a:xfrm>
        </p:grpSpPr>
        <p:sp>
          <p:nvSpPr>
            <p:cNvPr id="34"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5"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3</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部署模型概述</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9" name="组合 4"/>
          <p:cNvGrpSpPr/>
          <p:nvPr/>
        </p:nvGrpSpPr>
        <p:grpSpPr bwMode="auto">
          <a:xfrm>
            <a:off x="2602546" y="4110829"/>
            <a:ext cx="7332133" cy="584775"/>
            <a:chOff x="1854200" y="3609122"/>
            <a:chExt cx="5499100" cy="584340"/>
          </a:xfrm>
        </p:grpSpPr>
        <p:sp>
          <p:nvSpPr>
            <p:cNvPr id="4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5DB5DB"/>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5DB5DB"/>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4</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可复制集</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4" name="组合 4"/>
          <p:cNvGrpSpPr/>
          <p:nvPr/>
        </p:nvGrpSpPr>
        <p:grpSpPr bwMode="auto">
          <a:xfrm>
            <a:off x="2602546" y="4879179"/>
            <a:ext cx="7332133" cy="584775"/>
            <a:chOff x="1854200" y="3609122"/>
            <a:chExt cx="5499100" cy="584340"/>
          </a:xfrm>
        </p:grpSpPr>
        <p:sp>
          <p:nvSpPr>
            <p:cNvPr id="45"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6"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5</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分片集群</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9" name="组合 4"/>
          <p:cNvGrpSpPr/>
          <p:nvPr/>
        </p:nvGrpSpPr>
        <p:grpSpPr bwMode="auto">
          <a:xfrm>
            <a:off x="2602546" y="5645942"/>
            <a:ext cx="7332133" cy="584775"/>
            <a:chOff x="1854200" y="3609122"/>
            <a:chExt cx="5499100" cy="584340"/>
          </a:xfrm>
        </p:grpSpPr>
        <p:sp>
          <p:nvSpPr>
            <p:cNvPr id="5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6</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最佳实践</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4" name="组合 5"/>
          <p:cNvGrpSpPr/>
          <p:nvPr/>
        </p:nvGrpSpPr>
        <p:grpSpPr bwMode="auto">
          <a:xfrm>
            <a:off x="2602547" y="1805782"/>
            <a:ext cx="7336367" cy="585788"/>
            <a:chOff x="1851025" y="1249176"/>
            <a:chExt cx="5502275" cy="585787"/>
          </a:xfrm>
        </p:grpSpPr>
        <p:sp>
          <p:nvSpPr>
            <p:cNvPr id="55" name="Freeform 7"/>
            <p:cNvSpPr>
              <a:spLocks noChangeArrowheads="1"/>
            </p:cNvSpPr>
            <p:nvPr/>
          </p:nvSpPr>
          <p:spPr bwMode="auto">
            <a:xfrm>
              <a:off x="1851025" y="1266638"/>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6" name="Freeform 6"/>
            <p:cNvSpPr>
              <a:spLocks noChangeArrowheads="1"/>
            </p:cNvSpPr>
            <p:nvPr/>
          </p:nvSpPr>
          <p:spPr bwMode="auto">
            <a:xfrm>
              <a:off x="2555875" y="1266638"/>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 name="T18" fmla="*/ 0 w 2856"/>
                <a:gd name="T19" fmla="*/ 0 h 358"/>
                <a:gd name="T20" fmla="*/ 2856 w 2856"/>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7" name="Text Box 8"/>
            <p:cNvSpPr>
              <a:spLocks noChangeArrowheads="1"/>
            </p:cNvSpPr>
            <p:nvPr/>
          </p:nvSpPr>
          <p:spPr bwMode="auto">
            <a:xfrm>
              <a:off x="2596542" y="1326963"/>
              <a:ext cx="4561237"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存储引擎</a:t>
              </a:r>
              <a:endParaRPr lang="zh-CN" altLang="en-US" sz="2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Text Box 18"/>
            <p:cNvSpPr>
              <a:spLocks noChangeArrowheads="1"/>
            </p:cNvSpPr>
            <p:nvPr/>
          </p:nvSpPr>
          <p:spPr bwMode="auto">
            <a:xfrm>
              <a:off x="2036048" y="1249176"/>
              <a:ext cx="328455" cy="58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3" name="矩形 4"/>
          <p:cNvSpPr>
            <a:spLocks noChangeArrowheads="1"/>
          </p:cNvSpPr>
          <p:nvPr/>
        </p:nvSpPr>
        <p:spPr bwMode="auto">
          <a:xfrm>
            <a:off x="124885" y="128218"/>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可复制集</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22534" name="Rectangle 67"/>
          <p:cNvSpPr>
            <a:spLocks noChangeArrowheads="1"/>
          </p:cNvSpPr>
          <p:nvPr/>
        </p:nvSpPr>
        <p:spPr bwMode="auto">
          <a:xfrm>
            <a:off x="124885" y="1033463"/>
            <a:ext cx="12067116"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00B050"/>
              </a:buClr>
              <a:buFontTx/>
              <a:buNone/>
            </a:pPr>
            <a:r>
              <a:rPr lang="zh-CN" altLang="en-US" sz="2000">
                <a:solidFill>
                  <a:srgbClr val="333333"/>
                </a:solidFill>
                <a:latin typeface="微软雅黑" panose="020B0503020204020204" pitchFamily="34" charset="-122"/>
                <a:ea typeface="微软雅黑" panose="020B0503020204020204" pitchFamily="34" charset="-122"/>
              </a:rPr>
              <a:t>可复制集是跨多个</a:t>
            </a:r>
            <a:r>
              <a:rPr lang="en-US" altLang="zh-CN" sz="2000">
                <a:solidFill>
                  <a:srgbClr val="333333"/>
                </a:solidFill>
                <a:latin typeface="微软雅黑" panose="020B0503020204020204" pitchFamily="34" charset="-122"/>
                <a:ea typeface="微软雅黑" panose="020B0503020204020204" pitchFamily="34" charset="-122"/>
              </a:rPr>
              <a:t>MongDB</a:t>
            </a:r>
            <a:r>
              <a:rPr lang="zh-CN" altLang="en-US" sz="2000">
                <a:solidFill>
                  <a:srgbClr val="333333"/>
                </a:solidFill>
                <a:latin typeface="微软雅黑" panose="020B0503020204020204" pitchFamily="34" charset="-122"/>
                <a:ea typeface="微软雅黑" panose="020B0503020204020204" pitchFamily="34" charset="-122"/>
              </a:rPr>
              <a:t>服务器（节点）分布和维护数据的方法。</a:t>
            </a:r>
            <a:r>
              <a:rPr lang="en-US" altLang="zh-CN" sz="2000">
                <a:solidFill>
                  <a:srgbClr val="333333"/>
                </a:solidFill>
                <a:latin typeface="微软雅黑" panose="020B0503020204020204" pitchFamily="34" charset="-122"/>
                <a:ea typeface="微软雅黑" panose="020B0503020204020204" pitchFamily="34" charset="-122"/>
              </a:rPr>
              <a:t>mongoDB</a:t>
            </a:r>
            <a:r>
              <a:rPr lang="zh-CN" altLang="en-US" sz="2000">
                <a:solidFill>
                  <a:srgbClr val="333333"/>
                </a:solidFill>
                <a:latin typeface="微软雅黑" panose="020B0503020204020204" pitchFamily="34" charset="-122"/>
                <a:ea typeface="微软雅黑" panose="020B0503020204020204" pitchFamily="34" charset="-122"/>
              </a:rPr>
              <a:t>可以把数据从一个节点复制到其他节点并在修改时进行同步</a:t>
            </a:r>
            <a:r>
              <a:rPr lang="en-US" altLang="zh-CN" sz="2000">
                <a:solidFill>
                  <a:srgbClr val="333333"/>
                </a:solidFill>
                <a:latin typeface="微软雅黑" panose="020B0503020204020204" pitchFamily="34" charset="-122"/>
                <a:ea typeface="微软雅黑" panose="020B0503020204020204" pitchFamily="34" charset="-122"/>
              </a:rPr>
              <a:t>,</a:t>
            </a:r>
            <a:r>
              <a:rPr lang="zh-CN" altLang="en-US" sz="2000">
                <a:solidFill>
                  <a:srgbClr val="333333"/>
                </a:solidFill>
                <a:latin typeface="微软雅黑" panose="020B0503020204020204" pitchFamily="34" charset="-122"/>
                <a:ea typeface="微软雅黑" panose="020B0503020204020204" pitchFamily="34" charset="-122"/>
              </a:rPr>
              <a:t>集群中的节点配置为自动同步数据；旧方法叫做主从复制</a:t>
            </a:r>
            <a:r>
              <a:rPr lang="en-US" altLang="zh-CN" sz="2000">
                <a:solidFill>
                  <a:srgbClr val="333333"/>
                </a:solidFill>
                <a:latin typeface="微软雅黑" panose="020B0503020204020204" pitchFamily="34" charset="-122"/>
                <a:ea typeface="微软雅黑" panose="020B0503020204020204" pitchFamily="34" charset="-122"/>
              </a:rPr>
              <a:t>,mongoDB 3.0</a:t>
            </a:r>
            <a:r>
              <a:rPr lang="zh-CN" altLang="en-US" sz="2000">
                <a:solidFill>
                  <a:srgbClr val="333333"/>
                </a:solidFill>
                <a:latin typeface="微软雅黑" panose="020B0503020204020204" pitchFamily="34" charset="-122"/>
                <a:ea typeface="微软雅黑" panose="020B0503020204020204" pitchFamily="34" charset="-122"/>
              </a:rPr>
              <a:t>以后推荐使用可复制集；</a:t>
            </a:r>
            <a:endParaRPr lang="zh-CN" altLang="zh-CN" sz="1600"/>
          </a:p>
        </p:txBody>
      </p:sp>
      <p:sp>
        <p:nvSpPr>
          <p:cNvPr id="7" name="TextBox 6"/>
          <p:cNvSpPr txBox="1"/>
          <p:nvPr/>
        </p:nvSpPr>
        <p:spPr>
          <a:xfrm>
            <a:off x="334434" y="2417764"/>
            <a:ext cx="8486619" cy="3323987"/>
          </a:xfrm>
          <a:prstGeom prst="rect">
            <a:avLst/>
          </a:prstGeom>
          <a:noFill/>
        </p:spPr>
        <p:txBody>
          <a:bodyPr wrap="none">
            <a:spAutoFit/>
          </a:bodyPr>
          <a:lstStyle/>
          <a:p>
            <a:pPr eaLnBrk="0" hangingPunct="0">
              <a:lnSpc>
                <a:spcPct val="150000"/>
              </a:lnSpc>
              <a:buClr>
                <a:srgbClr val="92D050"/>
              </a:buClr>
              <a:defRPr/>
            </a:pPr>
            <a:r>
              <a:rPr lang="zh-CN" altLang="en-US" sz="2000">
                <a:solidFill>
                  <a:srgbClr val="FF0000"/>
                </a:solidFill>
                <a:latin typeface="微软雅黑" panose="020B0503020204020204" pitchFamily="34" charset="-122"/>
                <a:ea typeface="微软雅黑" panose="020B0503020204020204" pitchFamily="34" charset="-122"/>
              </a:rPr>
              <a:t>为什么要用可复制集？它有什么重要性？</a:t>
            </a:r>
            <a:endParaRPr lang="en-US" altLang="zh-CN" sz="2000">
              <a:solidFill>
                <a:srgbClr val="FF0000"/>
              </a:solidFill>
              <a:latin typeface="微软雅黑" panose="020B0503020204020204" pitchFamily="34" charset="-122"/>
              <a:ea typeface="微软雅黑" panose="020B0503020204020204" pitchFamily="34" charset="-122"/>
            </a:endParaRPr>
          </a:p>
          <a:p>
            <a:pPr marL="285750" indent="-285750" eaLnBrk="0" hangingPunct="0">
              <a:lnSpc>
                <a:spcPct val="150000"/>
              </a:lnSpc>
              <a:buClr>
                <a:srgbClr val="92D050"/>
              </a:buClr>
              <a:buFont typeface="Wingdings" panose="05000000000000000000" pitchFamily="2" charset="2"/>
              <a:buChar char="ü"/>
              <a:defRPr/>
            </a:pPr>
            <a:r>
              <a:rPr lang="zh-CN" altLang="en-US" sz="2000">
                <a:solidFill>
                  <a:srgbClr val="333333"/>
                </a:solidFill>
                <a:latin typeface="微软雅黑" panose="020B0503020204020204" pitchFamily="34" charset="-122"/>
                <a:ea typeface="微软雅黑" panose="020B0503020204020204" pitchFamily="34" charset="-122"/>
              </a:rPr>
              <a:t>避免数据丢失</a:t>
            </a:r>
            <a:r>
              <a:rPr lang="en-US" altLang="zh-CN" sz="2000">
                <a:solidFill>
                  <a:srgbClr val="333333"/>
                </a:solidFill>
                <a:latin typeface="微软雅黑" panose="020B0503020204020204" pitchFamily="34" charset="-122"/>
                <a:ea typeface="微软雅黑" panose="020B0503020204020204" pitchFamily="34" charset="-122"/>
              </a:rPr>
              <a:t>,</a:t>
            </a:r>
            <a:r>
              <a:rPr lang="zh-CN" altLang="en-US" sz="2000">
                <a:solidFill>
                  <a:srgbClr val="333333"/>
                </a:solidFill>
                <a:latin typeface="微软雅黑" panose="020B0503020204020204" pitchFamily="34" charset="-122"/>
                <a:ea typeface="微软雅黑" panose="020B0503020204020204" pitchFamily="34" charset="-122"/>
              </a:rPr>
              <a:t>保障数据安全</a:t>
            </a:r>
            <a:r>
              <a:rPr lang="en-US" altLang="zh-CN" sz="2000">
                <a:solidFill>
                  <a:srgbClr val="333333"/>
                </a:solidFill>
                <a:latin typeface="微软雅黑" panose="020B0503020204020204" pitchFamily="34" charset="-122"/>
                <a:ea typeface="微软雅黑" panose="020B0503020204020204" pitchFamily="34" charset="-122"/>
              </a:rPr>
              <a:t>,</a:t>
            </a:r>
            <a:r>
              <a:rPr lang="zh-CN" altLang="en-US" sz="2000">
                <a:solidFill>
                  <a:srgbClr val="333333"/>
                </a:solidFill>
                <a:latin typeface="微软雅黑" panose="020B0503020204020204" pitchFamily="34" charset="-122"/>
                <a:ea typeface="微软雅黑" panose="020B0503020204020204" pitchFamily="34" charset="-122"/>
              </a:rPr>
              <a:t>提高系统安全性；</a:t>
            </a:r>
            <a:endParaRPr lang="en-US" altLang="zh-CN" sz="2000">
              <a:solidFill>
                <a:srgbClr val="333333"/>
              </a:solidFill>
              <a:latin typeface="微软雅黑" panose="020B0503020204020204" pitchFamily="34" charset="-122"/>
              <a:ea typeface="微软雅黑" panose="020B0503020204020204" pitchFamily="34" charset="-122"/>
            </a:endParaRPr>
          </a:p>
          <a:p>
            <a:pPr eaLnBrk="0" hangingPunct="0">
              <a:lnSpc>
                <a:spcPct val="150000"/>
              </a:lnSpc>
              <a:buClr>
                <a:srgbClr val="92D050"/>
              </a:buClr>
              <a:defRPr/>
            </a:pPr>
            <a:r>
              <a:rPr lang="en-US" altLang="zh-CN" sz="2000">
                <a:solidFill>
                  <a:srgbClr val="333333"/>
                </a:solidFill>
                <a:latin typeface="微软雅黑" panose="020B0503020204020204" pitchFamily="34" charset="-122"/>
                <a:ea typeface="微软雅黑" panose="020B0503020204020204" pitchFamily="34" charset="-122"/>
              </a:rPr>
              <a:t>   </a:t>
            </a:r>
            <a:r>
              <a:rPr lang="zh-CN" altLang="en-US" sz="2000">
                <a:solidFill>
                  <a:srgbClr val="333333"/>
                </a:solidFill>
                <a:latin typeface="微软雅黑" panose="020B0503020204020204" pitchFamily="34" charset="-122"/>
                <a:ea typeface="微软雅黑" panose="020B0503020204020204" pitchFamily="34" charset="-122"/>
              </a:rPr>
              <a:t>（最少</a:t>
            </a:r>
            <a:r>
              <a:rPr lang="en-US" altLang="zh-CN" sz="2000">
                <a:solidFill>
                  <a:srgbClr val="333333"/>
                </a:solidFill>
                <a:latin typeface="微软雅黑" panose="020B0503020204020204" pitchFamily="34" charset="-122"/>
                <a:ea typeface="微软雅黑" panose="020B0503020204020204" pitchFamily="34" charset="-122"/>
              </a:rPr>
              <a:t>3</a:t>
            </a:r>
            <a:r>
              <a:rPr lang="zh-CN" altLang="en-US" sz="2000">
                <a:solidFill>
                  <a:srgbClr val="333333"/>
                </a:solidFill>
                <a:latin typeface="微软雅黑" panose="020B0503020204020204" pitchFamily="34" charset="-122"/>
                <a:ea typeface="微软雅黑" panose="020B0503020204020204" pitchFamily="34" charset="-122"/>
              </a:rPr>
              <a:t>节点</a:t>
            </a:r>
            <a:r>
              <a:rPr lang="en-US" altLang="zh-CN" sz="2000">
                <a:solidFill>
                  <a:srgbClr val="333333"/>
                </a:solidFill>
                <a:latin typeface="微软雅黑" panose="020B0503020204020204" pitchFamily="34" charset="-122"/>
                <a:ea typeface="微软雅黑" panose="020B0503020204020204" pitchFamily="34" charset="-122"/>
              </a:rPr>
              <a:t>,</a:t>
            </a:r>
            <a:r>
              <a:rPr lang="zh-CN" altLang="en-US" sz="2000">
                <a:solidFill>
                  <a:srgbClr val="333333"/>
                </a:solidFill>
                <a:latin typeface="微软雅黑" panose="020B0503020204020204" pitchFamily="34" charset="-122"/>
                <a:ea typeface="微软雅黑" panose="020B0503020204020204" pitchFamily="34" charset="-122"/>
              </a:rPr>
              <a:t>最大</a:t>
            </a:r>
            <a:r>
              <a:rPr lang="en-US" altLang="zh-CN" sz="2000">
                <a:solidFill>
                  <a:srgbClr val="333333"/>
                </a:solidFill>
                <a:latin typeface="微软雅黑" panose="020B0503020204020204" pitchFamily="34" charset="-122"/>
                <a:ea typeface="微软雅黑" panose="020B0503020204020204" pitchFamily="34" charset="-122"/>
              </a:rPr>
              <a:t>50</a:t>
            </a:r>
            <a:r>
              <a:rPr lang="zh-CN" altLang="en-US" sz="2000">
                <a:solidFill>
                  <a:srgbClr val="333333"/>
                </a:solidFill>
                <a:latin typeface="微软雅黑" panose="020B0503020204020204" pitchFamily="34" charset="-122"/>
                <a:ea typeface="微软雅黑" panose="020B0503020204020204" pitchFamily="34" charset="-122"/>
              </a:rPr>
              <a:t>节点）</a:t>
            </a:r>
            <a:endParaRPr lang="en-US" altLang="zh-CN" sz="2000">
              <a:solidFill>
                <a:srgbClr val="333333"/>
              </a:solidFill>
              <a:latin typeface="微软雅黑" panose="020B0503020204020204" pitchFamily="34" charset="-122"/>
              <a:ea typeface="微软雅黑" panose="020B0503020204020204" pitchFamily="34" charset="-122"/>
            </a:endParaRPr>
          </a:p>
          <a:p>
            <a:pPr marL="285750" indent="-285750" eaLnBrk="0" hangingPunct="0">
              <a:lnSpc>
                <a:spcPct val="150000"/>
              </a:lnSpc>
              <a:buClr>
                <a:srgbClr val="92D050"/>
              </a:buClr>
              <a:buFont typeface="Wingdings" panose="05000000000000000000" pitchFamily="2" charset="2"/>
              <a:buChar char="ü"/>
              <a:defRPr/>
            </a:pPr>
            <a:r>
              <a:rPr lang="zh-CN" altLang="en-US" sz="2000">
                <a:solidFill>
                  <a:srgbClr val="333333"/>
                </a:solidFill>
                <a:latin typeface="微软雅黑" panose="020B0503020204020204" pitchFamily="34" charset="-122"/>
                <a:ea typeface="微软雅黑" panose="020B0503020204020204" pitchFamily="34" charset="-122"/>
              </a:rPr>
              <a:t>自动化灾备机制</a:t>
            </a:r>
            <a:r>
              <a:rPr lang="en-US" altLang="zh-CN" sz="2000">
                <a:solidFill>
                  <a:srgbClr val="333333"/>
                </a:solidFill>
                <a:latin typeface="微软雅黑" panose="020B0503020204020204" pitchFamily="34" charset="-122"/>
                <a:ea typeface="微软雅黑" panose="020B0503020204020204" pitchFamily="34" charset="-122"/>
              </a:rPr>
              <a:t>,</a:t>
            </a:r>
            <a:r>
              <a:rPr lang="zh-CN" altLang="en-US" sz="2000">
                <a:solidFill>
                  <a:srgbClr val="333333"/>
                </a:solidFill>
                <a:latin typeface="微软雅黑" panose="020B0503020204020204" pitchFamily="34" charset="-122"/>
                <a:ea typeface="微软雅黑" panose="020B0503020204020204" pitchFamily="34" charset="-122"/>
              </a:rPr>
              <a:t>主节点宕机后通过选举产生新主机；提高系统健壮性；</a:t>
            </a:r>
            <a:endParaRPr lang="en-US" altLang="zh-CN" sz="2000">
              <a:solidFill>
                <a:srgbClr val="333333"/>
              </a:solidFill>
              <a:latin typeface="微软雅黑" panose="020B0503020204020204" pitchFamily="34" charset="-122"/>
              <a:ea typeface="微软雅黑" panose="020B0503020204020204" pitchFamily="34" charset="-122"/>
            </a:endParaRPr>
          </a:p>
          <a:p>
            <a:pPr eaLnBrk="0" hangingPunct="0">
              <a:lnSpc>
                <a:spcPct val="150000"/>
              </a:lnSpc>
              <a:buClr>
                <a:srgbClr val="92D050"/>
              </a:buClr>
              <a:defRPr/>
            </a:pPr>
            <a:r>
              <a:rPr lang="en-US" altLang="zh-CN" sz="2000">
                <a:solidFill>
                  <a:srgbClr val="333333"/>
                </a:solidFill>
                <a:latin typeface="微软雅黑" panose="020B0503020204020204" pitchFamily="34" charset="-122"/>
                <a:ea typeface="微软雅黑" panose="020B0503020204020204" pitchFamily="34" charset="-122"/>
              </a:rPr>
              <a:t>   </a:t>
            </a:r>
            <a:r>
              <a:rPr lang="zh-CN" altLang="en-US" sz="2000">
                <a:solidFill>
                  <a:srgbClr val="333333"/>
                </a:solidFill>
                <a:latin typeface="微软雅黑" panose="020B0503020204020204" pitchFamily="34" charset="-122"/>
                <a:ea typeface="微软雅黑" panose="020B0503020204020204" pitchFamily="34" charset="-122"/>
              </a:rPr>
              <a:t>（</a:t>
            </a:r>
            <a:r>
              <a:rPr lang="en-US" altLang="zh-CN" sz="2000">
                <a:solidFill>
                  <a:srgbClr val="333333"/>
                </a:solidFill>
                <a:latin typeface="微软雅黑" panose="020B0503020204020204" pitchFamily="34" charset="-122"/>
                <a:ea typeface="微软雅黑" panose="020B0503020204020204" pitchFamily="34" charset="-122"/>
              </a:rPr>
              <a:t>7</a:t>
            </a:r>
            <a:r>
              <a:rPr lang="zh-CN" altLang="en-US" sz="2000">
                <a:solidFill>
                  <a:srgbClr val="333333"/>
                </a:solidFill>
                <a:latin typeface="微软雅黑" panose="020B0503020204020204" pitchFamily="34" charset="-122"/>
                <a:ea typeface="微软雅黑" panose="020B0503020204020204" pitchFamily="34" charset="-122"/>
              </a:rPr>
              <a:t>个选举节点上限）</a:t>
            </a:r>
            <a:endParaRPr lang="en-US" altLang="zh-CN" sz="2000">
              <a:solidFill>
                <a:srgbClr val="333333"/>
              </a:solidFill>
              <a:latin typeface="微软雅黑" panose="020B0503020204020204" pitchFamily="34" charset="-122"/>
              <a:ea typeface="微软雅黑" panose="020B0503020204020204" pitchFamily="34" charset="-122"/>
            </a:endParaRPr>
          </a:p>
          <a:p>
            <a:pPr marL="285750" indent="-285750" eaLnBrk="0" hangingPunct="0">
              <a:lnSpc>
                <a:spcPct val="150000"/>
              </a:lnSpc>
              <a:buClr>
                <a:srgbClr val="92D050"/>
              </a:buClr>
              <a:buFont typeface="Wingdings" panose="05000000000000000000" pitchFamily="2" charset="2"/>
              <a:buChar char="ü"/>
              <a:defRPr/>
            </a:pPr>
            <a:r>
              <a:rPr lang="zh-CN" altLang="en-US" sz="2000">
                <a:solidFill>
                  <a:srgbClr val="333333"/>
                </a:solidFill>
                <a:latin typeface="微软雅黑" panose="020B0503020204020204" pitchFamily="34" charset="-122"/>
                <a:ea typeface="微软雅黑" panose="020B0503020204020204" pitchFamily="34" charset="-122"/>
              </a:rPr>
              <a:t>读写分离</a:t>
            </a:r>
            <a:r>
              <a:rPr lang="en-US" altLang="zh-CN" sz="2000">
                <a:solidFill>
                  <a:srgbClr val="333333"/>
                </a:solidFill>
                <a:latin typeface="微软雅黑" panose="020B0503020204020204" pitchFamily="34" charset="-122"/>
                <a:ea typeface="微软雅黑" panose="020B0503020204020204" pitchFamily="34" charset="-122"/>
              </a:rPr>
              <a:t>,</a:t>
            </a:r>
            <a:r>
              <a:rPr lang="zh-CN" altLang="en-US" sz="2000">
                <a:solidFill>
                  <a:srgbClr val="333333"/>
                </a:solidFill>
                <a:latin typeface="微软雅黑" panose="020B0503020204020204" pitchFamily="34" charset="-122"/>
                <a:ea typeface="微软雅黑" panose="020B0503020204020204" pitchFamily="34" charset="-122"/>
              </a:rPr>
              <a:t>负载均衡</a:t>
            </a:r>
            <a:r>
              <a:rPr lang="en-US" altLang="zh-CN" sz="2000">
                <a:solidFill>
                  <a:srgbClr val="333333"/>
                </a:solidFill>
                <a:latin typeface="微软雅黑" panose="020B0503020204020204" pitchFamily="34" charset="-122"/>
                <a:ea typeface="微软雅黑" panose="020B0503020204020204" pitchFamily="34" charset="-122"/>
              </a:rPr>
              <a:t>,</a:t>
            </a:r>
            <a:r>
              <a:rPr lang="zh-CN" altLang="en-US" sz="2000">
                <a:solidFill>
                  <a:srgbClr val="333333"/>
                </a:solidFill>
                <a:latin typeface="微软雅黑" panose="020B0503020204020204" pitchFamily="34" charset="-122"/>
                <a:ea typeface="微软雅黑" panose="020B0503020204020204" pitchFamily="34" charset="-122"/>
              </a:rPr>
              <a:t>提高系统性能；</a:t>
            </a:r>
            <a:endParaRPr lang="en-US" altLang="zh-CN" sz="2000">
              <a:solidFill>
                <a:srgbClr val="333333"/>
              </a:solidFill>
              <a:latin typeface="微软雅黑" panose="020B0503020204020204" pitchFamily="34" charset="-122"/>
              <a:ea typeface="微软雅黑" panose="020B0503020204020204" pitchFamily="34" charset="-122"/>
            </a:endParaRPr>
          </a:p>
          <a:p>
            <a:pPr marL="285750" indent="-285750" eaLnBrk="0" hangingPunct="0">
              <a:lnSpc>
                <a:spcPct val="150000"/>
              </a:lnSpc>
              <a:buClr>
                <a:srgbClr val="92D050"/>
              </a:buClr>
              <a:buFont typeface="Wingdings" panose="05000000000000000000" pitchFamily="2" charset="2"/>
              <a:buChar char="ü"/>
              <a:defRPr/>
            </a:pPr>
            <a:r>
              <a:rPr lang="zh-CN" altLang="en-US" sz="2000">
                <a:solidFill>
                  <a:srgbClr val="333333"/>
                </a:solidFill>
                <a:latin typeface="微软雅黑" panose="020B0503020204020204" pitchFamily="34" charset="-122"/>
                <a:ea typeface="微软雅黑" panose="020B0503020204020204" pitchFamily="34" charset="-122"/>
              </a:rPr>
              <a:t>生产环境推荐的部署模式；</a:t>
            </a:r>
            <a:endParaRPr lang="zh-CN" altLang="en-US" sz="2000">
              <a:solidFill>
                <a:srgbClr val="333333"/>
              </a:solidFill>
              <a:latin typeface="微软雅黑" panose="020B0503020204020204" pitchFamily="34" charset="-122"/>
              <a:ea typeface="微软雅黑" panose="020B0503020204020204" pitchFamily="34" charset="-122"/>
            </a:endParaRPr>
          </a:p>
        </p:txBody>
      </p:sp>
      <p:grpSp>
        <p:nvGrpSpPr>
          <p:cNvPr id="8" name="PA_组合 47"/>
          <p:cNvGrpSpPr/>
          <p:nvPr>
            <p:custDataLst>
              <p:tags r:id="rId1"/>
            </p:custDataLst>
          </p:nvPr>
        </p:nvGrpSpPr>
        <p:grpSpPr>
          <a:xfrm>
            <a:off x="480484" y="709142"/>
            <a:ext cx="1199456" cy="74689"/>
            <a:chOff x="0" y="2842590"/>
            <a:chExt cx="7054752" cy="89199"/>
          </a:xfrm>
        </p:grpSpPr>
        <p:sp>
          <p:nvSpPr>
            <p:cNvPr id="9" name="矩形 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to="" calcmode="lin" valueType="num">
                                      <p:cBhvr>
                                        <p:cTn id="7" dur="700" fill="hold">
                                          <p:stCondLst>
                                            <p:cond delay="0"/>
                                          </p:stCondLst>
                                        </p:cTn>
                                        <p:tgtEl>
                                          <p:spTgt spid="8"/>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8"/>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8"/>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7" name="矩形 4"/>
          <p:cNvSpPr>
            <a:spLocks noChangeArrowheads="1"/>
          </p:cNvSpPr>
          <p:nvPr/>
        </p:nvSpPr>
        <p:spPr bwMode="auto">
          <a:xfrm>
            <a:off x="208973" y="110188"/>
            <a:ext cx="450003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可复制集架构以及原理</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7832244" y="1033173"/>
            <a:ext cx="4112683" cy="1915909"/>
          </a:xfrm>
          <a:prstGeom prst="rect">
            <a:avLst/>
          </a:prstGeom>
          <a:noFill/>
          <a:ln>
            <a:solidFill>
              <a:schemeClr val="tx1"/>
            </a:solidFill>
            <a:prstDash val="sysDash"/>
          </a:ln>
        </p:spPr>
        <p:txBody>
          <a:bodyPr>
            <a:spAutoFit/>
          </a:bodyPr>
          <a:lstStyle/>
          <a:p>
            <a:pPr eaLnBrk="0" hangingPunct="0">
              <a:lnSpc>
                <a:spcPct val="150000"/>
              </a:lnSpc>
              <a:buClr>
                <a:srgbClr val="92D050"/>
              </a:buClr>
              <a:defRPr/>
            </a:pPr>
            <a:r>
              <a:rPr lang="en-US" altLang="zh-CN" sz="1600" b="1">
                <a:solidFill>
                  <a:srgbClr val="FF0000"/>
                </a:solidFill>
              </a:rPr>
              <a:t>Tips:</a:t>
            </a:r>
            <a:endParaRPr lang="en-US" altLang="zh-CN" sz="1600" b="1">
              <a:solidFill>
                <a:srgbClr val="FF0000"/>
              </a:solidFill>
            </a:endParaRPr>
          </a:p>
          <a:p>
            <a:pPr eaLnBrk="0" hangingPunct="0">
              <a:lnSpc>
                <a:spcPct val="150000"/>
              </a:lnSpc>
              <a:buClr>
                <a:srgbClr val="92D050"/>
              </a:buClr>
              <a:defRPr/>
            </a:pPr>
            <a:r>
              <a:rPr lang="en-US" altLang="zh-CN" sz="1600"/>
              <a:t>oplog</a:t>
            </a:r>
            <a:r>
              <a:rPr lang="zh-CN" altLang="en-US" sz="1600"/>
              <a:t>是盖子集合，大小是可以调整的，默认是所在硬盘</a:t>
            </a:r>
            <a:r>
              <a:rPr lang="en-US" altLang="zh-CN" sz="1600"/>
              <a:t>5%</a:t>
            </a:r>
            <a:r>
              <a:rPr lang="zh-CN" altLang="en-US" sz="1600"/>
              <a:t>；</a:t>
            </a:r>
            <a:endParaRPr lang="en-US" altLang="zh-CN" sz="1600"/>
          </a:p>
          <a:p>
            <a:pPr eaLnBrk="0" hangingPunct="0">
              <a:lnSpc>
                <a:spcPct val="150000"/>
              </a:lnSpc>
              <a:buClr>
                <a:srgbClr val="92D050"/>
              </a:buClr>
              <a:defRPr/>
            </a:pPr>
            <a:r>
              <a:rPr lang="en-US" altLang="zh-CN" sz="1550">
                <a:latin typeface="微软雅黑" panose="020B0503020204020204" pitchFamily="34" charset="-122"/>
                <a:ea typeface="微软雅黑" panose="020B0503020204020204" pitchFamily="34" charset="-122"/>
                <a:hlinkClick r:id="rId1"/>
              </a:rPr>
              <a:t>https://docs.mongodb.com/manual/reference/configuration-options/</a:t>
            </a:r>
            <a:endParaRPr lang="en-US" altLang="zh-CN" sz="1600" b="1">
              <a:solidFill>
                <a:srgbClr val="FF0000"/>
              </a:solidFill>
            </a:endParaRPr>
          </a:p>
        </p:txBody>
      </p:sp>
      <p:pic>
        <p:nvPicPr>
          <p:cNvPr id="23559" name="Picture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416" y="493426"/>
            <a:ext cx="7545916" cy="377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60" name="TextBox 66"/>
          <p:cNvSpPr txBox="1">
            <a:spLocks noChangeArrowheads="1"/>
          </p:cNvSpPr>
          <p:nvPr/>
        </p:nvSpPr>
        <p:spPr bwMode="auto">
          <a:xfrm>
            <a:off x="72543" y="4273263"/>
            <a:ext cx="11872384" cy="2160591"/>
          </a:xfrm>
          <a:prstGeom prst="rect">
            <a:avLst/>
          </a:prstGeom>
          <a:noFill/>
          <a:ln w="9525">
            <a:solidFill>
              <a:schemeClr val="tx1"/>
            </a:solidFill>
            <a:prstDash val="sysDash"/>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0"/>
              </a:spcBef>
              <a:buClr>
                <a:srgbClr val="FFC000"/>
              </a:buClr>
              <a:buFont typeface="Wingdings" panose="05000000000000000000" pitchFamily="2" charset="2"/>
              <a:buChar char="Ø"/>
            </a:pPr>
            <a:r>
              <a:rPr lang="en-US" altLang="zh-CN" sz="1600" b="1">
                <a:solidFill>
                  <a:srgbClr val="FFC000"/>
                </a:solidFill>
              </a:rPr>
              <a:t>oplog(</a:t>
            </a:r>
            <a:r>
              <a:rPr lang="zh-CN" altLang="en-US" sz="1600" b="1">
                <a:solidFill>
                  <a:srgbClr val="FFC000"/>
                </a:solidFill>
              </a:rPr>
              <a:t>操作日志</a:t>
            </a:r>
            <a:r>
              <a:rPr lang="en-US" altLang="zh-CN" sz="1600" b="1">
                <a:solidFill>
                  <a:srgbClr val="FFC000"/>
                </a:solidFill>
              </a:rPr>
              <a:t>)</a:t>
            </a:r>
            <a:r>
              <a:rPr lang="zh-CN" altLang="en-US" sz="1600" b="1">
                <a:solidFill>
                  <a:srgbClr val="FFC000"/>
                </a:solidFill>
              </a:rPr>
              <a:t>：</a:t>
            </a:r>
            <a:r>
              <a:rPr lang="zh-CN" altLang="en-US" sz="1600"/>
              <a:t>保存操作记录、时间戳</a:t>
            </a:r>
            <a:endParaRPr lang="en-US" altLang="zh-CN" sz="1600"/>
          </a:p>
          <a:p>
            <a:pPr>
              <a:lnSpc>
                <a:spcPct val="120000"/>
              </a:lnSpc>
              <a:spcBef>
                <a:spcPct val="0"/>
              </a:spcBef>
              <a:buClr>
                <a:srgbClr val="FFC000"/>
              </a:buClr>
              <a:buFont typeface="Wingdings" panose="05000000000000000000" pitchFamily="2" charset="2"/>
              <a:buChar char="Ø"/>
            </a:pPr>
            <a:r>
              <a:rPr lang="zh-CN" altLang="en-US" sz="1600" b="1">
                <a:solidFill>
                  <a:srgbClr val="FFC000"/>
                </a:solidFill>
              </a:rPr>
              <a:t>数据同步：</a:t>
            </a:r>
            <a:r>
              <a:rPr lang="zh-CN" altLang="en-US" sz="1600"/>
              <a:t>从节点与主节点保持长轮询；</a:t>
            </a:r>
            <a:r>
              <a:rPr lang="en-US" altLang="zh-CN" sz="1600"/>
              <a:t>1.</a:t>
            </a:r>
            <a:r>
              <a:rPr lang="zh-CN" altLang="en-US" sz="1600"/>
              <a:t>从节点查询本机</a:t>
            </a:r>
            <a:r>
              <a:rPr lang="en-US" altLang="zh-CN" sz="1600"/>
              <a:t>oplog</a:t>
            </a:r>
            <a:r>
              <a:rPr lang="zh-CN" altLang="en-US" sz="1600"/>
              <a:t>最新时间戳；</a:t>
            </a:r>
            <a:r>
              <a:rPr lang="en-US" altLang="zh-CN" sz="1600"/>
              <a:t>2.</a:t>
            </a:r>
            <a:r>
              <a:rPr lang="zh-CN" altLang="en-US" sz="1600"/>
              <a:t>查询主节点</a:t>
            </a:r>
            <a:r>
              <a:rPr lang="en-US" altLang="zh-CN" sz="1600"/>
              <a:t>oplog</a:t>
            </a:r>
            <a:r>
              <a:rPr lang="zh-CN" altLang="en-US" sz="1600"/>
              <a:t>晚于此时间戳的所有文档；</a:t>
            </a:r>
            <a:r>
              <a:rPr lang="en-US" altLang="zh-CN" sz="1600"/>
              <a:t>3.</a:t>
            </a:r>
            <a:r>
              <a:rPr lang="zh-CN" altLang="en-US" sz="1600"/>
              <a:t>加载这些文档，并根据</a:t>
            </a:r>
            <a:r>
              <a:rPr lang="en-US" altLang="zh-CN" sz="1600"/>
              <a:t>log</a:t>
            </a:r>
            <a:r>
              <a:rPr lang="zh-CN" altLang="en-US" sz="1600"/>
              <a:t>执行写操作；</a:t>
            </a:r>
            <a:endParaRPr lang="en-US" altLang="zh-CN" sz="1600"/>
          </a:p>
          <a:p>
            <a:pPr>
              <a:lnSpc>
                <a:spcPct val="120000"/>
              </a:lnSpc>
              <a:spcBef>
                <a:spcPct val="0"/>
              </a:spcBef>
              <a:buClr>
                <a:srgbClr val="FFC000"/>
              </a:buClr>
              <a:buFont typeface="Wingdings" panose="05000000000000000000" pitchFamily="2" charset="2"/>
              <a:buChar char="Ø"/>
            </a:pPr>
            <a:r>
              <a:rPr lang="zh-CN" altLang="en-US" sz="1600" b="1">
                <a:solidFill>
                  <a:srgbClr val="FFC000"/>
                </a:solidFill>
              </a:rPr>
              <a:t>阻塞复制：</a:t>
            </a:r>
            <a:r>
              <a:rPr lang="zh-CN" altLang="en-US" sz="1600" b="1"/>
              <a:t>与</a:t>
            </a:r>
            <a:r>
              <a:rPr lang="en-US" altLang="zh-CN" sz="1600"/>
              <a:t>writeconcern</a:t>
            </a:r>
            <a:r>
              <a:rPr lang="zh-CN" altLang="en-US" sz="1600"/>
              <a:t>相关，不需要同步到从节点的策略（如：</a:t>
            </a:r>
            <a:r>
              <a:rPr lang="en-US" altLang="zh-CN" sz="1600"/>
              <a:t> acknowledged Unacknowledged </a:t>
            </a:r>
            <a:r>
              <a:rPr lang="zh-CN" altLang="en-US" sz="1600"/>
              <a:t>、</a:t>
            </a:r>
            <a:r>
              <a:rPr lang="en-US" altLang="zh-CN" sz="1600"/>
              <a:t>w1</a:t>
            </a:r>
            <a:r>
              <a:rPr lang="zh-CN" altLang="en-US" sz="1600"/>
              <a:t>），数据同步都是异步的，其他情况都是同步；</a:t>
            </a:r>
            <a:endParaRPr lang="en-US" altLang="zh-CN" sz="1600"/>
          </a:p>
          <a:p>
            <a:pPr>
              <a:lnSpc>
                <a:spcPct val="120000"/>
              </a:lnSpc>
              <a:spcBef>
                <a:spcPct val="0"/>
              </a:spcBef>
              <a:buClr>
                <a:srgbClr val="FFC000"/>
              </a:buClr>
              <a:buFont typeface="Wingdings" panose="05000000000000000000" pitchFamily="2" charset="2"/>
              <a:buChar char="Ø"/>
            </a:pPr>
            <a:r>
              <a:rPr lang="zh-CN" altLang="en-US" sz="1600" b="1">
                <a:solidFill>
                  <a:srgbClr val="FFC000"/>
                </a:solidFill>
              </a:rPr>
              <a:t>心跳机制：</a:t>
            </a:r>
            <a:r>
              <a:rPr lang="zh-CN" altLang="en-US" sz="1600"/>
              <a:t>成员之间会每</a:t>
            </a:r>
            <a:r>
              <a:rPr lang="en-US" altLang="zh-CN" sz="1600"/>
              <a:t>2s </a:t>
            </a:r>
            <a:r>
              <a:rPr lang="zh-CN" altLang="en-US" sz="1600"/>
              <a:t>进行一次心跳检测（</a:t>
            </a:r>
            <a:r>
              <a:rPr lang="en-US" altLang="zh-CN" sz="1600"/>
              <a:t>ping</a:t>
            </a:r>
            <a:r>
              <a:rPr lang="zh-CN" altLang="en-US" sz="1600"/>
              <a:t>操作），发现故障后进行选举和故障转移；</a:t>
            </a:r>
            <a:endParaRPr lang="en-US" altLang="zh-CN" sz="1600"/>
          </a:p>
          <a:p>
            <a:pPr>
              <a:lnSpc>
                <a:spcPct val="120000"/>
              </a:lnSpc>
              <a:spcBef>
                <a:spcPct val="0"/>
              </a:spcBef>
              <a:buClr>
                <a:srgbClr val="FFC000"/>
              </a:buClr>
              <a:buFont typeface="Wingdings" panose="05000000000000000000" pitchFamily="2" charset="2"/>
              <a:buChar char="Ø"/>
            </a:pPr>
            <a:r>
              <a:rPr lang="zh-CN" altLang="en-US" sz="1600" b="1">
                <a:solidFill>
                  <a:srgbClr val="FFC000"/>
                </a:solidFill>
              </a:rPr>
              <a:t>选举制度：</a:t>
            </a:r>
            <a:r>
              <a:rPr lang="zh-CN" altLang="en-US" sz="1600"/>
              <a:t>主节点故障后，其余节点根据优先级和</a:t>
            </a:r>
            <a:r>
              <a:rPr lang="en-US" altLang="zh-CN" sz="1600"/>
              <a:t>bully</a:t>
            </a:r>
            <a:r>
              <a:rPr lang="zh-CN" altLang="en-US" sz="1600"/>
              <a:t>算法选举出新的主节点，在选出主节点之前，集群服务是只读的；</a:t>
            </a:r>
            <a:endParaRPr lang="en-US" altLang="zh-CN" sz="1600"/>
          </a:p>
        </p:txBody>
      </p:sp>
      <p:grpSp>
        <p:nvGrpSpPr>
          <p:cNvPr id="9" name="PA_组合 47"/>
          <p:cNvGrpSpPr/>
          <p:nvPr>
            <p:custDataLst>
              <p:tags r:id="rId3"/>
            </p:custDataLst>
          </p:nvPr>
        </p:nvGrpSpPr>
        <p:grpSpPr>
          <a:xfrm>
            <a:off x="480484" y="709142"/>
            <a:ext cx="1199456" cy="74689"/>
            <a:chOff x="0" y="2842590"/>
            <a:chExt cx="7054752" cy="89199"/>
          </a:xfrm>
        </p:grpSpPr>
        <p:sp>
          <p:nvSpPr>
            <p:cNvPr id="10" name="矩形 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3" name="矩形 1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to="" calcmode="lin" valueType="num">
                                      <p:cBhvr>
                                        <p:cTn id="7" dur="700" fill="hold">
                                          <p:stCondLst>
                                            <p:cond delay="0"/>
                                          </p:stCondLst>
                                        </p:cTn>
                                        <p:tgtEl>
                                          <p:spTgt spid="9"/>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9"/>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9"/>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9"/>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5" name="矩形 4"/>
          <p:cNvSpPr>
            <a:spLocks noChangeArrowheads="1"/>
          </p:cNvSpPr>
          <p:nvPr/>
        </p:nvSpPr>
        <p:spPr bwMode="auto">
          <a:xfrm>
            <a:off x="237068" y="117588"/>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可复制集的搭建过程</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275167" y="472759"/>
            <a:ext cx="11455400" cy="6783387"/>
          </a:xfrm>
          <a:prstGeom prst="rect">
            <a:avLst/>
          </a:prstGeom>
          <a:noFill/>
        </p:spPr>
        <p:txBody>
          <a:bodyPr>
            <a:spAutoFit/>
          </a:bodyPr>
          <a:lstStyle/>
          <a:p>
            <a:pPr marL="342900" indent="-342900" eaLnBrk="0" hangingPunct="0">
              <a:lnSpc>
                <a:spcPct val="200000"/>
              </a:lnSpc>
              <a:buClr>
                <a:srgbClr val="92D050"/>
              </a:buClr>
              <a:buFont typeface="+mj-lt"/>
              <a:buAutoNum type="arabicPeriod"/>
              <a:defRPr/>
            </a:pPr>
            <a:r>
              <a:rPr lang="zh-CN" altLang="en-US" sz="1550">
                <a:latin typeface="微软雅黑" panose="020B0503020204020204" pitchFamily="34" charset="-122"/>
                <a:ea typeface="微软雅黑" panose="020B0503020204020204" pitchFamily="34" charset="-122"/>
              </a:rPr>
              <a:t>安装好</a:t>
            </a:r>
            <a:r>
              <a:rPr lang="en-US" altLang="zh-CN" sz="1550">
                <a:latin typeface="微软雅黑" panose="020B0503020204020204" pitchFamily="34" charset="-122"/>
                <a:ea typeface="微软雅黑" panose="020B0503020204020204" pitchFamily="34" charset="-122"/>
              </a:rPr>
              <a:t>3</a:t>
            </a:r>
            <a:r>
              <a:rPr lang="zh-CN" altLang="en-US" sz="1550">
                <a:latin typeface="微软雅黑" panose="020B0503020204020204" pitchFamily="34" charset="-122"/>
                <a:ea typeface="微软雅黑" panose="020B0503020204020204" pitchFamily="34" charset="-122"/>
              </a:rPr>
              <a:t>个以上节点的</a:t>
            </a:r>
            <a:r>
              <a:rPr lang="en-US" altLang="zh-CN" sz="1550">
                <a:latin typeface="微软雅黑" panose="020B0503020204020204" pitchFamily="34" charset="-122"/>
                <a:ea typeface="微软雅黑" panose="020B0503020204020204" pitchFamily="34" charset="-122"/>
              </a:rPr>
              <a:t>mongoDB</a:t>
            </a:r>
            <a:r>
              <a:rPr lang="zh-CN" altLang="en-US" sz="1550">
                <a:latin typeface="微软雅黑" panose="020B0503020204020204" pitchFamily="34" charset="-122"/>
                <a:ea typeface="微软雅黑" panose="020B0503020204020204" pitchFamily="34" charset="-122"/>
              </a:rPr>
              <a:t>；</a:t>
            </a:r>
            <a:endParaRPr lang="en-US" altLang="zh-CN" sz="1550">
              <a:latin typeface="微软雅黑" panose="020B0503020204020204" pitchFamily="34" charset="-122"/>
              <a:ea typeface="微软雅黑" panose="020B0503020204020204" pitchFamily="34" charset="-122"/>
            </a:endParaRPr>
          </a:p>
          <a:p>
            <a:pPr marL="342900" indent="-342900" eaLnBrk="0" hangingPunct="0">
              <a:lnSpc>
                <a:spcPct val="200000"/>
              </a:lnSpc>
              <a:buClr>
                <a:srgbClr val="92D050"/>
              </a:buClr>
              <a:buFont typeface="+mj-lt"/>
              <a:buAutoNum type="arabicPeriod"/>
              <a:defRPr/>
            </a:pPr>
            <a:r>
              <a:rPr lang="zh-CN" altLang="en-US" sz="1550">
                <a:solidFill>
                  <a:srgbClr val="333333"/>
                </a:solidFill>
                <a:latin typeface="微软雅黑" panose="020B0503020204020204" pitchFamily="34" charset="-122"/>
                <a:ea typeface="微软雅黑" panose="020B0503020204020204" pitchFamily="34" charset="-122"/>
              </a:rPr>
              <a:t>配置</a:t>
            </a:r>
            <a:r>
              <a:rPr lang="en-US" altLang="zh-CN" sz="1550">
                <a:solidFill>
                  <a:srgbClr val="333333"/>
                </a:solidFill>
                <a:latin typeface="微软雅黑" panose="020B0503020204020204" pitchFamily="34" charset="-122"/>
                <a:ea typeface="微软雅黑" panose="020B0503020204020204" pitchFamily="34" charset="-122"/>
              </a:rPr>
              <a:t>mongodb.conf,</a:t>
            </a:r>
            <a:r>
              <a:rPr lang="zh-CN" altLang="en-US" sz="1550">
                <a:solidFill>
                  <a:srgbClr val="333333"/>
                </a:solidFill>
                <a:latin typeface="微软雅黑" panose="020B0503020204020204" pitchFamily="34" charset="-122"/>
                <a:ea typeface="微软雅黑" panose="020B0503020204020204" pitchFamily="34" charset="-122"/>
              </a:rPr>
              <a:t>增加跟复制相关的配置如下</a:t>
            </a:r>
            <a:r>
              <a:rPr lang="en-US" altLang="zh-CN" sz="1550">
                <a:solidFill>
                  <a:srgbClr val="333333"/>
                </a:solidFill>
                <a:latin typeface="微软雅黑" panose="020B0503020204020204" pitchFamily="34" charset="-122"/>
                <a:ea typeface="微软雅黑" panose="020B0503020204020204" pitchFamily="34" charset="-122"/>
              </a:rPr>
              <a:t>:</a:t>
            </a:r>
            <a:endParaRPr lang="en-US" altLang="zh-CN" sz="1550">
              <a:solidFill>
                <a:srgbClr val="333333"/>
              </a:solidFill>
              <a:latin typeface="微软雅黑" panose="020B0503020204020204" pitchFamily="34" charset="-122"/>
              <a:ea typeface="微软雅黑" panose="020B0503020204020204" pitchFamily="34" charset="-122"/>
            </a:endParaRPr>
          </a:p>
          <a:p>
            <a:pPr marL="342900" indent="-342900" eaLnBrk="0" hangingPunct="0">
              <a:lnSpc>
                <a:spcPct val="200000"/>
              </a:lnSpc>
              <a:buClr>
                <a:srgbClr val="92D050"/>
              </a:buClr>
              <a:buFont typeface="+mj-lt"/>
              <a:buAutoNum type="arabicPeriod"/>
              <a:defRPr/>
            </a:pPr>
            <a:endParaRPr lang="en-US" altLang="zh-CN" sz="1550">
              <a:solidFill>
                <a:srgbClr val="333333"/>
              </a:solidFill>
              <a:latin typeface="微软雅黑" panose="020B0503020204020204" pitchFamily="34" charset="-122"/>
              <a:ea typeface="微软雅黑" panose="020B0503020204020204" pitchFamily="34" charset="-122"/>
            </a:endParaRPr>
          </a:p>
          <a:p>
            <a:pPr marL="342900" indent="-342900" eaLnBrk="0" hangingPunct="0">
              <a:lnSpc>
                <a:spcPct val="200000"/>
              </a:lnSpc>
              <a:buClr>
                <a:srgbClr val="92D050"/>
              </a:buClr>
              <a:buFont typeface="+mj-lt"/>
              <a:buAutoNum type="arabicPeriod"/>
              <a:defRPr/>
            </a:pPr>
            <a:endParaRPr lang="en-US" altLang="zh-CN" sz="1550">
              <a:solidFill>
                <a:srgbClr val="333333"/>
              </a:solidFill>
              <a:latin typeface="微软雅黑" panose="020B0503020204020204" pitchFamily="34" charset="-122"/>
              <a:ea typeface="微软雅黑" panose="020B0503020204020204" pitchFamily="34" charset="-122"/>
            </a:endParaRPr>
          </a:p>
          <a:p>
            <a:pPr marL="342900" indent="-342900" eaLnBrk="0" hangingPunct="0">
              <a:lnSpc>
                <a:spcPct val="200000"/>
              </a:lnSpc>
              <a:buClr>
                <a:srgbClr val="92D050"/>
              </a:buClr>
              <a:buFont typeface="+mj-lt"/>
              <a:buAutoNum type="arabicPeriod"/>
              <a:defRPr/>
            </a:pPr>
            <a:r>
              <a:rPr lang="zh-CN" altLang="en-US" sz="1550">
                <a:solidFill>
                  <a:srgbClr val="333333"/>
                </a:solidFill>
                <a:latin typeface="微软雅黑" panose="020B0503020204020204" pitchFamily="34" charset="-122"/>
                <a:ea typeface="微软雅黑" panose="020B0503020204020204" pitchFamily="34" charset="-122"/>
              </a:rPr>
              <a:t>在</a:t>
            </a:r>
            <a:r>
              <a:rPr lang="en-US" altLang="zh-CN" sz="1550">
                <a:solidFill>
                  <a:srgbClr val="333333"/>
                </a:solidFill>
                <a:latin typeface="微软雅黑" panose="020B0503020204020204" pitchFamily="34" charset="-122"/>
                <a:ea typeface="微软雅黑" panose="020B0503020204020204" pitchFamily="34" charset="-122"/>
              </a:rPr>
              <a:t>primary</a:t>
            </a:r>
            <a:r>
              <a:rPr lang="zh-CN" altLang="en-US" sz="1550" smtClean="0">
                <a:solidFill>
                  <a:srgbClr val="333333"/>
                </a:solidFill>
                <a:latin typeface="微软雅黑" panose="020B0503020204020204" pitchFamily="34" charset="-122"/>
                <a:ea typeface="微软雅黑" panose="020B0503020204020204" pitchFamily="34" charset="-122"/>
              </a:rPr>
              <a:t>节点切换到</a:t>
            </a:r>
            <a:r>
              <a:rPr lang="en-US" altLang="zh-CN" sz="1550" smtClean="0">
                <a:solidFill>
                  <a:srgbClr val="333333"/>
                </a:solidFill>
                <a:latin typeface="微软雅黑" panose="020B0503020204020204" pitchFamily="34" charset="-122"/>
                <a:ea typeface="微软雅黑" panose="020B0503020204020204" pitchFamily="34" charset="-122"/>
              </a:rPr>
              <a:t>admin</a:t>
            </a:r>
            <a:r>
              <a:rPr lang="zh-CN" altLang="en-US" sz="1550" smtClean="0">
                <a:solidFill>
                  <a:srgbClr val="333333"/>
                </a:solidFill>
                <a:latin typeface="微软雅黑" panose="020B0503020204020204" pitchFamily="34" charset="-122"/>
                <a:ea typeface="微软雅黑" panose="020B0503020204020204" pitchFamily="34" charset="-122"/>
              </a:rPr>
              <a:t>库上</a:t>
            </a:r>
            <a:r>
              <a:rPr lang="zh-CN" altLang="en-US" sz="1550">
                <a:solidFill>
                  <a:srgbClr val="333333"/>
                </a:solidFill>
                <a:latin typeface="微软雅黑" panose="020B0503020204020204" pitchFamily="34" charset="-122"/>
                <a:ea typeface="微软雅黑" panose="020B0503020204020204" pitchFamily="34" charset="-122"/>
              </a:rPr>
              <a:t>运行可复制集的初始化命令</a:t>
            </a:r>
            <a:r>
              <a:rPr lang="en-US" altLang="zh-CN" sz="1550">
                <a:solidFill>
                  <a:srgbClr val="333333"/>
                </a:solidFill>
                <a:latin typeface="微软雅黑" panose="020B0503020204020204" pitchFamily="34" charset="-122"/>
                <a:ea typeface="微软雅黑" panose="020B0503020204020204" pitchFamily="34" charset="-122"/>
              </a:rPr>
              <a:t>,</a:t>
            </a:r>
            <a:r>
              <a:rPr lang="zh-CN" altLang="en-US" sz="1550">
                <a:solidFill>
                  <a:srgbClr val="333333"/>
                </a:solidFill>
                <a:latin typeface="微软雅黑" panose="020B0503020204020204" pitchFamily="34" charset="-122"/>
                <a:ea typeface="微软雅黑" panose="020B0503020204020204" pitchFamily="34" charset="-122"/>
              </a:rPr>
              <a:t>初始化可复制集</a:t>
            </a:r>
            <a:r>
              <a:rPr lang="en-US" altLang="zh-CN" sz="1550">
                <a:solidFill>
                  <a:srgbClr val="333333"/>
                </a:solidFill>
                <a:latin typeface="微软雅黑" panose="020B0503020204020204" pitchFamily="34" charset="-122"/>
                <a:ea typeface="微软雅黑" panose="020B0503020204020204" pitchFamily="34" charset="-122"/>
              </a:rPr>
              <a:t>,</a:t>
            </a:r>
            <a:r>
              <a:rPr lang="zh-CN" altLang="en-US" sz="1550">
                <a:solidFill>
                  <a:srgbClr val="333333"/>
                </a:solidFill>
                <a:latin typeface="微软雅黑" panose="020B0503020204020204" pitchFamily="34" charset="-122"/>
                <a:ea typeface="微软雅黑" panose="020B0503020204020204" pitchFamily="34" charset="-122"/>
              </a:rPr>
              <a:t>命令如下</a:t>
            </a:r>
            <a:r>
              <a:rPr lang="en-US" altLang="zh-CN" sz="1550">
                <a:solidFill>
                  <a:srgbClr val="333333"/>
                </a:solidFill>
                <a:latin typeface="微软雅黑" panose="020B0503020204020204" pitchFamily="34" charset="-122"/>
                <a:ea typeface="微软雅黑" panose="020B0503020204020204" pitchFamily="34" charset="-122"/>
              </a:rPr>
              <a:t>:</a:t>
            </a:r>
            <a:endParaRPr lang="en-US" altLang="zh-CN" sz="1550">
              <a:solidFill>
                <a:srgbClr val="333333"/>
              </a:solidFill>
              <a:latin typeface="微软雅黑" panose="020B0503020204020204" pitchFamily="34" charset="-122"/>
              <a:ea typeface="微软雅黑" panose="020B0503020204020204" pitchFamily="34" charset="-122"/>
            </a:endParaRPr>
          </a:p>
          <a:p>
            <a:pPr marL="342900" indent="-342900" eaLnBrk="0" hangingPunct="0">
              <a:lnSpc>
                <a:spcPct val="200000"/>
              </a:lnSpc>
              <a:buClr>
                <a:srgbClr val="92D050"/>
              </a:buClr>
              <a:buFont typeface="+mj-lt"/>
              <a:buAutoNum type="arabicPeriod"/>
              <a:defRPr/>
            </a:pPr>
            <a:endParaRPr lang="en-US" altLang="zh-CN" sz="1550">
              <a:solidFill>
                <a:srgbClr val="333333"/>
              </a:solidFill>
              <a:latin typeface="微软雅黑" panose="020B0503020204020204" pitchFamily="34" charset="-122"/>
              <a:ea typeface="微软雅黑" panose="020B0503020204020204" pitchFamily="34" charset="-122"/>
            </a:endParaRPr>
          </a:p>
          <a:p>
            <a:pPr marL="342900" indent="-342900" eaLnBrk="0" hangingPunct="0">
              <a:lnSpc>
                <a:spcPct val="200000"/>
              </a:lnSpc>
              <a:buClr>
                <a:srgbClr val="92D050"/>
              </a:buClr>
              <a:buFont typeface="+mj-lt"/>
              <a:buAutoNum type="arabicPeriod"/>
              <a:defRPr/>
            </a:pPr>
            <a:endParaRPr lang="en-US" altLang="zh-CN" sz="1550">
              <a:solidFill>
                <a:srgbClr val="333333"/>
              </a:solidFill>
              <a:latin typeface="微软雅黑" panose="020B0503020204020204" pitchFamily="34" charset="-122"/>
              <a:ea typeface="微软雅黑" panose="020B0503020204020204" pitchFamily="34" charset="-122"/>
            </a:endParaRPr>
          </a:p>
          <a:p>
            <a:pPr marL="342900" indent="-342900" eaLnBrk="0" hangingPunct="0">
              <a:lnSpc>
                <a:spcPct val="200000"/>
              </a:lnSpc>
              <a:buClr>
                <a:srgbClr val="92D050"/>
              </a:buClr>
              <a:buFont typeface="+mj-lt"/>
              <a:buAutoNum type="arabicPeriod"/>
              <a:defRPr/>
            </a:pPr>
            <a:endParaRPr lang="en-US" altLang="zh-CN" sz="1550">
              <a:solidFill>
                <a:srgbClr val="333333"/>
              </a:solidFill>
              <a:latin typeface="微软雅黑" panose="020B0503020204020204" pitchFamily="34" charset="-122"/>
              <a:ea typeface="微软雅黑" panose="020B0503020204020204" pitchFamily="34" charset="-122"/>
            </a:endParaRPr>
          </a:p>
          <a:p>
            <a:pPr marL="342900" indent="-342900" eaLnBrk="0" hangingPunct="0">
              <a:lnSpc>
                <a:spcPct val="200000"/>
              </a:lnSpc>
              <a:buClr>
                <a:srgbClr val="92D050"/>
              </a:buClr>
              <a:buFont typeface="+mj-lt"/>
              <a:buAutoNum type="arabicPeriod"/>
              <a:defRPr/>
            </a:pPr>
            <a:endParaRPr lang="en-US" altLang="zh-CN" sz="1550">
              <a:solidFill>
                <a:srgbClr val="333333"/>
              </a:solidFill>
              <a:latin typeface="微软雅黑" panose="020B0503020204020204" pitchFamily="34" charset="-122"/>
              <a:ea typeface="微软雅黑" panose="020B0503020204020204" pitchFamily="34" charset="-122"/>
            </a:endParaRPr>
          </a:p>
          <a:p>
            <a:pPr marL="342900" indent="-342900" eaLnBrk="0" hangingPunct="0">
              <a:lnSpc>
                <a:spcPct val="200000"/>
              </a:lnSpc>
              <a:buClr>
                <a:srgbClr val="92D050"/>
              </a:buClr>
              <a:buFont typeface="+mj-lt"/>
              <a:buAutoNum type="arabicPeriod"/>
              <a:defRPr/>
            </a:pPr>
            <a:endParaRPr lang="en-US" altLang="zh-CN" sz="1550">
              <a:solidFill>
                <a:srgbClr val="333333"/>
              </a:solidFill>
              <a:latin typeface="微软雅黑" panose="020B0503020204020204" pitchFamily="34" charset="-122"/>
              <a:ea typeface="微软雅黑" panose="020B0503020204020204" pitchFamily="34" charset="-122"/>
            </a:endParaRPr>
          </a:p>
          <a:p>
            <a:pPr marL="342900" indent="-342900" eaLnBrk="0" hangingPunct="0">
              <a:lnSpc>
                <a:spcPct val="150000"/>
              </a:lnSpc>
              <a:buClr>
                <a:srgbClr val="92D050"/>
              </a:buClr>
              <a:buFont typeface="+mj-lt"/>
              <a:buAutoNum type="arabicPeriod"/>
              <a:defRPr/>
            </a:pPr>
            <a:r>
              <a:rPr lang="zh-CN" altLang="en-US" sz="1550">
                <a:solidFill>
                  <a:srgbClr val="333333"/>
                </a:solidFill>
                <a:latin typeface="微软雅黑" panose="020B0503020204020204" pitchFamily="34" charset="-122"/>
                <a:ea typeface="微软雅黑" panose="020B0503020204020204" pitchFamily="34" charset="-122"/>
              </a:rPr>
              <a:t>在每个节点运行</a:t>
            </a:r>
            <a:r>
              <a:rPr lang="en-US" altLang="zh-CN" sz="1550">
                <a:solidFill>
                  <a:srgbClr val="FF0000"/>
                </a:solidFill>
                <a:latin typeface="微软雅黑" panose="020B0503020204020204" pitchFamily="34" charset="-122"/>
                <a:ea typeface="微软雅黑" panose="020B0503020204020204" pitchFamily="34" charset="-122"/>
              </a:rPr>
              <a:t>rs.status()</a:t>
            </a:r>
            <a:r>
              <a:rPr lang="zh-CN" altLang="en-US" sz="1550">
                <a:solidFill>
                  <a:srgbClr val="FF0000"/>
                </a:solidFill>
                <a:latin typeface="微软雅黑" panose="020B0503020204020204" pitchFamily="34" charset="-122"/>
                <a:ea typeface="微软雅黑" panose="020B0503020204020204" pitchFamily="34" charset="-122"/>
              </a:rPr>
              <a:t>或</a:t>
            </a:r>
            <a:r>
              <a:rPr lang="en-US" altLang="zh-CN" sz="1550">
                <a:solidFill>
                  <a:srgbClr val="FF0000"/>
                </a:solidFill>
                <a:latin typeface="微软雅黑" panose="020B0503020204020204" pitchFamily="34" charset="-122"/>
                <a:ea typeface="微软雅黑" panose="020B0503020204020204" pitchFamily="34" charset="-122"/>
              </a:rPr>
              <a:t>isMaster()</a:t>
            </a:r>
            <a:r>
              <a:rPr lang="zh-CN" altLang="en-US" sz="1550">
                <a:solidFill>
                  <a:srgbClr val="333333"/>
                </a:solidFill>
                <a:latin typeface="微软雅黑" panose="020B0503020204020204" pitchFamily="34" charset="-122"/>
                <a:ea typeface="微软雅黑" panose="020B0503020204020204" pitchFamily="34" charset="-122"/>
              </a:rPr>
              <a:t>命令查看复制集状态；</a:t>
            </a:r>
            <a:endParaRPr lang="en-US" altLang="zh-CN" sz="1550">
              <a:solidFill>
                <a:srgbClr val="333333"/>
              </a:solidFill>
              <a:latin typeface="微软雅黑" panose="020B0503020204020204" pitchFamily="34" charset="-122"/>
              <a:ea typeface="微软雅黑" panose="020B0503020204020204" pitchFamily="34" charset="-122"/>
            </a:endParaRPr>
          </a:p>
          <a:p>
            <a:pPr marL="342900" indent="-342900" eaLnBrk="0" hangingPunct="0">
              <a:lnSpc>
                <a:spcPct val="150000"/>
              </a:lnSpc>
              <a:buClr>
                <a:srgbClr val="92D050"/>
              </a:buClr>
              <a:buFont typeface="+mj-lt"/>
              <a:buAutoNum type="arabicPeriod"/>
              <a:defRPr/>
            </a:pPr>
            <a:r>
              <a:rPr lang="zh-CN" altLang="en-US" sz="1550">
                <a:solidFill>
                  <a:srgbClr val="333333"/>
                </a:solidFill>
                <a:latin typeface="微软雅黑" panose="020B0503020204020204" pitchFamily="34" charset="-122"/>
                <a:ea typeface="微软雅黑" panose="020B0503020204020204" pitchFamily="34" charset="-122"/>
              </a:rPr>
              <a:t>测试数据复制集效果；</a:t>
            </a:r>
            <a:endParaRPr lang="en-US" altLang="zh-CN" sz="1550">
              <a:solidFill>
                <a:srgbClr val="333333"/>
              </a:solidFill>
              <a:latin typeface="微软雅黑" panose="020B0503020204020204" pitchFamily="34" charset="-122"/>
              <a:ea typeface="微软雅黑" panose="020B0503020204020204" pitchFamily="34" charset="-122"/>
            </a:endParaRPr>
          </a:p>
          <a:p>
            <a:pPr marL="342900" indent="-342900" eaLnBrk="0" hangingPunct="0">
              <a:lnSpc>
                <a:spcPct val="150000"/>
              </a:lnSpc>
              <a:buClr>
                <a:srgbClr val="92D050"/>
              </a:buClr>
              <a:buFont typeface="+mj-lt"/>
              <a:buAutoNum type="arabicPeriod"/>
              <a:defRPr/>
            </a:pPr>
            <a:r>
              <a:rPr lang="zh-CN" altLang="en-US" sz="1550">
                <a:solidFill>
                  <a:srgbClr val="333333"/>
                </a:solidFill>
                <a:latin typeface="微软雅黑" panose="020B0503020204020204" pitchFamily="34" charset="-122"/>
                <a:ea typeface="微软雅黑" panose="020B0503020204020204" pitchFamily="34" charset="-122"/>
              </a:rPr>
              <a:t>测试故障失效转移效果；</a:t>
            </a:r>
            <a:endParaRPr lang="en-US" altLang="zh-CN" sz="1550">
              <a:solidFill>
                <a:srgbClr val="333333"/>
              </a:solidFill>
              <a:latin typeface="微软雅黑" panose="020B0503020204020204" pitchFamily="34" charset="-122"/>
              <a:ea typeface="微软雅黑" panose="020B0503020204020204" pitchFamily="34" charset="-122"/>
            </a:endParaRPr>
          </a:p>
          <a:p>
            <a:pPr marL="342900" indent="-342900" eaLnBrk="0" hangingPunct="0">
              <a:lnSpc>
                <a:spcPct val="200000"/>
              </a:lnSpc>
              <a:buClr>
                <a:srgbClr val="92D050"/>
              </a:buClr>
              <a:buFont typeface="+mj-lt"/>
              <a:buAutoNum type="arabicPeriod"/>
              <a:defRPr/>
            </a:pPr>
            <a:endParaRPr lang="en-US" altLang="zh-CN" sz="1550">
              <a:solidFill>
                <a:srgbClr val="333333"/>
              </a:solidFill>
              <a:latin typeface="微软雅黑" panose="020B0503020204020204" pitchFamily="34" charset="-122"/>
              <a:ea typeface="微软雅黑" panose="020B0503020204020204" pitchFamily="34" charset="-122"/>
            </a:endParaRPr>
          </a:p>
          <a:p>
            <a:pPr marL="285750" indent="-285750" eaLnBrk="0" hangingPunct="0">
              <a:lnSpc>
                <a:spcPct val="150000"/>
              </a:lnSpc>
              <a:buClr>
                <a:srgbClr val="92D050"/>
              </a:buClr>
              <a:buFont typeface="Wingdings" panose="05000000000000000000" pitchFamily="2" charset="2"/>
              <a:buChar char="ü"/>
              <a:defRPr/>
            </a:pPr>
            <a:endParaRPr lang="en-US" altLang="zh-CN" sz="1600">
              <a:solidFill>
                <a:srgbClr val="333333"/>
              </a:solidFill>
              <a:latin typeface="微软雅黑" panose="020B0503020204020204" pitchFamily="34" charset="-122"/>
              <a:ea typeface="微软雅黑" panose="020B0503020204020204" pitchFamily="34" charset="-122"/>
            </a:endParaRPr>
          </a:p>
        </p:txBody>
      </p:sp>
      <p:sp>
        <p:nvSpPr>
          <p:cNvPr id="25607" name="TextBox 1"/>
          <p:cNvSpPr txBox="1">
            <a:spLocks noChangeArrowheads="1"/>
          </p:cNvSpPr>
          <p:nvPr/>
        </p:nvSpPr>
        <p:spPr bwMode="auto">
          <a:xfrm>
            <a:off x="956734" y="1515302"/>
            <a:ext cx="7279217" cy="1062037"/>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Tx/>
              <a:buNone/>
            </a:pPr>
            <a:r>
              <a:rPr lang="en-US" altLang="zh-CN" sz="1400">
                <a:latin typeface="微软雅黑" panose="020B0503020204020204" pitchFamily="34" charset="-122"/>
                <a:ea typeface="微软雅黑" panose="020B0503020204020204" pitchFamily="34" charset="-122"/>
              </a:rPr>
              <a:t>replication:</a:t>
            </a:r>
            <a:endParaRPr lang="en-US" altLang="zh-CN" sz="1400">
              <a:latin typeface="微软雅黑" panose="020B0503020204020204" pitchFamily="34" charset="-122"/>
              <a:ea typeface="微软雅黑" panose="020B0503020204020204" pitchFamily="34" charset="-122"/>
            </a:endParaRPr>
          </a:p>
          <a:p>
            <a:pPr>
              <a:lnSpc>
                <a:spcPct val="150000"/>
              </a:lnSpc>
              <a:spcBef>
                <a:spcPct val="0"/>
              </a:spcBef>
              <a:buFontTx/>
              <a:buNone/>
            </a:pPr>
            <a:r>
              <a:rPr lang="en-US" altLang="zh-CN" sz="1400">
                <a:latin typeface="微软雅黑" panose="020B0503020204020204" pitchFamily="34" charset="-122"/>
                <a:ea typeface="微软雅黑" panose="020B0503020204020204" pitchFamily="34" charset="-122"/>
              </a:rPr>
              <a:t>  replSetName: configRS </a:t>
            </a:r>
            <a:r>
              <a:rPr lang="zh-CN" altLang="en-US" sz="1400">
                <a:latin typeface="微软雅黑" panose="020B0503020204020204" pitchFamily="34" charset="-122"/>
                <a:ea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集群名称</a:t>
            </a:r>
            <a:endParaRPr lang="en-US" altLang="zh-CN" sz="1400">
              <a:latin typeface="微软雅黑" panose="020B0503020204020204" pitchFamily="34" charset="-122"/>
              <a:ea typeface="微软雅黑" panose="020B0503020204020204" pitchFamily="34" charset="-122"/>
            </a:endParaRPr>
          </a:p>
          <a:p>
            <a:pPr>
              <a:lnSpc>
                <a:spcPct val="150000"/>
              </a:lnSpc>
              <a:spcBef>
                <a:spcPct val="0"/>
              </a:spcBef>
              <a:buFontTx/>
              <a:buNone/>
            </a:pPr>
            <a:r>
              <a:rPr lang="en-US" altLang="zh-CN" sz="1400">
                <a:latin typeface="微软雅黑" panose="020B0503020204020204" pitchFamily="34" charset="-122"/>
                <a:ea typeface="微软雅黑" panose="020B0503020204020204" pitchFamily="34" charset="-122"/>
              </a:rPr>
              <a:t>  oplogSizeMB: 50 //oplog</a:t>
            </a:r>
            <a:r>
              <a:rPr lang="zh-CN" altLang="en-US" sz="1400">
                <a:latin typeface="微软雅黑" panose="020B0503020204020204" pitchFamily="34" charset="-122"/>
                <a:ea typeface="微软雅黑" panose="020B0503020204020204" pitchFamily="34" charset="-122"/>
              </a:rPr>
              <a:t>集合大小</a:t>
            </a:r>
            <a:endParaRPr lang="en-US" altLang="zh-CN" sz="1400">
              <a:latin typeface="微软雅黑" panose="020B0503020204020204" pitchFamily="34" charset="-122"/>
              <a:ea typeface="微软雅黑" panose="020B0503020204020204" pitchFamily="34" charset="-122"/>
            </a:endParaRPr>
          </a:p>
        </p:txBody>
      </p:sp>
      <p:sp>
        <p:nvSpPr>
          <p:cNvPr id="25608" name="TextBox 10"/>
          <p:cNvSpPr txBox="1">
            <a:spLocks noChangeArrowheads="1"/>
          </p:cNvSpPr>
          <p:nvPr/>
        </p:nvSpPr>
        <p:spPr bwMode="auto">
          <a:xfrm>
            <a:off x="956733" y="2936749"/>
            <a:ext cx="6968067" cy="2354263"/>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Tx/>
              <a:buNone/>
            </a:pPr>
            <a:r>
              <a:rPr lang="en-US" altLang="zh-CN" sz="1400">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复制集初始化</a:t>
            </a:r>
            <a:r>
              <a:rPr lang="en-US" altLang="zh-CN" sz="1400">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在主节点上执行</a:t>
            </a:r>
            <a:r>
              <a:rPr lang="en-US" altLang="zh-CN" sz="1400">
                <a:latin typeface="微软雅黑" panose="020B0503020204020204" pitchFamily="34" charset="-122"/>
                <a:ea typeface="微软雅黑" panose="020B0503020204020204" pitchFamily="34" charset="-122"/>
              </a:rPr>
              <a:t>,</a:t>
            </a:r>
            <a:r>
              <a:rPr lang="en-US" altLang="zh-CN" sz="1400">
                <a:solidFill>
                  <a:srgbClr val="FF0000"/>
                </a:solidFill>
                <a:latin typeface="微软雅黑" panose="020B0503020204020204" pitchFamily="34" charset="-122"/>
                <a:ea typeface="微软雅黑" panose="020B0503020204020204" pitchFamily="34" charset="-122"/>
              </a:rPr>
              <a:t>ip</a:t>
            </a:r>
            <a:r>
              <a:rPr lang="zh-CN" altLang="en-US" sz="1400">
                <a:solidFill>
                  <a:srgbClr val="FF0000"/>
                </a:solidFill>
                <a:latin typeface="微软雅黑" panose="020B0503020204020204" pitchFamily="34" charset="-122"/>
                <a:ea typeface="微软雅黑" panose="020B0503020204020204" pitchFamily="34" charset="-122"/>
              </a:rPr>
              <a:t>禁止使用</a:t>
            </a:r>
            <a:r>
              <a:rPr lang="en-US" altLang="zh-CN" sz="1400">
                <a:solidFill>
                  <a:srgbClr val="FF0000"/>
                </a:solidFill>
                <a:latin typeface="微软雅黑" panose="020B0503020204020204" pitchFamily="34" charset="-122"/>
                <a:ea typeface="微软雅黑" panose="020B0503020204020204" pitchFamily="34" charset="-122"/>
              </a:rPr>
              <a:t>localhost</a:t>
            </a:r>
            <a:endParaRPr lang="en-US" altLang="zh-CN" sz="1400">
              <a:solidFill>
                <a:srgbClr val="FF0000"/>
              </a:solidFill>
              <a:latin typeface="微软雅黑" panose="020B0503020204020204" pitchFamily="34" charset="-122"/>
              <a:ea typeface="微软雅黑" panose="020B0503020204020204" pitchFamily="34" charset="-122"/>
            </a:endParaRPr>
          </a:p>
          <a:p>
            <a:pPr>
              <a:lnSpc>
                <a:spcPct val="150000"/>
              </a:lnSpc>
              <a:spcBef>
                <a:spcPct val="0"/>
              </a:spcBef>
              <a:buFontTx/>
              <a:buNone/>
            </a:pPr>
            <a:r>
              <a:rPr lang="en-US" altLang="zh-CN" sz="1400">
                <a:latin typeface="微软雅黑" panose="020B0503020204020204" pitchFamily="34" charset="-122"/>
                <a:ea typeface="微软雅黑" panose="020B0503020204020204" pitchFamily="34" charset="-122"/>
              </a:rPr>
              <a:t>rs.initiate({</a:t>
            </a:r>
            <a:endParaRPr lang="en-US" altLang="zh-CN" sz="1400">
              <a:latin typeface="微软雅黑" panose="020B0503020204020204" pitchFamily="34" charset="-122"/>
              <a:ea typeface="微软雅黑" panose="020B0503020204020204" pitchFamily="34" charset="-122"/>
            </a:endParaRPr>
          </a:p>
          <a:p>
            <a:pPr>
              <a:lnSpc>
                <a:spcPct val="150000"/>
              </a:lnSpc>
              <a:spcBef>
                <a:spcPct val="0"/>
              </a:spcBef>
              <a:buFontTx/>
              <a:buNone/>
            </a:pPr>
            <a:r>
              <a:rPr lang="en-US" altLang="zh-CN" sz="1400">
                <a:latin typeface="微软雅黑" panose="020B0503020204020204" pitchFamily="34" charset="-122"/>
                <a:ea typeface="微软雅黑" panose="020B0503020204020204" pitchFamily="34" charset="-122"/>
              </a:rPr>
              <a:t>      _id: "configRS",</a:t>
            </a:r>
            <a:endParaRPr lang="en-US" altLang="zh-CN" sz="1400">
              <a:latin typeface="微软雅黑" panose="020B0503020204020204" pitchFamily="34" charset="-122"/>
              <a:ea typeface="微软雅黑" panose="020B0503020204020204" pitchFamily="34" charset="-122"/>
            </a:endParaRPr>
          </a:p>
          <a:p>
            <a:pPr>
              <a:lnSpc>
                <a:spcPct val="150000"/>
              </a:lnSpc>
              <a:spcBef>
                <a:spcPct val="0"/>
              </a:spcBef>
              <a:buFontTx/>
              <a:buNone/>
            </a:pPr>
            <a:r>
              <a:rPr lang="en-US" altLang="zh-CN" sz="1400">
                <a:latin typeface="微软雅黑" panose="020B0503020204020204" pitchFamily="34" charset="-122"/>
                <a:ea typeface="微软雅黑" panose="020B0503020204020204" pitchFamily="34" charset="-122"/>
              </a:rPr>
              <a:t>      version: 1,</a:t>
            </a:r>
            <a:endParaRPr lang="en-US" altLang="zh-CN" sz="1400">
              <a:latin typeface="微软雅黑" panose="020B0503020204020204" pitchFamily="34" charset="-122"/>
              <a:ea typeface="微软雅黑" panose="020B0503020204020204" pitchFamily="34" charset="-122"/>
            </a:endParaRPr>
          </a:p>
          <a:p>
            <a:pPr>
              <a:lnSpc>
                <a:spcPct val="150000"/>
              </a:lnSpc>
              <a:spcBef>
                <a:spcPct val="0"/>
              </a:spcBef>
              <a:buFontTx/>
              <a:buNone/>
            </a:pPr>
            <a:r>
              <a:rPr lang="en-US" altLang="zh-CN" sz="1400">
                <a:latin typeface="微软雅黑" panose="020B0503020204020204" pitchFamily="34" charset="-122"/>
                <a:ea typeface="微软雅黑" panose="020B0503020204020204" pitchFamily="34" charset="-122"/>
              </a:rPr>
              <a:t>      members: [{ _id: 0, host : </a:t>
            </a:r>
            <a:r>
              <a:rPr lang="en-US" altLang="zh-CN" sz="1400" smtClean="0">
                <a:latin typeface="微软雅黑" panose="020B0503020204020204" pitchFamily="34" charset="-122"/>
                <a:ea typeface="微软雅黑" panose="020B0503020204020204" pitchFamily="34" charset="-122"/>
              </a:rPr>
              <a:t>"192.168.0.128:27017</a:t>
            </a:r>
            <a:r>
              <a:rPr lang="en-US" altLang="zh-CN" sz="1400">
                <a:latin typeface="微软雅黑" panose="020B0503020204020204" pitchFamily="34" charset="-122"/>
                <a:ea typeface="微软雅黑" panose="020B0503020204020204" pitchFamily="34" charset="-122"/>
              </a:rPr>
              <a:t>" }]});</a:t>
            </a:r>
            <a:endParaRPr lang="en-US" altLang="zh-CN" sz="1400">
              <a:latin typeface="微软雅黑" panose="020B0503020204020204" pitchFamily="34" charset="-122"/>
              <a:ea typeface="微软雅黑" panose="020B0503020204020204" pitchFamily="34" charset="-122"/>
            </a:endParaRPr>
          </a:p>
          <a:p>
            <a:pPr>
              <a:lnSpc>
                <a:spcPct val="150000"/>
              </a:lnSpc>
              <a:spcBef>
                <a:spcPct val="0"/>
              </a:spcBef>
              <a:buFontTx/>
              <a:buNone/>
            </a:pPr>
            <a:r>
              <a:rPr lang="en-US" altLang="zh-CN" sz="1400">
                <a:latin typeface="微软雅黑" panose="020B0503020204020204" pitchFamily="34" charset="-122"/>
                <a:ea typeface="微软雅黑" panose="020B0503020204020204" pitchFamily="34" charset="-122"/>
              </a:rPr>
              <a:t>rs.add("192.168.0.128:27018");//</a:t>
            </a:r>
            <a:r>
              <a:rPr lang="zh-CN" altLang="en-US" sz="1400">
                <a:latin typeface="微软雅黑" panose="020B0503020204020204" pitchFamily="34" charset="-122"/>
                <a:ea typeface="微软雅黑" panose="020B0503020204020204" pitchFamily="34" charset="-122"/>
              </a:rPr>
              <a:t>有几个节点就执行几次方法</a:t>
            </a:r>
            <a:endParaRPr lang="zh-CN" altLang="en-US" sz="1400">
              <a:latin typeface="微软雅黑" panose="020B0503020204020204" pitchFamily="34" charset="-122"/>
              <a:ea typeface="微软雅黑" panose="020B0503020204020204" pitchFamily="34" charset="-122"/>
            </a:endParaRPr>
          </a:p>
          <a:p>
            <a:pPr>
              <a:lnSpc>
                <a:spcPct val="150000"/>
              </a:lnSpc>
              <a:spcBef>
                <a:spcPct val="0"/>
              </a:spcBef>
              <a:buFontTx/>
              <a:buNone/>
            </a:pPr>
            <a:r>
              <a:rPr lang="en-US" altLang="zh-CN" sz="1400">
                <a:latin typeface="微软雅黑" panose="020B0503020204020204" pitchFamily="34" charset="-122"/>
                <a:ea typeface="微软雅黑" panose="020B0503020204020204" pitchFamily="34" charset="-122"/>
              </a:rPr>
              <a:t>rs.add("192.168.0.128:27019");//</a:t>
            </a:r>
            <a:r>
              <a:rPr lang="zh-CN" altLang="en-US" sz="1400">
                <a:latin typeface="微软雅黑" panose="020B0503020204020204" pitchFamily="34" charset="-122"/>
                <a:ea typeface="微软雅黑" panose="020B0503020204020204" pitchFamily="34" charset="-122"/>
              </a:rPr>
              <a:t>有几个节点就执行几次方法</a:t>
            </a:r>
            <a:endParaRPr lang="zh-CN" altLang="en-US" sz="1400">
              <a:latin typeface="微软雅黑" panose="020B0503020204020204" pitchFamily="34" charset="-122"/>
              <a:ea typeface="微软雅黑" panose="020B0503020204020204" pitchFamily="34" charset="-122"/>
            </a:endParaRPr>
          </a:p>
        </p:txBody>
      </p:sp>
      <p:sp>
        <p:nvSpPr>
          <p:cNvPr id="12" name="TextBox 11"/>
          <p:cNvSpPr txBox="1"/>
          <p:nvPr/>
        </p:nvSpPr>
        <p:spPr>
          <a:xfrm>
            <a:off x="7950201" y="4703318"/>
            <a:ext cx="4112684" cy="1200329"/>
          </a:xfrm>
          <a:prstGeom prst="rect">
            <a:avLst/>
          </a:prstGeom>
          <a:noFill/>
          <a:ln>
            <a:solidFill>
              <a:schemeClr val="tx1"/>
            </a:solidFill>
            <a:prstDash val="sysDash"/>
          </a:ln>
        </p:spPr>
        <p:txBody>
          <a:bodyPr>
            <a:spAutoFit/>
          </a:bodyPr>
          <a:lstStyle/>
          <a:p>
            <a:pPr eaLnBrk="0" hangingPunct="0">
              <a:lnSpc>
                <a:spcPct val="150000"/>
              </a:lnSpc>
              <a:buClr>
                <a:srgbClr val="92D050"/>
              </a:buClr>
              <a:defRPr/>
            </a:pPr>
            <a:r>
              <a:rPr lang="en-US" altLang="zh-CN" sz="1600" b="1">
                <a:solidFill>
                  <a:srgbClr val="FF0000"/>
                </a:solidFill>
              </a:rPr>
              <a:t>Tips:</a:t>
            </a:r>
            <a:endParaRPr lang="en-US" altLang="zh-CN" sz="1600" b="1">
              <a:solidFill>
                <a:srgbClr val="FF0000"/>
              </a:solidFill>
            </a:endParaRPr>
          </a:p>
          <a:p>
            <a:pPr eaLnBrk="0" hangingPunct="0">
              <a:lnSpc>
                <a:spcPct val="150000"/>
              </a:lnSpc>
              <a:buClr>
                <a:srgbClr val="92D050"/>
              </a:buClr>
              <a:defRPr/>
            </a:pPr>
            <a:r>
              <a:rPr lang="zh-CN" altLang="en-US" sz="1600"/>
              <a:t>只能在主节点查询数据</a:t>
            </a:r>
            <a:r>
              <a:rPr lang="en-US" altLang="zh-CN" sz="1600"/>
              <a:t>,</a:t>
            </a:r>
            <a:r>
              <a:rPr lang="zh-CN" altLang="en-US" sz="1600"/>
              <a:t>但如果想在副节点查询到数据需运行</a:t>
            </a:r>
            <a:r>
              <a:rPr lang="en-US" altLang="zh-CN" sz="1600"/>
              <a:t>rs.slaveOk();</a:t>
            </a:r>
            <a:endParaRPr lang="en-US" altLang="zh-CN" sz="1550">
              <a:latin typeface="微软雅黑" panose="020B0503020204020204" pitchFamily="34" charset="-122"/>
              <a:ea typeface="微软雅黑" panose="020B0503020204020204" pitchFamily="34" charset="-122"/>
            </a:endParaRPr>
          </a:p>
        </p:txBody>
      </p:sp>
      <p:grpSp>
        <p:nvGrpSpPr>
          <p:cNvPr id="10" name="PA_组合 47"/>
          <p:cNvGrpSpPr/>
          <p:nvPr>
            <p:custDataLst>
              <p:tags r:id="rId1"/>
            </p:custDataLst>
          </p:nvPr>
        </p:nvGrpSpPr>
        <p:grpSpPr>
          <a:xfrm>
            <a:off x="480484" y="623798"/>
            <a:ext cx="1199456" cy="74689"/>
            <a:chOff x="0" y="2842590"/>
            <a:chExt cx="7054752" cy="89199"/>
          </a:xfrm>
        </p:grpSpPr>
        <p:sp>
          <p:nvSpPr>
            <p:cNvPr id="11" name="矩形 10"/>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3" name="矩形 1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4" name="矩形 1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5" name="矩形 1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to="" calcmode="lin" valueType="num">
                                      <p:cBhvr>
                                        <p:cTn id="7" dur="700" fill="hold">
                                          <p:stCondLst>
                                            <p:cond delay="0"/>
                                          </p:stCondLst>
                                        </p:cTn>
                                        <p:tgtEl>
                                          <p:spTgt spid="10"/>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0"/>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0"/>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0"/>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9" name="矩形 4"/>
          <p:cNvSpPr>
            <a:spLocks noChangeArrowheads="1"/>
          </p:cNvSpPr>
          <p:nvPr/>
        </p:nvSpPr>
        <p:spPr bwMode="auto">
          <a:xfrm>
            <a:off x="111124" y="96323"/>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使用正确的姿势连接复制集</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26630" name="矩形 2"/>
          <p:cNvSpPr>
            <a:spLocks noChangeArrowheads="1"/>
          </p:cNvSpPr>
          <p:nvPr/>
        </p:nvSpPr>
        <p:spPr bwMode="auto">
          <a:xfrm>
            <a:off x="480483" y="925944"/>
            <a:ext cx="13811249"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Tx/>
              <a:buNone/>
            </a:pPr>
            <a:r>
              <a:rPr lang="en-US" altLang="zh-CN" sz="1800" b="1">
                <a:solidFill>
                  <a:srgbClr val="FF0000"/>
                </a:solidFill>
              </a:rPr>
              <a:t>MongoDB</a:t>
            </a:r>
            <a:r>
              <a:rPr lang="zh-CN" altLang="en-US" sz="1800" b="1">
                <a:solidFill>
                  <a:srgbClr val="FF0000"/>
                </a:solidFill>
              </a:rPr>
              <a:t>复制集里</a:t>
            </a:r>
            <a:r>
              <a:rPr lang="en-US" altLang="zh-CN" sz="1800" b="1">
                <a:solidFill>
                  <a:srgbClr val="FF0000"/>
                </a:solidFill>
              </a:rPr>
              <a:t>Primary</a:t>
            </a:r>
            <a:r>
              <a:rPr lang="zh-CN" altLang="en-US" sz="1800" b="1">
                <a:solidFill>
                  <a:srgbClr val="FF0000"/>
                </a:solidFill>
              </a:rPr>
              <a:t>节点是不固定的</a:t>
            </a:r>
            <a:r>
              <a:rPr lang="en-US" altLang="zh-CN" sz="1800" b="1">
                <a:solidFill>
                  <a:srgbClr val="FF0000"/>
                </a:solidFill>
              </a:rPr>
              <a:t>,</a:t>
            </a:r>
            <a:r>
              <a:rPr lang="zh-CN" altLang="en-US" sz="1800" b="1">
                <a:solidFill>
                  <a:srgbClr val="FF0000"/>
                </a:solidFill>
              </a:rPr>
              <a:t>不固定的</a:t>
            </a:r>
            <a:r>
              <a:rPr lang="en-US" altLang="zh-CN" sz="1800" b="1">
                <a:solidFill>
                  <a:srgbClr val="FF0000"/>
                </a:solidFill>
              </a:rPr>
              <a:t>,</a:t>
            </a:r>
            <a:r>
              <a:rPr lang="zh-CN" altLang="en-US" sz="1800" b="1">
                <a:solidFill>
                  <a:srgbClr val="FF0000"/>
                </a:solidFill>
              </a:rPr>
              <a:t>不固定的！</a:t>
            </a:r>
            <a:endParaRPr lang="en-US" altLang="zh-CN" sz="1800" b="1">
              <a:solidFill>
                <a:srgbClr val="FF0000"/>
              </a:solidFill>
            </a:endParaRPr>
          </a:p>
          <a:p>
            <a:pPr>
              <a:lnSpc>
                <a:spcPct val="150000"/>
              </a:lnSpc>
              <a:spcBef>
                <a:spcPct val="0"/>
              </a:spcBef>
              <a:buFontTx/>
              <a:buNone/>
            </a:pPr>
            <a:r>
              <a:rPr lang="zh-CN" altLang="en-US" sz="1800" b="1">
                <a:solidFill>
                  <a:srgbClr val="FF0000"/>
                </a:solidFill>
              </a:rPr>
              <a:t>所以生产环境千万不要直连</a:t>
            </a:r>
            <a:r>
              <a:rPr lang="en-US" altLang="zh-CN" sz="1800" b="1">
                <a:solidFill>
                  <a:srgbClr val="FF0000"/>
                </a:solidFill>
              </a:rPr>
              <a:t>Primary,</a:t>
            </a:r>
            <a:r>
              <a:rPr lang="zh-CN" altLang="en-US" sz="1800" b="1">
                <a:solidFill>
                  <a:srgbClr val="FF0000"/>
                </a:solidFill>
              </a:rPr>
              <a:t>千万不要直连</a:t>
            </a:r>
            <a:r>
              <a:rPr lang="en-US" altLang="zh-CN" sz="1800" b="1">
                <a:solidFill>
                  <a:srgbClr val="FF0000"/>
                </a:solidFill>
              </a:rPr>
              <a:t>Primary,</a:t>
            </a:r>
            <a:r>
              <a:rPr lang="zh-CN" altLang="en-US" sz="1800" b="1">
                <a:solidFill>
                  <a:srgbClr val="FF0000"/>
                </a:solidFill>
              </a:rPr>
              <a:t>千万不要直连</a:t>
            </a:r>
            <a:r>
              <a:rPr lang="en-US" altLang="zh-CN" sz="1800" b="1">
                <a:solidFill>
                  <a:srgbClr val="FF0000"/>
                </a:solidFill>
              </a:rPr>
              <a:t>Primary</a:t>
            </a:r>
            <a:r>
              <a:rPr lang="zh-CN" altLang="en-US" sz="1800" b="1">
                <a:solidFill>
                  <a:srgbClr val="FF0000"/>
                </a:solidFill>
              </a:rPr>
              <a:t>！</a:t>
            </a:r>
            <a:endParaRPr lang="en-US" altLang="zh-CN" sz="1800" b="1">
              <a:solidFill>
                <a:srgbClr val="FF0000"/>
              </a:solidFill>
            </a:endParaRPr>
          </a:p>
          <a:p>
            <a:pPr algn="ctr">
              <a:lnSpc>
                <a:spcPct val="150000"/>
              </a:lnSpc>
              <a:spcBef>
                <a:spcPct val="0"/>
              </a:spcBef>
              <a:buFontTx/>
              <a:buNone/>
            </a:pPr>
            <a:r>
              <a:rPr lang="zh-CN" altLang="en-US" sz="1800" b="1">
                <a:solidFill>
                  <a:srgbClr val="FF0000"/>
                </a:solidFill>
              </a:rPr>
              <a:t>                                                                         重要的事情说</a:t>
            </a:r>
            <a:r>
              <a:rPr lang="en-US" altLang="zh-CN" sz="1800" b="1">
                <a:solidFill>
                  <a:srgbClr val="FF0000"/>
                </a:solidFill>
              </a:rPr>
              <a:t>3</a:t>
            </a:r>
            <a:r>
              <a:rPr lang="zh-CN" altLang="en-US" sz="1800" b="1">
                <a:solidFill>
                  <a:srgbClr val="FF0000"/>
                </a:solidFill>
              </a:rPr>
              <a:t>遍！</a:t>
            </a:r>
            <a:endParaRPr lang="en-US" altLang="zh-CN" sz="1800" b="1">
              <a:solidFill>
                <a:srgbClr val="FF0000"/>
              </a:solidFill>
            </a:endParaRPr>
          </a:p>
          <a:p>
            <a:pPr>
              <a:lnSpc>
                <a:spcPct val="150000"/>
              </a:lnSpc>
              <a:spcBef>
                <a:spcPct val="0"/>
              </a:spcBef>
              <a:buFontTx/>
              <a:buNone/>
            </a:pPr>
            <a:endParaRPr lang="zh-CN" altLang="en-US" sz="1800">
              <a:solidFill>
                <a:srgbClr val="FF0000"/>
              </a:solidFill>
            </a:endParaRPr>
          </a:p>
        </p:txBody>
      </p:sp>
      <p:sp>
        <p:nvSpPr>
          <p:cNvPr id="24583" name="TextBox 3"/>
          <p:cNvSpPr txBox="1">
            <a:spLocks noChangeArrowheads="1"/>
          </p:cNvSpPr>
          <p:nvPr/>
        </p:nvSpPr>
        <p:spPr bwMode="auto">
          <a:xfrm>
            <a:off x="99484" y="1832130"/>
            <a:ext cx="9442008" cy="325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285750" indent="-285750">
              <a:lnSpc>
                <a:spcPct val="150000"/>
              </a:lnSpc>
              <a:spcBef>
                <a:spcPct val="0"/>
              </a:spcBef>
              <a:buClr>
                <a:srgbClr val="FFC000"/>
              </a:buClr>
              <a:buFont typeface="Wingdings" panose="05000000000000000000" pitchFamily="2" charset="2"/>
              <a:buChar char="Ø"/>
              <a:defRPr/>
            </a:pPr>
            <a:r>
              <a:rPr lang="en-US" altLang="zh-CN" sz="1800" b="1" smtClean="0">
                <a:solidFill>
                  <a:srgbClr val="000000"/>
                </a:solidFill>
                <a:latin typeface="微软雅黑" panose="020B0503020204020204" pitchFamily="34" charset="-122"/>
                <a:ea typeface="微软雅黑" panose="020B0503020204020204" pitchFamily="34" charset="-122"/>
              </a:rPr>
              <a:t>java</a:t>
            </a:r>
            <a:r>
              <a:rPr lang="zh-CN" altLang="en-US" sz="1800" b="1" smtClean="0">
                <a:solidFill>
                  <a:srgbClr val="000000"/>
                </a:solidFill>
                <a:latin typeface="微软雅黑" panose="020B0503020204020204" pitchFamily="34" charset="-122"/>
                <a:ea typeface="微软雅黑" panose="020B0503020204020204" pitchFamily="34" charset="-122"/>
              </a:rPr>
              <a:t>原生驱动开发</a:t>
            </a:r>
            <a:endParaRPr lang="en-US" altLang="zh-CN" sz="1800" b="1" smtClean="0">
              <a:solidFill>
                <a:srgbClr val="000000"/>
              </a:solidFill>
              <a:latin typeface="微软雅黑" panose="020B0503020204020204" pitchFamily="34" charset="-122"/>
              <a:ea typeface="微软雅黑" panose="020B0503020204020204" pitchFamily="34" charset="-122"/>
            </a:endParaRPr>
          </a:p>
          <a:p>
            <a:pPr>
              <a:spcBef>
                <a:spcPct val="0"/>
              </a:spcBef>
              <a:buFontTx/>
              <a:buNone/>
              <a:defRPr/>
            </a:pPr>
            <a:r>
              <a:rPr lang="en-US" altLang="zh-CN" sz="1800" smtClean="0">
                <a:solidFill>
                  <a:srgbClr val="000000"/>
                </a:solidFill>
                <a:latin typeface="Consolas" panose="020B0609020204030204" pitchFamily="49" charset="0"/>
              </a:rPr>
              <a:t>List&lt;ServerAddress&gt; </a:t>
            </a:r>
            <a:r>
              <a:rPr lang="en-US" altLang="zh-CN" sz="1800" smtClean="0">
                <a:solidFill>
                  <a:srgbClr val="6A3E3E"/>
                </a:solidFill>
                <a:latin typeface="Consolas" panose="020B0609020204030204" pitchFamily="49" charset="0"/>
              </a:rPr>
              <a:t>asList</a:t>
            </a:r>
            <a:r>
              <a:rPr lang="en-US" altLang="zh-CN" sz="1800" smtClean="0">
                <a:solidFill>
                  <a:srgbClr val="000000"/>
                </a:solidFill>
                <a:latin typeface="Consolas" panose="020B0609020204030204" pitchFamily="49" charset="0"/>
              </a:rPr>
              <a:t> = Arrays.</a:t>
            </a:r>
            <a:r>
              <a:rPr lang="en-US" altLang="zh-CN" sz="1800" i="1" smtClean="0">
                <a:solidFill>
                  <a:srgbClr val="000000"/>
                </a:solidFill>
                <a:latin typeface="Consolas" panose="020B0609020204030204" pitchFamily="49" charset="0"/>
              </a:rPr>
              <a:t>asList(</a:t>
            </a:r>
            <a:endParaRPr lang="en-US" altLang="zh-CN" sz="1800" i="1" smtClean="0">
              <a:solidFill>
                <a:srgbClr val="000000"/>
              </a:solidFill>
              <a:latin typeface="Consolas" panose="020B0609020204030204" pitchFamily="49" charset="0"/>
            </a:endParaRPr>
          </a:p>
          <a:p>
            <a:pPr>
              <a:spcBef>
                <a:spcPct val="0"/>
              </a:spcBef>
              <a:buFontTx/>
              <a:buNone/>
              <a:defRPr/>
            </a:pPr>
            <a:r>
              <a:rPr lang="en-US" altLang="zh-CN" sz="1800" smtClean="0">
                <a:solidFill>
                  <a:srgbClr val="000000"/>
                </a:solidFill>
                <a:latin typeface="Consolas" panose="020B0609020204030204" pitchFamily="49" charset="0"/>
              </a:rPr>
              <a:t>                            </a:t>
            </a:r>
            <a:r>
              <a:rPr lang="en-US" altLang="zh-CN" sz="1800" b="1" smtClean="0">
                <a:solidFill>
                  <a:srgbClr val="7F0055"/>
                </a:solidFill>
                <a:latin typeface="Consolas" panose="020B0609020204030204" pitchFamily="49" charset="0"/>
              </a:rPr>
              <a:t>new</a:t>
            </a:r>
            <a:r>
              <a:rPr lang="en-US" altLang="zh-CN" sz="1800" b="1" smtClean="0">
                <a:solidFill>
                  <a:srgbClr val="000000"/>
                </a:solidFill>
                <a:latin typeface="Consolas" panose="020B0609020204030204" pitchFamily="49" charset="0"/>
              </a:rPr>
              <a:t> ServerAddress(</a:t>
            </a:r>
            <a:r>
              <a:rPr lang="en-US" altLang="zh-CN" sz="1800" b="1" smtClean="0">
                <a:solidFill>
                  <a:srgbClr val="2A00FF"/>
                </a:solidFill>
                <a:latin typeface="Consolas" panose="020B0609020204030204" pitchFamily="49" charset="0"/>
              </a:rPr>
              <a:t>"116.62.222.124"</a:t>
            </a:r>
            <a:r>
              <a:rPr lang="en-US" altLang="zh-CN" sz="1800" b="1" smtClean="0">
                <a:solidFill>
                  <a:srgbClr val="000000"/>
                </a:solidFill>
                <a:latin typeface="Consolas" panose="020B0609020204030204" pitchFamily="49" charset="0"/>
              </a:rPr>
              <a:t>, 27018), </a:t>
            </a:r>
            <a:endParaRPr lang="en-US" altLang="zh-CN" sz="1800" b="1" smtClean="0">
              <a:solidFill>
                <a:srgbClr val="000000"/>
              </a:solidFill>
              <a:latin typeface="Consolas" panose="020B0609020204030204" pitchFamily="49" charset="0"/>
            </a:endParaRPr>
          </a:p>
          <a:p>
            <a:pPr>
              <a:spcBef>
                <a:spcPct val="0"/>
              </a:spcBef>
              <a:buFontTx/>
              <a:buNone/>
              <a:defRPr/>
            </a:pPr>
            <a:r>
              <a:rPr lang="en-US" altLang="zh-CN" sz="1800" smtClean="0">
                <a:solidFill>
                  <a:srgbClr val="000000"/>
                </a:solidFill>
                <a:latin typeface="Consolas" panose="020B0609020204030204" pitchFamily="49" charset="0"/>
              </a:rPr>
              <a:t>                            </a:t>
            </a:r>
            <a:r>
              <a:rPr lang="en-US" altLang="zh-CN" sz="1800" b="1" smtClean="0">
                <a:solidFill>
                  <a:srgbClr val="7F0055"/>
                </a:solidFill>
                <a:latin typeface="Consolas" panose="020B0609020204030204" pitchFamily="49" charset="0"/>
              </a:rPr>
              <a:t>new</a:t>
            </a:r>
            <a:r>
              <a:rPr lang="en-US" altLang="zh-CN" sz="1800" b="1" smtClean="0">
                <a:solidFill>
                  <a:srgbClr val="000000"/>
                </a:solidFill>
                <a:latin typeface="Consolas" panose="020B0609020204030204" pitchFamily="49" charset="0"/>
              </a:rPr>
              <a:t> ServerAddress(</a:t>
            </a:r>
            <a:r>
              <a:rPr lang="en-US" altLang="zh-CN" sz="1800" b="1" smtClean="0">
                <a:solidFill>
                  <a:srgbClr val="2A00FF"/>
                </a:solidFill>
                <a:latin typeface="Consolas" panose="020B0609020204030204" pitchFamily="49" charset="0"/>
              </a:rPr>
              <a:t>"116.62.222.124"</a:t>
            </a:r>
            <a:r>
              <a:rPr lang="en-US" altLang="zh-CN" sz="1800" b="1" smtClean="0">
                <a:solidFill>
                  <a:srgbClr val="000000"/>
                </a:solidFill>
                <a:latin typeface="Consolas" panose="020B0609020204030204" pitchFamily="49" charset="0"/>
              </a:rPr>
              <a:t>, 27017), </a:t>
            </a:r>
            <a:endParaRPr lang="en-US" altLang="zh-CN" sz="1800" b="1" smtClean="0">
              <a:solidFill>
                <a:srgbClr val="000000"/>
              </a:solidFill>
              <a:latin typeface="Consolas" panose="020B0609020204030204" pitchFamily="49" charset="0"/>
            </a:endParaRPr>
          </a:p>
          <a:p>
            <a:pPr>
              <a:spcBef>
                <a:spcPct val="0"/>
              </a:spcBef>
              <a:buFontTx/>
              <a:buNone/>
              <a:defRPr/>
            </a:pPr>
            <a:r>
              <a:rPr lang="en-US" altLang="zh-CN" sz="1800" smtClean="0">
                <a:solidFill>
                  <a:srgbClr val="000000"/>
                </a:solidFill>
                <a:latin typeface="Consolas" panose="020B0609020204030204" pitchFamily="49" charset="0"/>
              </a:rPr>
              <a:t>                            </a:t>
            </a:r>
            <a:r>
              <a:rPr lang="en-US" altLang="zh-CN" sz="1800" b="1" smtClean="0">
                <a:solidFill>
                  <a:srgbClr val="7F0055"/>
                </a:solidFill>
                <a:latin typeface="Consolas" panose="020B0609020204030204" pitchFamily="49" charset="0"/>
              </a:rPr>
              <a:t>new</a:t>
            </a:r>
            <a:r>
              <a:rPr lang="en-US" altLang="zh-CN" sz="1800" b="1" smtClean="0">
                <a:solidFill>
                  <a:srgbClr val="000000"/>
                </a:solidFill>
                <a:latin typeface="Consolas" panose="020B0609020204030204" pitchFamily="49" charset="0"/>
              </a:rPr>
              <a:t> ServerAddress(</a:t>
            </a:r>
            <a:r>
              <a:rPr lang="en-US" altLang="zh-CN" sz="1800" b="1" smtClean="0">
                <a:solidFill>
                  <a:srgbClr val="2A00FF"/>
                </a:solidFill>
                <a:latin typeface="Consolas" panose="020B0609020204030204" pitchFamily="49" charset="0"/>
              </a:rPr>
              <a:t>"116.62.222.124"</a:t>
            </a:r>
            <a:r>
              <a:rPr lang="en-US" altLang="zh-CN" sz="1800" b="1" smtClean="0">
                <a:solidFill>
                  <a:srgbClr val="000000"/>
                </a:solidFill>
                <a:latin typeface="Consolas" panose="020B0609020204030204" pitchFamily="49" charset="0"/>
              </a:rPr>
              <a:t>, 27019));</a:t>
            </a:r>
            <a:endParaRPr lang="en-US" altLang="zh-CN" sz="1800" b="1" smtClean="0">
              <a:solidFill>
                <a:srgbClr val="000000"/>
              </a:solidFill>
              <a:latin typeface="Consolas" panose="020B0609020204030204" pitchFamily="49" charset="0"/>
            </a:endParaRPr>
          </a:p>
          <a:p>
            <a:pPr>
              <a:spcBef>
                <a:spcPct val="0"/>
              </a:spcBef>
              <a:buFontTx/>
              <a:buNone/>
              <a:defRPr/>
            </a:pPr>
            <a:r>
              <a:rPr lang="en-US" altLang="zh-CN" sz="1800" smtClean="0">
                <a:solidFill>
                  <a:srgbClr val="0000C0"/>
                </a:solidFill>
                <a:latin typeface="Consolas" panose="020B0609020204030204" pitchFamily="49" charset="0"/>
              </a:rPr>
              <a:t>client</a:t>
            </a:r>
            <a:r>
              <a:rPr lang="en-US" altLang="zh-CN" sz="1800" smtClean="0">
                <a:solidFill>
                  <a:srgbClr val="000000"/>
                </a:solidFill>
                <a:latin typeface="Consolas" panose="020B0609020204030204" pitchFamily="49" charset="0"/>
              </a:rPr>
              <a:t> = </a:t>
            </a:r>
            <a:r>
              <a:rPr lang="en-US" altLang="zh-CN" sz="1800" b="1" smtClean="0">
                <a:solidFill>
                  <a:srgbClr val="7F0055"/>
                </a:solidFill>
                <a:latin typeface="Consolas" panose="020B0609020204030204" pitchFamily="49" charset="0"/>
              </a:rPr>
              <a:t>new</a:t>
            </a:r>
            <a:r>
              <a:rPr lang="en-US" altLang="zh-CN" sz="1800" b="1" smtClean="0">
                <a:solidFill>
                  <a:srgbClr val="000000"/>
                </a:solidFill>
                <a:latin typeface="Consolas" panose="020B0609020204030204" pitchFamily="49" charset="0"/>
              </a:rPr>
              <a:t> MongoClient(</a:t>
            </a:r>
            <a:r>
              <a:rPr lang="en-US" altLang="zh-CN" sz="1800" b="1" smtClean="0">
                <a:solidFill>
                  <a:srgbClr val="6A3E3E"/>
                </a:solidFill>
                <a:latin typeface="Consolas" panose="020B0609020204030204" pitchFamily="49" charset="0"/>
              </a:rPr>
              <a:t>asList</a:t>
            </a:r>
            <a:r>
              <a:rPr lang="en-US" altLang="zh-CN" sz="1800" smtClean="0">
                <a:solidFill>
                  <a:srgbClr val="000000"/>
                </a:solidFill>
                <a:latin typeface="Consolas" panose="020B0609020204030204" pitchFamily="49" charset="0"/>
              </a:rPr>
              <a:t>);</a:t>
            </a:r>
            <a:endParaRPr lang="en-US" altLang="zh-CN" sz="1800" smtClean="0">
              <a:solidFill>
                <a:srgbClr val="000000"/>
              </a:solidFill>
              <a:latin typeface="Consolas" panose="020B0609020204030204" pitchFamily="49" charset="0"/>
            </a:endParaRPr>
          </a:p>
          <a:p>
            <a:pPr marL="285750" indent="-285750">
              <a:lnSpc>
                <a:spcPct val="150000"/>
              </a:lnSpc>
              <a:spcBef>
                <a:spcPct val="0"/>
              </a:spcBef>
              <a:buClr>
                <a:srgbClr val="FFC000"/>
              </a:buClr>
              <a:buFont typeface="Wingdings" panose="05000000000000000000" pitchFamily="2" charset="2"/>
              <a:buChar char="Ø"/>
              <a:defRPr/>
            </a:pPr>
            <a:r>
              <a:rPr lang="en-US" altLang="zh-CN" sz="1800" b="1" smtClean="0">
                <a:solidFill>
                  <a:srgbClr val="000000"/>
                </a:solidFill>
                <a:latin typeface="微软雅黑" panose="020B0503020204020204" pitchFamily="34" charset="-122"/>
                <a:ea typeface="微软雅黑" panose="020B0503020204020204" pitchFamily="34" charset="-122"/>
              </a:rPr>
              <a:t>Spring</a:t>
            </a:r>
            <a:r>
              <a:rPr lang="zh-CN" altLang="en-US" sz="1800" b="1" smtClean="0">
                <a:solidFill>
                  <a:srgbClr val="000000"/>
                </a:solidFill>
                <a:latin typeface="微软雅黑" panose="020B0503020204020204" pitchFamily="34" charset="-122"/>
                <a:ea typeface="微软雅黑" panose="020B0503020204020204" pitchFamily="34" charset="-122"/>
              </a:rPr>
              <a:t>配置开发</a:t>
            </a:r>
            <a:endParaRPr lang="en-US" altLang="zh-CN" sz="1800" b="1" smtClean="0">
              <a:solidFill>
                <a:srgbClr val="000000"/>
              </a:solidFill>
              <a:latin typeface="微软雅黑" panose="020B0503020204020204" pitchFamily="34" charset="-122"/>
              <a:ea typeface="微软雅黑" panose="020B0503020204020204" pitchFamily="34" charset="-122"/>
            </a:endParaRPr>
          </a:p>
          <a:p>
            <a:pPr>
              <a:buFontTx/>
              <a:buNone/>
              <a:defRPr/>
            </a:pPr>
            <a:r>
              <a:rPr lang="en-US" altLang="zh-CN" sz="1700" smtClean="0">
                <a:solidFill>
                  <a:srgbClr val="008080"/>
                </a:solidFill>
                <a:latin typeface="Consolas" panose="020B0609020204030204"/>
              </a:rPr>
              <a:t>&lt;</a:t>
            </a:r>
            <a:r>
              <a:rPr lang="en-US" altLang="zh-CN" sz="1700" smtClean="0">
                <a:solidFill>
                  <a:srgbClr val="3F7F7F"/>
                </a:solidFill>
                <a:latin typeface="Consolas" panose="020B0609020204030204"/>
              </a:rPr>
              <a:t>mongo:mongo-client   </a:t>
            </a:r>
            <a:endParaRPr lang="en-US" altLang="zh-CN" sz="1700" smtClean="0">
              <a:solidFill>
                <a:srgbClr val="3F7F7F"/>
              </a:solidFill>
              <a:latin typeface="Consolas" panose="020B0609020204030204"/>
            </a:endParaRPr>
          </a:p>
          <a:p>
            <a:pPr>
              <a:buFontTx/>
              <a:buNone/>
              <a:defRPr/>
            </a:pPr>
            <a:r>
              <a:rPr lang="en-US" altLang="zh-CN" sz="1700" smtClean="0">
                <a:solidFill>
                  <a:srgbClr val="7F007F"/>
                </a:solidFill>
                <a:latin typeface="Consolas" panose="020B0609020204030204"/>
              </a:rPr>
              <a:t>replica-set</a:t>
            </a:r>
            <a:r>
              <a:rPr lang="en-US" altLang="zh-CN" sz="1700" smtClean="0">
                <a:solidFill>
                  <a:srgbClr val="000000"/>
                </a:solidFill>
                <a:latin typeface="Consolas" panose="020B0609020204030204"/>
              </a:rPr>
              <a:t>=</a:t>
            </a:r>
            <a:r>
              <a:rPr lang="en-US" altLang="zh-CN" sz="1700" i="1" smtClean="0">
                <a:solidFill>
                  <a:srgbClr val="2A00FF"/>
                </a:solidFill>
                <a:latin typeface="Consolas" panose="020B0609020204030204"/>
              </a:rPr>
              <a:t>"116.62.222.124:27017,116.62.222.124:27018,116.62.222.124:27019"</a:t>
            </a:r>
            <a:r>
              <a:rPr lang="en-US" altLang="zh-CN" sz="1700" i="1" smtClean="0">
                <a:solidFill>
                  <a:srgbClr val="008080"/>
                </a:solidFill>
                <a:latin typeface="Consolas" panose="020B0609020204030204"/>
              </a:rPr>
              <a:t>&gt;</a:t>
            </a:r>
            <a:endParaRPr lang="en-US" altLang="zh-CN" sz="1700" i="1" smtClean="0">
              <a:solidFill>
                <a:srgbClr val="008080"/>
              </a:solidFill>
              <a:latin typeface="Consolas" panose="020B0609020204030204"/>
            </a:endParaRPr>
          </a:p>
          <a:p>
            <a:pPr>
              <a:buFontTx/>
              <a:buNone/>
              <a:defRPr/>
            </a:pPr>
            <a:r>
              <a:rPr lang="en-US" altLang="zh-CN" sz="1700" smtClean="0">
                <a:solidFill>
                  <a:srgbClr val="008080"/>
                </a:solidFill>
                <a:latin typeface="Consolas" panose="020B0609020204030204"/>
              </a:rPr>
              <a:t>&lt;/</a:t>
            </a:r>
            <a:r>
              <a:rPr lang="en-US" altLang="zh-CN" sz="1700" smtClean="0">
                <a:solidFill>
                  <a:srgbClr val="3F7F7F"/>
                </a:solidFill>
                <a:latin typeface="Consolas" panose="020B0609020204030204"/>
              </a:rPr>
              <a:t>mongo:mongo-client</a:t>
            </a:r>
            <a:r>
              <a:rPr lang="en-US" altLang="zh-CN" sz="1700" smtClean="0">
                <a:solidFill>
                  <a:srgbClr val="008080"/>
                </a:solidFill>
                <a:latin typeface="Consolas" panose="020B0609020204030204"/>
              </a:rPr>
              <a:t>&gt;</a:t>
            </a:r>
            <a:endParaRPr lang="en-US" altLang="zh-CN" sz="1700" smtClean="0">
              <a:solidFill>
                <a:srgbClr val="3F7F5F"/>
              </a:solidFill>
              <a:latin typeface="Consolas" panose="020B0609020204030204" pitchFamily="49" charset="0"/>
            </a:endParaRPr>
          </a:p>
        </p:txBody>
      </p:sp>
      <p:sp>
        <p:nvSpPr>
          <p:cNvPr id="8" name="TextBox 7"/>
          <p:cNvSpPr txBox="1"/>
          <p:nvPr/>
        </p:nvSpPr>
        <p:spPr>
          <a:xfrm>
            <a:off x="177800" y="5175406"/>
            <a:ext cx="11692467" cy="1054135"/>
          </a:xfrm>
          <a:prstGeom prst="rect">
            <a:avLst/>
          </a:prstGeom>
          <a:noFill/>
          <a:ln>
            <a:solidFill>
              <a:schemeClr val="tx1"/>
            </a:solidFill>
            <a:prstDash val="sysDash"/>
          </a:ln>
        </p:spPr>
        <p:txBody>
          <a:bodyPr>
            <a:spAutoFit/>
          </a:bodyPr>
          <a:lstStyle/>
          <a:p>
            <a:pPr eaLnBrk="0" hangingPunct="0">
              <a:buClr>
                <a:srgbClr val="92D050"/>
              </a:buClr>
              <a:defRPr/>
            </a:pPr>
            <a:r>
              <a:rPr lang="zh-CN" altLang="en-US" sz="1600" b="1">
                <a:solidFill>
                  <a:srgbClr val="FF0000"/>
                </a:solidFill>
              </a:rPr>
              <a:t>配置</a:t>
            </a:r>
            <a:r>
              <a:rPr lang="en-US" altLang="zh-CN" sz="1600" b="1">
                <a:solidFill>
                  <a:srgbClr val="FF0000"/>
                </a:solidFill>
              </a:rPr>
              <a:t>Tips:</a:t>
            </a:r>
            <a:endParaRPr lang="en-US" altLang="zh-CN" sz="1600" b="1">
              <a:solidFill>
                <a:srgbClr val="FF0000"/>
              </a:solidFill>
            </a:endParaRPr>
          </a:p>
          <a:p>
            <a:pPr marL="342900" indent="-342900" eaLnBrk="0" hangingPunct="0">
              <a:buClr>
                <a:srgbClr val="92D050"/>
              </a:buClr>
              <a:buFontTx/>
              <a:buAutoNum type="arabicPeriod"/>
              <a:defRPr/>
            </a:pPr>
            <a:r>
              <a:rPr lang="zh-CN" altLang="en-US" sz="1550">
                <a:latin typeface="微软雅黑" panose="020B0503020204020204" pitchFamily="34" charset="-122"/>
                <a:ea typeface="微软雅黑" panose="020B0503020204020204" pitchFamily="34" charset="-122"/>
              </a:rPr>
              <a:t>关注</a:t>
            </a:r>
            <a:r>
              <a:rPr lang="en-US" altLang="zh-CN" sz="1550">
                <a:latin typeface="微软雅黑" panose="020B0503020204020204" pitchFamily="34" charset="-122"/>
                <a:ea typeface="微软雅黑" panose="020B0503020204020204" pitchFamily="34" charset="-122"/>
              </a:rPr>
              <a:t>Write Concern</a:t>
            </a:r>
            <a:r>
              <a:rPr lang="zh-CN" altLang="en-US" sz="1550">
                <a:latin typeface="微软雅黑" panose="020B0503020204020204" pitchFamily="34" charset="-122"/>
                <a:ea typeface="微软雅黑" panose="020B0503020204020204" pitchFamily="34" charset="-122"/>
              </a:rPr>
              <a:t>参数的设置</a:t>
            </a:r>
            <a:r>
              <a:rPr lang="en-US" altLang="zh-CN" sz="1550">
                <a:latin typeface="微软雅黑" panose="020B0503020204020204" pitchFamily="34" charset="-122"/>
                <a:ea typeface="微软雅黑" panose="020B0503020204020204" pitchFamily="34" charset="-122"/>
              </a:rPr>
              <a:t>,</a:t>
            </a:r>
            <a:r>
              <a:rPr lang="zh-CN" altLang="en-US" sz="1550">
                <a:latin typeface="微软雅黑" panose="020B0503020204020204" pitchFamily="34" charset="-122"/>
                <a:ea typeface="微软雅黑" panose="020B0503020204020204" pitchFamily="34" charset="-122"/>
              </a:rPr>
              <a:t>默认值</a:t>
            </a:r>
            <a:r>
              <a:rPr lang="en-US" altLang="zh-CN" sz="1550">
                <a:latin typeface="微软雅黑" panose="020B0503020204020204" pitchFamily="34" charset="-122"/>
                <a:ea typeface="微软雅黑" panose="020B0503020204020204" pitchFamily="34" charset="-122"/>
              </a:rPr>
              <a:t>1</a:t>
            </a:r>
            <a:r>
              <a:rPr lang="zh-CN" altLang="en-US" sz="1550">
                <a:latin typeface="微软雅黑" panose="020B0503020204020204" pitchFamily="34" charset="-122"/>
                <a:ea typeface="微软雅黑" panose="020B0503020204020204" pitchFamily="34" charset="-122"/>
              </a:rPr>
              <a:t>可以满足大多数场景的需求。</a:t>
            </a:r>
            <a:r>
              <a:rPr lang="en-US" altLang="zh-CN" sz="1550">
                <a:latin typeface="微软雅黑" panose="020B0503020204020204" pitchFamily="34" charset="-122"/>
                <a:ea typeface="微软雅黑" panose="020B0503020204020204" pitchFamily="34" charset="-122"/>
              </a:rPr>
              <a:t>W</a:t>
            </a:r>
            <a:r>
              <a:rPr lang="zh-CN" altLang="en-US" sz="1550">
                <a:latin typeface="微软雅黑" panose="020B0503020204020204" pitchFamily="34" charset="-122"/>
                <a:ea typeface="微软雅黑" panose="020B0503020204020204" pitchFamily="34" charset="-122"/>
              </a:rPr>
              <a:t>值大于</a:t>
            </a:r>
            <a:r>
              <a:rPr lang="en-US" altLang="zh-CN" sz="1550">
                <a:latin typeface="微软雅黑" panose="020B0503020204020204" pitchFamily="34" charset="-122"/>
                <a:ea typeface="微软雅黑" panose="020B0503020204020204" pitchFamily="34" charset="-122"/>
              </a:rPr>
              <a:t>1</a:t>
            </a:r>
            <a:r>
              <a:rPr lang="zh-CN" altLang="en-US" sz="1550">
                <a:latin typeface="微软雅黑" panose="020B0503020204020204" pitchFamily="34" charset="-122"/>
                <a:ea typeface="微软雅黑" panose="020B0503020204020204" pitchFamily="34" charset="-122"/>
              </a:rPr>
              <a:t>可以提高数据的可靠持久化</a:t>
            </a:r>
            <a:r>
              <a:rPr lang="en-US" altLang="zh-CN" sz="1550">
                <a:latin typeface="微软雅黑" panose="020B0503020204020204" pitchFamily="34" charset="-122"/>
                <a:ea typeface="微软雅黑" panose="020B0503020204020204" pitchFamily="34" charset="-122"/>
              </a:rPr>
              <a:t>,</a:t>
            </a:r>
            <a:r>
              <a:rPr lang="zh-CN" altLang="en-US" sz="1550">
                <a:latin typeface="微软雅黑" panose="020B0503020204020204" pitchFamily="34" charset="-122"/>
                <a:ea typeface="微软雅黑" panose="020B0503020204020204" pitchFamily="34" charset="-122"/>
              </a:rPr>
              <a:t>但会降低写性能。</a:t>
            </a:r>
            <a:endParaRPr lang="en-US" altLang="zh-CN" sz="1550">
              <a:latin typeface="微软雅黑" panose="020B0503020204020204" pitchFamily="34" charset="-122"/>
              <a:ea typeface="微软雅黑" panose="020B0503020204020204" pitchFamily="34" charset="-122"/>
            </a:endParaRPr>
          </a:p>
          <a:p>
            <a:pPr marL="342900" indent="-342900" eaLnBrk="0" hangingPunct="0">
              <a:buClr>
                <a:srgbClr val="92D050"/>
              </a:buClr>
              <a:buFontTx/>
              <a:buAutoNum type="arabicPeriod"/>
              <a:defRPr/>
            </a:pPr>
            <a:r>
              <a:rPr lang="zh-CN" altLang="en-US" sz="1550">
                <a:latin typeface="微软雅黑" panose="020B0503020204020204" pitchFamily="34" charset="-122"/>
                <a:ea typeface="微软雅黑" panose="020B0503020204020204" pitchFamily="34" charset="-122"/>
              </a:rPr>
              <a:t>在</a:t>
            </a:r>
            <a:r>
              <a:rPr lang="en-US" altLang="zh-CN" sz="1550">
                <a:latin typeface="微软雅黑" panose="020B0503020204020204" pitchFamily="34" charset="-122"/>
                <a:ea typeface="微软雅黑" panose="020B0503020204020204" pitchFamily="34" charset="-122"/>
              </a:rPr>
              <a:t>options</a:t>
            </a:r>
            <a:r>
              <a:rPr lang="zh-CN" altLang="en-US" sz="1550">
                <a:latin typeface="微软雅黑" panose="020B0503020204020204" pitchFamily="34" charset="-122"/>
                <a:ea typeface="微软雅黑" panose="020B0503020204020204" pitchFamily="34" charset="-122"/>
              </a:rPr>
              <a:t>里添加</a:t>
            </a:r>
            <a:r>
              <a:rPr lang="en-US" altLang="zh-CN" sz="1550">
                <a:latin typeface="微软雅黑" panose="020B0503020204020204" pitchFamily="34" charset="-122"/>
                <a:ea typeface="微软雅黑" panose="020B0503020204020204" pitchFamily="34" charset="-122"/>
              </a:rPr>
              <a:t>readPreference=secondaryPreferred</a:t>
            </a:r>
            <a:r>
              <a:rPr lang="zh-CN" altLang="en-US" sz="1550">
                <a:latin typeface="微软雅黑" panose="020B0503020204020204" pitchFamily="34" charset="-122"/>
                <a:ea typeface="微软雅黑" panose="020B0503020204020204" pitchFamily="34" charset="-122"/>
              </a:rPr>
              <a:t>即可实现读写分离</a:t>
            </a:r>
            <a:r>
              <a:rPr lang="en-US" altLang="zh-CN" sz="1550">
                <a:latin typeface="微软雅黑" panose="020B0503020204020204" pitchFamily="34" charset="-122"/>
                <a:ea typeface="微软雅黑" panose="020B0503020204020204" pitchFamily="34" charset="-122"/>
              </a:rPr>
              <a:t>,</a:t>
            </a:r>
            <a:r>
              <a:rPr lang="zh-CN" altLang="en-US" sz="1550">
                <a:latin typeface="微软雅黑" panose="020B0503020204020204" pitchFamily="34" charset="-122"/>
                <a:ea typeface="微软雅黑" panose="020B0503020204020204" pitchFamily="34" charset="-122"/>
              </a:rPr>
              <a:t>读请求优先到</a:t>
            </a:r>
            <a:r>
              <a:rPr lang="en-US" altLang="zh-CN" sz="1550">
                <a:latin typeface="微软雅黑" panose="020B0503020204020204" pitchFamily="34" charset="-122"/>
                <a:ea typeface="微软雅黑" panose="020B0503020204020204" pitchFamily="34" charset="-122"/>
              </a:rPr>
              <a:t>Secondary</a:t>
            </a:r>
            <a:r>
              <a:rPr lang="zh-CN" altLang="en-US" sz="1550">
                <a:latin typeface="微软雅黑" panose="020B0503020204020204" pitchFamily="34" charset="-122"/>
                <a:ea typeface="微软雅黑" panose="020B0503020204020204" pitchFamily="34" charset="-122"/>
              </a:rPr>
              <a:t>节点</a:t>
            </a:r>
            <a:r>
              <a:rPr lang="en-US" altLang="zh-CN" sz="1550">
                <a:latin typeface="微软雅黑" panose="020B0503020204020204" pitchFamily="34" charset="-122"/>
                <a:ea typeface="微软雅黑" panose="020B0503020204020204" pitchFamily="34" charset="-122"/>
              </a:rPr>
              <a:t>,</a:t>
            </a:r>
            <a:r>
              <a:rPr lang="zh-CN" altLang="en-US" sz="1550">
                <a:latin typeface="微软雅黑" panose="020B0503020204020204" pitchFamily="34" charset="-122"/>
                <a:ea typeface="微软雅黑" panose="020B0503020204020204" pitchFamily="34" charset="-122"/>
              </a:rPr>
              <a:t>从而实现读写分离的功能</a:t>
            </a:r>
            <a:endParaRPr lang="en-US" altLang="zh-CN" sz="1550">
              <a:latin typeface="微软雅黑" panose="020B0503020204020204" pitchFamily="34" charset="-122"/>
              <a:ea typeface="微软雅黑" panose="020B0503020204020204" pitchFamily="34" charset="-122"/>
            </a:endParaRPr>
          </a:p>
        </p:txBody>
      </p:sp>
      <p:cxnSp>
        <p:nvCxnSpPr>
          <p:cNvPr id="26633" name="直接连接符 2"/>
          <p:cNvCxnSpPr>
            <a:cxnSpLocks noChangeShapeType="1"/>
          </p:cNvCxnSpPr>
          <p:nvPr/>
        </p:nvCxnSpPr>
        <p:spPr bwMode="auto">
          <a:xfrm flipV="1">
            <a:off x="480482" y="1748416"/>
            <a:ext cx="8506883" cy="0"/>
          </a:xfrm>
          <a:prstGeom prst="line">
            <a:avLst/>
          </a:prstGeom>
          <a:noFill/>
          <a:ln w="9525" algn="ctr">
            <a:solidFill>
              <a:schemeClr val="tx1">
                <a:alpha val="50195"/>
              </a:schemeClr>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34" name="直接连接符 10"/>
          <p:cNvCxnSpPr>
            <a:cxnSpLocks noChangeShapeType="1"/>
          </p:cNvCxnSpPr>
          <p:nvPr/>
        </p:nvCxnSpPr>
        <p:spPr bwMode="auto">
          <a:xfrm>
            <a:off x="8606368" y="2224242"/>
            <a:ext cx="3585633" cy="0"/>
          </a:xfrm>
          <a:prstGeom prst="line">
            <a:avLst/>
          </a:prstGeom>
          <a:noFill/>
          <a:ln w="9525" algn="ctr">
            <a:solidFill>
              <a:schemeClr val="tx1">
                <a:alpha val="50195"/>
              </a:schemeClr>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35" name="直接连接符 5"/>
          <p:cNvCxnSpPr>
            <a:cxnSpLocks noChangeShapeType="1"/>
          </p:cNvCxnSpPr>
          <p:nvPr/>
        </p:nvCxnSpPr>
        <p:spPr bwMode="auto">
          <a:xfrm>
            <a:off x="8606367" y="1813080"/>
            <a:ext cx="0" cy="411162"/>
          </a:xfrm>
          <a:prstGeom prst="line">
            <a:avLst/>
          </a:prstGeom>
          <a:noFill/>
          <a:ln w="9525" algn="ctr">
            <a:solidFill>
              <a:schemeClr val="tx1">
                <a:alpha val="50195"/>
              </a:schemeClr>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PA_组合 47"/>
          <p:cNvGrpSpPr/>
          <p:nvPr>
            <p:custDataLst>
              <p:tags r:id="rId1"/>
            </p:custDataLst>
          </p:nvPr>
        </p:nvGrpSpPr>
        <p:grpSpPr>
          <a:xfrm>
            <a:off x="480484" y="709142"/>
            <a:ext cx="1199456" cy="74689"/>
            <a:chOff x="0" y="2842590"/>
            <a:chExt cx="7054752" cy="89199"/>
          </a:xfrm>
        </p:grpSpPr>
        <p:sp>
          <p:nvSpPr>
            <p:cNvPr id="13" name="矩形 12"/>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4" name="矩形 13"/>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5" name="矩形 14"/>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6" name="矩形 15"/>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to="" calcmode="lin" valueType="num">
                                      <p:cBhvr>
                                        <p:cTn id="7" dur="700" fill="hold">
                                          <p:stCondLst>
                                            <p:cond delay="0"/>
                                          </p:stCondLst>
                                        </p:cTn>
                                        <p:tgtEl>
                                          <p:spTgt spid="1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200"/>
            <a:r>
              <a:rPr lang="zh-CN" altLang="en-US" sz="3735" b="1" dirty="0">
                <a:ln w="6350">
                  <a:noFill/>
                </a:ln>
                <a:solidFill>
                  <a:srgbClr val="1D69A3"/>
                </a:solidFill>
                <a:latin typeface="Impact" panose="020B0806030902050204" pitchFamily="34" charset="0"/>
                <a:ea typeface="微软雅黑" panose="020B0503020204020204" pitchFamily="34" charset="-122"/>
              </a:rPr>
              <a:t>目  录</a:t>
            </a:r>
            <a:endParaRPr lang="en-US" altLang="zh-CN" sz="3735" b="1" dirty="0">
              <a:ln w="6350">
                <a:noFill/>
              </a:ln>
              <a:solidFill>
                <a:srgbClr val="1D69A3"/>
              </a:solidFill>
              <a:latin typeface="Impact" panose="020B0806030902050204" pitchFamily="34" charset="0"/>
              <a:ea typeface="微软雅黑" panose="020B0503020204020204" pitchFamily="34" charset="-122"/>
            </a:endParaRPr>
          </a:p>
          <a:p>
            <a:pPr algn="ctr" defTabSz="1219200"/>
            <a:r>
              <a:rPr lang="en-US" altLang="zh-CN"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8" name="组合 3"/>
          <p:cNvGrpSpPr/>
          <p:nvPr/>
        </p:nvGrpSpPr>
        <p:grpSpPr bwMode="auto">
          <a:xfrm>
            <a:off x="2602546" y="2574133"/>
            <a:ext cx="7366000" cy="584775"/>
            <a:chOff x="1847850" y="2697897"/>
            <a:chExt cx="5524500" cy="585927"/>
          </a:xfrm>
        </p:grpSpPr>
        <p:sp>
          <p:nvSpPr>
            <p:cNvPr id="29" name="Freeform 11"/>
            <p:cNvSpPr>
              <a:spLocks noChangeArrowheads="1"/>
            </p:cNvSpPr>
            <p:nvPr/>
          </p:nvSpPr>
          <p:spPr bwMode="auto">
            <a:xfrm>
              <a:off x="2555875" y="2697897"/>
              <a:ext cx="481647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0" name="Freeform 12"/>
            <p:cNvSpPr>
              <a:spLocks noChangeArrowheads="1"/>
            </p:cNvSpPr>
            <p:nvPr/>
          </p:nvSpPr>
          <p:spPr bwMode="auto">
            <a:xfrm>
              <a:off x="1847850" y="2697897"/>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1" name="Text Box 16"/>
            <p:cNvSpPr>
              <a:spLocks noChangeArrowheads="1"/>
            </p:cNvSpPr>
            <p:nvPr/>
          </p:nvSpPr>
          <p:spPr bwMode="auto">
            <a:xfrm>
              <a:off x="2036048" y="2697897"/>
              <a:ext cx="328455" cy="585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Text Box 8"/>
            <p:cNvSpPr>
              <a:spLocks noChangeArrowheads="1"/>
            </p:cNvSpPr>
            <p:nvPr/>
          </p:nvSpPr>
          <p:spPr bwMode="auto">
            <a:xfrm>
              <a:off x="2593367" y="2751871"/>
              <a:ext cx="4595995" cy="46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索引</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3" name="组合 4"/>
          <p:cNvGrpSpPr/>
          <p:nvPr/>
        </p:nvGrpSpPr>
        <p:grpSpPr bwMode="auto">
          <a:xfrm>
            <a:off x="2602546" y="3342479"/>
            <a:ext cx="7332133" cy="584775"/>
            <a:chOff x="1854200" y="3609122"/>
            <a:chExt cx="5499100" cy="584340"/>
          </a:xfrm>
        </p:grpSpPr>
        <p:sp>
          <p:nvSpPr>
            <p:cNvPr id="34"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5"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3</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部署模型概述</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9" name="组合 4"/>
          <p:cNvGrpSpPr/>
          <p:nvPr/>
        </p:nvGrpSpPr>
        <p:grpSpPr bwMode="auto">
          <a:xfrm>
            <a:off x="2602546" y="4110829"/>
            <a:ext cx="7332133" cy="584775"/>
            <a:chOff x="1854200" y="3609122"/>
            <a:chExt cx="5499100" cy="584340"/>
          </a:xfrm>
        </p:grpSpPr>
        <p:sp>
          <p:nvSpPr>
            <p:cNvPr id="4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4</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可复制集</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4" name="组合 4"/>
          <p:cNvGrpSpPr/>
          <p:nvPr/>
        </p:nvGrpSpPr>
        <p:grpSpPr bwMode="auto">
          <a:xfrm>
            <a:off x="2602546" y="4879179"/>
            <a:ext cx="7332133" cy="584775"/>
            <a:chOff x="1854200" y="3609122"/>
            <a:chExt cx="5499100" cy="584340"/>
          </a:xfrm>
        </p:grpSpPr>
        <p:sp>
          <p:nvSpPr>
            <p:cNvPr id="45"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5DB5DB"/>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6"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5DB5DB"/>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5</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分片集群</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9" name="组合 4"/>
          <p:cNvGrpSpPr/>
          <p:nvPr/>
        </p:nvGrpSpPr>
        <p:grpSpPr bwMode="auto">
          <a:xfrm>
            <a:off x="2602546" y="5645942"/>
            <a:ext cx="7332133" cy="584775"/>
            <a:chOff x="1854200" y="3609122"/>
            <a:chExt cx="5499100" cy="584340"/>
          </a:xfrm>
        </p:grpSpPr>
        <p:sp>
          <p:nvSpPr>
            <p:cNvPr id="5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6</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最佳实践</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4" name="组合 5"/>
          <p:cNvGrpSpPr/>
          <p:nvPr/>
        </p:nvGrpSpPr>
        <p:grpSpPr bwMode="auto">
          <a:xfrm>
            <a:off x="2602547" y="1805782"/>
            <a:ext cx="7336367" cy="585788"/>
            <a:chOff x="1851025" y="1249176"/>
            <a:chExt cx="5502275" cy="585787"/>
          </a:xfrm>
        </p:grpSpPr>
        <p:sp>
          <p:nvSpPr>
            <p:cNvPr id="55" name="Freeform 7"/>
            <p:cNvSpPr>
              <a:spLocks noChangeArrowheads="1"/>
            </p:cNvSpPr>
            <p:nvPr/>
          </p:nvSpPr>
          <p:spPr bwMode="auto">
            <a:xfrm>
              <a:off x="1851025" y="1266638"/>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6" name="Freeform 6"/>
            <p:cNvSpPr>
              <a:spLocks noChangeArrowheads="1"/>
            </p:cNvSpPr>
            <p:nvPr/>
          </p:nvSpPr>
          <p:spPr bwMode="auto">
            <a:xfrm>
              <a:off x="2555875" y="1266638"/>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 name="T18" fmla="*/ 0 w 2856"/>
                <a:gd name="T19" fmla="*/ 0 h 358"/>
                <a:gd name="T20" fmla="*/ 2856 w 2856"/>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7" name="Text Box 8"/>
            <p:cNvSpPr>
              <a:spLocks noChangeArrowheads="1"/>
            </p:cNvSpPr>
            <p:nvPr/>
          </p:nvSpPr>
          <p:spPr bwMode="auto">
            <a:xfrm>
              <a:off x="2596542" y="1326963"/>
              <a:ext cx="4561237"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存储引擎</a:t>
              </a:r>
              <a:endParaRPr lang="zh-CN" altLang="en-US" sz="2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Text Box 18"/>
            <p:cNvSpPr>
              <a:spLocks noChangeArrowheads="1"/>
            </p:cNvSpPr>
            <p:nvPr/>
          </p:nvSpPr>
          <p:spPr bwMode="auto">
            <a:xfrm>
              <a:off x="2036048" y="1249176"/>
              <a:ext cx="328455" cy="58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 name="矩形 4"/>
          <p:cNvSpPr>
            <a:spLocks noChangeArrowheads="1"/>
          </p:cNvSpPr>
          <p:nvPr/>
        </p:nvSpPr>
        <p:spPr bwMode="auto">
          <a:xfrm>
            <a:off x="218016" y="206376"/>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pPr>
            <a:r>
              <a:rPr lang="en-US" altLang="zh-CN" sz="2665">
                <a:solidFill>
                  <a:srgbClr val="1D69A3"/>
                </a:solidFill>
                <a:latin typeface="微软雅黑" panose="020B0503020204020204" pitchFamily="34" charset="-122"/>
                <a:ea typeface="微软雅黑" panose="020B0503020204020204" pitchFamily="34" charset="-122"/>
              </a:rPr>
              <a:t>wiredTiger</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4102" name="矩形 39"/>
          <p:cNvSpPr>
            <a:spLocks noChangeArrowheads="1"/>
          </p:cNvSpPr>
          <p:nvPr/>
        </p:nvSpPr>
        <p:spPr bwMode="auto">
          <a:xfrm>
            <a:off x="480484" y="1027113"/>
            <a:ext cx="1130088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200000"/>
              </a:lnSpc>
              <a:spcBef>
                <a:spcPct val="0"/>
              </a:spcBef>
              <a:buClr>
                <a:srgbClr val="92D050"/>
              </a:buClr>
              <a:buFontTx/>
              <a:buNone/>
            </a:pPr>
            <a:r>
              <a:rPr lang="en-US" altLang="zh-CN" sz="1800">
                <a:latin typeface="微软雅黑" panose="020B0503020204020204" pitchFamily="34" charset="-122"/>
                <a:ea typeface="微软雅黑" panose="020B0503020204020204" pitchFamily="34" charset="-122"/>
              </a:rPr>
              <a:t>MongoDB</a:t>
            </a:r>
            <a:r>
              <a:rPr lang="zh-CN" altLang="en-US" sz="1800">
                <a:latin typeface="微软雅黑" panose="020B0503020204020204" pitchFamily="34" charset="-122"/>
                <a:ea typeface="微软雅黑" panose="020B0503020204020204" pitchFamily="34" charset="-122"/>
              </a:rPr>
              <a:t>从</a:t>
            </a:r>
            <a:r>
              <a:rPr lang="en-US" altLang="zh-CN" sz="1800">
                <a:latin typeface="微软雅黑" panose="020B0503020204020204" pitchFamily="34" charset="-122"/>
                <a:ea typeface="微软雅黑" panose="020B0503020204020204" pitchFamily="34" charset="-122"/>
              </a:rPr>
              <a:t>3.0</a:t>
            </a:r>
            <a:r>
              <a:rPr lang="zh-CN" altLang="en-US" sz="1800">
                <a:latin typeface="微软雅黑" panose="020B0503020204020204" pitchFamily="34" charset="-122"/>
                <a:ea typeface="微软雅黑" panose="020B0503020204020204" pitchFamily="34" charset="-122"/>
              </a:rPr>
              <a:t>开始引入可插拔存储引擎的概念。目前主要有</a:t>
            </a:r>
            <a:r>
              <a:rPr lang="en-US" altLang="zh-CN" sz="1800">
                <a:latin typeface="微软雅黑" panose="020B0503020204020204" pitchFamily="34" charset="-122"/>
                <a:ea typeface="微软雅黑" panose="020B0503020204020204" pitchFamily="34" charset="-122"/>
              </a:rPr>
              <a:t>MMAPV1</a:t>
            </a: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WiredTiger</a:t>
            </a:r>
            <a:r>
              <a:rPr lang="zh-CN" altLang="en-US" sz="1800">
                <a:latin typeface="微软雅黑" panose="020B0503020204020204" pitchFamily="34" charset="-122"/>
                <a:ea typeface="微软雅黑" panose="020B0503020204020204" pitchFamily="34" charset="-122"/>
              </a:rPr>
              <a:t>存储引擎可供选择。在</a:t>
            </a:r>
            <a:r>
              <a:rPr lang="en-US" altLang="zh-CN" sz="1800">
                <a:latin typeface="微软雅黑" panose="020B0503020204020204" pitchFamily="34" charset="-122"/>
                <a:ea typeface="微软雅黑" panose="020B0503020204020204" pitchFamily="34" charset="-122"/>
              </a:rPr>
              <a:t>3.2</a:t>
            </a:r>
            <a:r>
              <a:rPr lang="zh-CN" altLang="en-US" sz="1800">
                <a:latin typeface="微软雅黑" panose="020B0503020204020204" pitchFamily="34" charset="-122"/>
                <a:ea typeface="微软雅黑" panose="020B0503020204020204" pitchFamily="34" charset="-122"/>
              </a:rPr>
              <a:t>版本之前</a:t>
            </a:r>
            <a:r>
              <a:rPr lang="en-US" altLang="zh-CN" sz="1800">
                <a:latin typeface="微软雅黑" panose="020B0503020204020204" pitchFamily="34" charset="-122"/>
                <a:ea typeface="微软雅黑" panose="020B0503020204020204" pitchFamily="34" charset="-122"/>
              </a:rPr>
              <a:t>MMAPV1</a:t>
            </a:r>
            <a:r>
              <a:rPr lang="zh-CN" altLang="en-US" sz="1800">
                <a:latin typeface="微软雅黑" panose="020B0503020204020204" pitchFamily="34" charset="-122"/>
                <a:ea typeface="微软雅黑" panose="020B0503020204020204" pitchFamily="34" charset="-122"/>
              </a:rPr>
              <a:t>是默认的存储引擎</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其采用</a:t>
            </a:r>
            <a:r>
              <a:rPr lang="en-US" altLang="zh-CN" sz="1800">
                <a:latin typeface="微软雅黑" panose="020B0503020204020204" pitchFamily="34" charset="-122"/>
                <a:ea typeface="微软雅黑" panose="020B0503020204020204" pitchFamily="34" charset="-122"/>
              </a:rPr>
              <a:t>linux</a:t>
            </a:r>
            <a:r>
              <a:rPr lang="zh-CN" altLang="en-US" sz="1800">
                <a:latin typeface="微软雅黑" panose="020B0503020204020204" pitchFamily="34" charset="-122"/>
                <a:ea typeface="微软雅黑" panose="020B0503020204020204" pitchFamily="34" charset="-122"/>
              </a:rPr>
              <a:t>操作系统内存映射技术</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但一直饱受诟病；</a:t>
            </a:r>
            <a:r>
              <a:rPr lang="en-US" altLang="zh-CN" sz="1800">
                <a:latin typeface="微软雅黑" panose="020B0503020204020204" pitchFamily="34" charset="-122"/>
                <a:ea typeface="微软雅黑" panose="020B0503020204020204" pitchFamily="34" charset="-122"/>
              </a:rPr>
              <a:t>3.4</a:t>
            </a:r>
            <a:r>
              <a:rPr lang="zh-CN" altLang="en-US" sz="1800">
                <a:latin typeface="微软雅黑" panose="020B0503020204020204" pitchFamily="34" charset="-122"/>
                <a:ea typeface="微软雅黑" panose="020B0503020204020204" pitchFamily="34" charset="-122"/>
              </a:rPr>
              <a:t>以上版本默认的存储引擎是</a:t>
            </a:r>
            <a:r>
              <a:rPr lang="en-US" altLang="zh-CN" sz="1800">
                <a:latin typeface="微软雅黑" panose="020B0503020204020204" pitchFamily="34" charset="-122"/>
                <a:ea typeface="微软雅黑" panose="020B0503020204020204" pitchFamily="34" charset="-122"/>
              </a:rPr>
              <a:t>wiredTiger,</a:t>
            </a:r>
            <a:r>
              <a:rPr lang="zh-CN" altLang="en-US" sz="1800">
                <a:latin typeface="微软雅黑" panose="020B0503020204020204" pitchFamily="34" charset="-122"/>
                <a:ea typeface="微软雅黑" panose="020B0503020204020204" pitchFamily="34" charset="-122"/>
              </a:rPr>
              <a:t>相对于</a:t>
            </a:r>
            <a:r>
              <a:rPr lang="en-US" altLang="zh-CN" sz="1800">
                <a:latin typeface="微软雅黑" panose="020B0503020204020204" pitchFamily="34" charset="-122"/>
                <a:ea typeface="微软雅黑" panose="020B0503020204020204" pitchFamily="34" charset="-122"/>
              </a:rPr>
              <a:t>MMAPV1</a:t>
            </a:r>
            <a:r>
              <a:rPr lang="zh-CN" altLang="en-US" sz="1800">
                <a:latin typeface="微软雅黑" panose="020B0503020204020204" pitchFamily="34" charset="-122"/>
                <a:ea typeface="微软雅黑" panose="020B0503020204020204" pitchFamily="34" charset="-122"/>
              </a:rPr>
              <a:t>其有如下优势</a:t>
            </a:r>
            <a:r>
              <a:rPr lang="en-US" altLang="zh-CN" sz="1800">
                <a:latin typeface="微软雅黑" panose="020B0503020204020204" pitchFamily="34" charset="-122"/>
                <a:ea typeface="微软雅黑" panose="020B0503020204020204" pitchFamily="34" charset="-122"/>
              </a:rPr>
              <a:t>:</a:t>
            </a:r>
            <a:endParaRPr lang="en-US" altLang="zh-CN" sz="1800">
              <a:latin typeface="微软雅黑" panose="020B0503020204020204" pitchFamily="34" charset="-122"/>
              <a:ea typeface="微软雅黑" panose="020B0503020204020204" pitchFamily="34" charset="-122"/>
            </a:endParaRPr>
          </a:p>
          <a:p>
            <a:pPr>
              <a:lnSpc>
                <a:spcPct val="20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4103" name="TextBox 6"/>
          <p:cNvSpPr txBox="1">
            <a:spLocks noChangeArrowheads="1"/>
          </p:cNvSpPr>
          <p:nvPr/>
        </p:nvSpPr>
        <p:spPr bwMode="auto">
          <a:xfrm>
            <a:off x="762000" y="3020767"/>
            <a:ext cx="11019367"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200000"/>
              </a:lnSpc>
              <a:spcBef>
                <a:spcPct val="0"/>
              </a:spcBef>
              <a:buClr>
                <a:srgbClr val="92D050"/>
              </a:buClr>
              <a:buFont typeface="Wingdings" panose="05000000000000000000" pitchFamily="2" charset="2"/>
              <a:buChar char="ü"/>
            </a:pPr>
            <a:r>
              <a:rPr lang="zh-CN" altLang="en-US" sz="1600">
                <a:latin typeface="微软雅黑" panose="020B0503020204020204" pitchFamily="34" charset="-122"/>
                <a:ea typeface="微软雅黑" panose="020B0503020204020204" pitchFamily="34" charset="-122"/>
              </a:rPr>
              <a:t>读写操作性能更好</a:t>
            </a:r>
            <a:r>
              <a:rPr lang="en-US" altLang="zh-CN" sz="1600">
                <a:latin typeface="微软雅黑" panose="020B0503020204020204" pitchFamily="34" charset="-122"/>
                <a:ea typeface="微软雅黑" panose="020B0503020204020204" pitchFamily="34" charset="-122"/>
              </a:rPr>
              <a:t>,WiredTiger</a:t>
            </a:r>
            <a:r>
              <a:rPr lang="zh-CN" altLang="en-US" sz="1600">
                <a:latin typeface="微软雅黑" panose="020B0503020204020204" pitchFamily="34" charset="-122"/>
                <a:ea typeface="微软雅黑" panose="020B0503020204020204" pitchFamily="34" charset="-122"/>
              </a:rPr>
              <a:t>能更好的发挥多核系统的处理能力；</a:t>
            </a:r>
            <a:endParaRPr lang="en-US" altLang="zh-CN" sz="1600">
              <a:latin typeface="微软雅黑" panose="020B0503020204020204" pitchFamily="34" charset="-122"/>
              <a:ea typeface="微软雅黑" panose="020B0503020204020204" pitchFamily="34" charset="-122"/>
            </a:endParaRPr>
          </a:p>
          <a:p>
            <a:pPr>
              <a:lnSpc>
                <a:spcPct val="200000"/>
              </a:lnSpc>
              <a:spcBef>
                <a:spcPct val="0"/>
              </a:spcBef>
              <a:buClr>
                <a:srgbClr val="92D050"/>
              </a:buClr>
              <a:buFont typeface="Wingdings" panose="05000000000000000000" pitchFamily="2" charset="2"/>
              <a:buChar char="ü"/>
            </a:pPr>
            <a:r>
              <a:rPr lang="en-US" altLang="zh-CN" sz="1600">
                <a:latin typeface="微软雅黑" panose="020B0503020204020204" pitchFamily="34" charset="-122"/>
                <a:ea typeface="微软雅黑" panose="020B0503020204020204" pitchFamily="34" charset="-122"/>
              </a:rPr>
              <a:t>MMAPV1</a:t>
            </a:r>
            <a:r>
              <a:rPr lang="zh-CN" altLang="en-US" sz="1600">
                <a:latin typeface="微软雅黑" panose="020B0503020204020204" pitchFamily="34" charset="-122"/>
                <a:ea typeface="微软雅黑" panose="020B0503020204020204" pitchFamily="34" charset="-122"/>
              </a:rPr>
              <a:t>引擎使用表级锁</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当某个单表上有并发的操作</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吞吐将受到限制。</a:t>
            </a:r>
            <a:r>
              <a:rPr lang="en-US" altLang="zh-CN" sz="1600">
                <a:latin typeface="微软雅黑" panose="020B0503020204020204" pitchFamily="34" charset="-122"/>
                <a:ea typeface="微软雅黑" panose="020B0503020204020204" pitchFamily="34" charset="-122"/>
              </a:rPr>
              <a:t>WiredTiger</a:t>
            </a:r>
            <a:r>
              <a:rPr lang="zh-CN" altLang="en-US" sz="1600">
                <a:latin typeface="微软雅黑" panose="020B0503020204020204" pitchFamily="34" charset="-122"/>
                <a:ea typeface="微软雅黑" panose="020B0503020204020204" pitchFamily="34" charset="-122"/>
              </a:rPr>
              <a:t>使用文档级锁</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由此带来并发及吞吐的提高</a:t>
            </a:r>
            <a:endParaRPr lang="en-US" altLang="zh-CN" sz="1600">
              <a:latin typeface="微软雅黑" panose="020B0503020204020204" pitchFamily="34" charset="-122"/>
              <a:ea typeface="微软雅黑" panose="020B0503020204020204" pitchFamily="34" charset="-122"/>
            </a:endParaRPr>
          </a:p>
          <a:p>
            <a:pPr>
              <a:lnSpc>
                <a:spcPct val="200000"/>
              </a:lnSpc>
              <a:spcBef>
                <a:spcPct val="0"/>
              </a:spcBef>
              <a:buClr>
                <a:srgbClr val="92D050"/>
              </a:buClr>
              <a:buFont typeface="Wingdings" panose="05000000000000000000" pitchFamily="2" charset="2"/>
              <a:buChar char="ü"/>
            </a:pPr>
            <a:r>
              <a:rPr lang="zh-CN" altLang="en-US" sz="1600">
                <a:latin typeface="微软雅黑" panose="020B0503020204020204" pitchFamily="34" charset="-122"/>
                <a:ea typeface="微软雅黑" panose="020B0503020204020204" pitchFamily="34" charset="-122"/>
              </a:rPr>
              <a:t>相比</a:t>
            </a:r>
            <a:r>
              <a:rPr lang="en-US" altLang="zh-CN" sz="1600">
                <a:latin typeface="微软雅黑" panose="020B0503020204020204" pitchFamily="34" charset="-122"/>
                <a:ea typeface="微软雅黑" panose="020B0503020204020204" pitchFamily="34" charset="-122"/>
              </a:rPr>
              <a:t>MMAPV1</a:t>
            </a:r>
            <a:r>
              <a:rPr lang="zh-CN" altLang="en-US" sz="1600">
                <a:latin typeface="微软雅黑" panose="020B0503020204020204" pitchFamily="34" charset="-122"/>
                <a:ea typeface="微软雅黑" panose="020B0503020204020204" pitchFamily="34" charset="-122"/>
              </a:rPr>
              <a:t>存储索引时</a:t>
            </a:r>
            <a:r>
              <a:rPr lang="en-US" altLang="zh-CN" sz="1600">
                <a:latin typeface="微软雅黑" panose="020B0503020204020204" pitchFamily="34" charset="-122"/>
                <a:ea typeface="微软雅黑" panose="020B0503020204020204" pitchFamily="34" charset="-122"/>
              </a:rPr>
              <a:t>WiredTiger</a:t>
            </a:r>
            <a:r>
              <a:rPr lang="zh-CN" altLang="en-US" sz="1600">
                <a:latin typeface="微软雅黑" panose="020B0503020204020204" pitchFamily="34" charset="-122"/>
                <a:ea typeface="微软雅黑" panose="020B0503020204020204" pitchFamily="34" charset="-122"/>
              </a:rPr>
              <a:t>使用前缀压缩</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更节省对内存空间的损耗；</a:t>
            </a:r>
            <a:endParaRPr lang="en-US" altLang="zh-CN" sz="1600">
              <a:latin typeface="微软雅黑" panose="020B0503020204020204" pitchFamily="34" charset="-122"/>
              <a:ea typeface="微软雅黑" panose="020B0503020204020204" pitchFamily="34" charset="-122"/>
            </a:endParaRPr>
          </a:p>
          <a:p>
            <a:pPr>
              <a:lnSpc>
                <a:spcPct val="200000"/>
              </a:lnSpc>
              <a:spcBef>
                <a:spcPct val="0"/>
              </a:spcBef>
              <a:buClr>
                <a:srgbClr val="92D050"/>
              </a:buClr>
              <a:buFont typeface="Wingdings" panose="05000000000000000000" pitchFamily="2" charset="2"/>
              <a:buChar char="ü"/>
            </a:pPr>
            <a:r>
              <a:rPr lang="zh-CN" altLang="en-US" sz="1600">
                <a:latin typeface="微软雅黑" panose="020B0503020204020204" pitchFamily="34" charset="-122"/>
                <a:ea typeface="微软雅黑" panose="020B0503020204020204" pitchFamily="34" charset="-122"/>
              </a:rPr>
              <a:t>提供压缩算法</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可以大大降低对硬盘资源的消耗</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节省约</a:t>
            </a:r>
            <a:r>
              <a:rPr lang="en-US" altLang="zh-CN" sz="1600">
                <a:latin typeface="微软雅黑" panose="020B0503020204020204" pitchFamily="34" charset="-122"/>
                <a:ea typeface="微软雅黑" panose="020B0503020204020204" pitchFamily="34" charset="-122"/>
              </a:rPr>
              <a:t>60%</a:t>
            </a:r>
            <a:r>
              <a:rPr lang="zh-CN" altLang="en-US" sz="1600">
                <a:latin typeface="微软雅黑" panose="020B0503020204020204" pitchFamily="34" charset="-122"/>
                <a:ea typeface="微软雅黑" panose="020B0503020204020204" pitchFamily="34" charset="-122"/>
              </a:rPr>
              <a:t>以上的硬盘资源；</a:t>
            </a:r>
            <a:endParaRPr lang="zh-CN" altLang="en-US" sz="1600">
              <a:latin typeface="微软雅黑" panose="020B0503020204020204" pitchFamily="34" charset="-122"/>
              <a:ea typeface="微软雅黑" panose="020B0503020204020204" pitchFamily="34" charset="-122"/>
            </a:endParaRPr>
          </a:p>
        </p:txBody>
      </p:sp>
      <p:grpSp>
        <p:nvGrpSpPr>
          <p:cNvPr id="8" name="PA_组合 47"/>
          <p:cNvGrpSpPr/>
          <p:nvPr>
            <p:custDataLst>
              <p:tags r:id="rId1"/>
            </p:custDataLst>
          </p:nvPr>
        </p:nvGrpSpPr>
        <p:grpSpPr>
          <a:xfrm>
            <a:off x="480484" y="709142"/>
            <a:ext cx="1199456" cy="74689"/>
            <a:chOff x="0" y="2842590"/>
            <a:chExt cx="7054752" cy="89199"/>
          </a:xfrm>
        </p:grpSpPr>
        <p:sp>
          <p:nvSpPr>
            <p:cNvPr id="9" name="矩形 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to="" calcmode="lin" valueType="num">
                                      <p:cBhvr>
                                        <p:cTn id="7" dur="700" fill="hold">
                                          <p:stCondLst>
                                            <p:cond delay="0"/>
                                          </p:stCondLst>
                                        </p:cTn>
                                        <p:tgtEl>
                                          <p:spTgt spid="8"/>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8"/>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8"/>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7" name="矩形 4"/>
          <p:cNvSpPr>
            <a:spLocks noChangeArrowheads="1"/>
          </p:cNvSpPr>
          <p:nvPr/>
        </p:nvSpPr>
        <p:spPr bwMode="auto">
          <a:xfrm>
            <a:off x="177801" y="96321"/>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分片集群（</a:t>
            </a:r>
            <a:r>
              <a:rPr lang="en-US" altLang="zh-CN" sz="2665">
                <a:solidFill>
                  <a:srgbClr val="1D69A3"/>
                </a:solidFill>
                <a:latin typeface="微软雅黑" panose="020B0503020204020204" pitchFamily="34" charset="-122"/>
                <a:ea typeface="微软雅黑" panose="020B0503020204020204" pitchFamily="34" charset="-122"/>
              </a:rPr>
              <a:t>why</a:t>
            </a:r>
            <a:r>
              <a:rPr lang="zh-CN" altLang="en-US" sz="2665">
                <a:solidFill>
                  <a:srgbClr val="1D69A3"/>
                </a:solidFill>
                <a:latin typeface="微软雅黑" panose="020B0503020204020204" pitchFamily="34" charset="-122"/>
                <a:ea typeface="微软雅黑" panose="020B0503020204020204" pitchFamily="34" charset="-122"/>
              </a:rPr>
              <a:t>）</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28678" name="Rectangle 67"/>
          <p:cNvSpPr>
            <a:spLocks noChangeArrowheads="1"/>
          </p:cNvSpPr>
          <p:nvPr/>
        </p:nvSpPr>
        <p:spPr bwMode="auto">
          <a:xfrm>
            <a:off x="124885" y="1143000"/>
            <a:ext cx="12067116"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00B050"/>
              </a:buClr>
              <a:buFontTx/>
              <a:buNone/>
            </a:pPr>
            <a:r>
              <a:rPr lang="zh-CN" altLang="en-US" sz="2000">
                <a:solidFill>
                  <a:srgbClr val="333333"/>
                </a:solidFill>
                <a:latin typeface="微软雅黑" panose="020B0503020204020204" pitchFamily="34" charset="-122"/>
                <a:ea typeface="微软雅黑" panose="020B0503020204020204" pitchFamily="34" charset="-122"/>
              </a:rPr>
              <a:t>分片是把大型数据集进行分区成更小的可管理的片</a:t>
            </a:r>
            <a:r>
              <a:rPr lang="en-US" altLang="zh-CN" sz="2000">
                <a:solidFill>
                  <a:srgbClr val="333333"/>
                </a:solidFill>
                <a:latin typeface="微软雅黑" panose="020B0503020204020204" pitchFamily="34" charset="-122"/>
                <a:ea typeface="微软雅黑" panose="020B0503020204020204" pitchFamily="34" charset="-122"/>
              </a:rPr>
              <a:t>,</a:t>
            </a:r>
            <a:r>
              <a:rPr lang="zh-CN" altLang="en-US" sz="2000">
                <a:solidFill>
                  <a:srgbClr val="333333"/>
                </a:solidFill>
                <a:latin typeface="微软雅黑" panose="020B0503020204020204" pitchFamily="34" charset="-122"/>
                <a:ea typeface="微软雅黑" panose="020B0503020204020204" pitchFamily="34" charset="-122"/>
              </a:rPr>
              <a:t>这些数据片分散到不同的</a:t>
            </a:r>
            <a:r>
              <a:rPr lang="en-US" altLang="zh-CN" sz="2000">
                <a:solidFill>
                  <a:srgbClr val="333333"/>
                </a:solidFill>
                <a:latin typeface="微软雅黑" panose="020B0503020204020204" pitchFamily="34" charset="-122"/>
                <a:ea typeface="微软雅黑" panose="020B0503020204020204" pitchFamily="34" charset="-122"/>
              </a:rPr>
              <a:t>mongoDB</a:t>
            </a:r>
            <a:r>
              <a:rPr lang="zh-CN" altLang="en-US" sz="2000">
                <a:solidFill>
                  <a:srgbClr val="333333"/>
                </a:solidFill>
                <a:latin typeface="微软雅黑" panose="020B0503020204020204" pitchFamily="34" charset="-122"/>
                <a:ea typeface="微软雅黑" panose="020B0503020204020204" pitchFamily="34" charset="-122"/>
              </a:rPr>
              <a:t>节点</a:t>
            </a:r>
            <a:r>
              <a:rPr lang="en-US" altLang="zh-CN" sz="2000">
                <a:solidFill>
                  <a:srgbClr val="333333"/>
                </a:solidFill>
                <a:latin typeface="微软雅黑" panose="020B0503020204020204" pitchFamily="34" charset="-122"/>
                <a:ea typeface="微软雅黑" panose="020B0503020204020204" pitchFamily="34" charset="-122"/>
              </a:rPr>
              <a:t>,</a:t>
            </a:r>
            <a:r>
              <a:rPr lang="zh-CN" altLang="en-US" sz="2000">
                <a:solidFill>
                  <a:srgbClr val="333333"/>
                </a:solidFill>
                <a:latin typeface="微软雅黑" panose="020B0503020204020204" pitchFamily="34" charset="-122"/>
                <a:ea typeface="微软雅黑" panose="020B0503020204020204" pitchFamily="34" charset="-122"/>
              </a:rPr>
              <a:t>这些节点组成了分片集群。</a:t>
            </a:r>
            <a:endParaRPr lang="zh-CN" altLang="zh-CN" sz="1600"/>
          </a:p>
        </p:txBody>
      </p:sp>
      <p:sp>
        <p:nvSpPr>
          <p:cNvPr id="7" name="TextBox 6"/>
          <p:cNvSpPr txBox="1"/>
          <p:nvPr/>
        </p:nvSpPr>
        <p:spPr>
          <a:xfrm>
            <a:off x="247651" y="2181225"/>
            <a:ext cx="6970178" cy="1846659"/>
          </a:xfrm>
          <a:prstGeom prst="rect">
            <a:avLst/>
          </a:prstGeom>
          <a:noFill/>
        </p:spPr>
        <p:txBody>
          <a:bodyPr wrap="none">
            <a:spAutoFit/>
          </a:bodyPr>
          <a:lstStyle/>
          <a:p>
            <a:pPr eaLnBrk="0" hangingPunct="0">
              <a:lnSpc>
                <a:spcPct val="150000"/>
              </a:lnSpc>
              <a:buClr>
                <a:srgbClr val="92D050"/>
              </a:buClr>
              <a:defRPr/>
            </a:pPr>
            <a:r>
              <a:rPr lang="zh-CN" altLang="en-US" sz="2000">
                <a:solidFill>
                  <a:srgbClr val="FF0000"/>
                </a:solidFill>
                <a:latin typeface="微软雅黑" panose="020B0503020204020204" pitchFamily="34" charset="-122"/>
                <a:ea typeface="微软雅黑" panose="020B0503020204020204" pitchFamily="34" charset="-122"/>
              </a:rPr>
              <a:t>为什么要用分片集群？</a:t>
            </a:r>
            <a:endParaRPr lang="en-US" altLang="zh-CN" sz="2000">
              <a:solidFill>
                <a:srgbClr val="FF0000"/>
              </a:solidFill>
              <a:latin typeface="微软雅黑" panose="020B0503020204020204" pitchFamily="34" charset="-122"/>
              <a:ea typeface="微软雅黑" panose="020B0503020204020204" pitchFamily="34" charset="-122"/>
            </a:endParaRPr>
          </a:p>
          <a:p>
            <a:pPr marL="285750" indent="-285750" eaLnBrk="0" hangingPunct="0">
              <a:lnSpc>
                <a:spcPct val="150000"/>
              </a:lnSpc>
              <a:buClr>
                <a:srgbClr val="92D050"/>
              </a:buClr>
              <a:buFont typeface="Wingdings" panose="05000000000000000000" pitchFamily="2" charset="2"/>
              <a:buChar char="ü"/>
              <a:defRPr/>
            </a:pPr>
            <a:r>
              <a:rPr lang="zh-CN" altLang="en-US" sz="2000">
                <a:solidFill>
                  <a:srgbClr val="333333"/>
                </a:solidFill>
                <a:latin typeface="微软雅黑" panose="020B0503020204020204" pitchFamily="34" charset="-122"/>
                <a:ea typeface="微软雅黑" panose="020B0503020204020204" pitchFamily="34" charset="-122"/>
              </a:rPr>
              <a:t>数据海量增长</a:t>
            </a:r>
            <a:r>
              <a:rPr lang="en-US" altLang="zh-CN" sz="2000">
                <a:solidFill>
                  <a:srgbClr val="333333"/>
                </a:solidFill>
                <a:latin typeface="微软雅黑" panose="020B0503020204020204" pitchFamily="34" charset="-122"/>
                <a:ea typeface="微软雅黑" panose="020B0503020204020204" pitchFamily="34" charset="-122"/>
              </a:rPr>
              <a:t>,</a:t>
            </a:r>
            <a:r>
              <a:rPr lang="zh-CN" altLang="en-US" sz="2000">
                <a:solidFill>
                  <a:srgbClr val="333333"/>
                </a:solidFill>
                <a:latin typeface="微软雅黑" panose="020B0503020204020204" pitchFamily="34" charset="-122"/>
                <a:ea typeface="微软雅黑" panose="020B0503020204020204" pitchFamily="34" charset="-122"/>
              </a:rPr>
              <a:t>需要更大的读写吞吐量    </a:t>
            </a:r>
            <a:r>
              <a:rPr lang="zh-CN" altLang="en-US" sz="2800" b="1">
                <a:solidFill>
                  <a:srgbClr val="FF0000"/>
                </a:solidFill>
                <a:latin typeface="微软雅黑" panose="020B0503020204020204" pitchFamily="34" charset="-122"/>
                <a:ea typeface="微软雅黑" panose="020B0503020204020204" pitchFamily="34" charset="-122"/>
              </a:rPr>
              <a:t>→</a:t>
            </a:r>
            <a:r>
              <a:rPr lang="zh-CN" altLang="en-US" sz="2000">
                <a:solidFill>
                  <a:srgbClr val="333333"/>
                </a:solidFill>
                <a:latin typeface="微软雅黑" panose="020B0503020204020204" pitchFamily="34" charset="-122"/>
                <a:ea typeface="微软雅黑" panose="020B0503020204020204" pitchFamily="34" charset="-122"/>
              </a:rPr>
              <a:t>  </a:t>
            </a:r>
            <a:r>
              <a:rPr lang="zh-CN" altLang="en-US" sz="2000" b="1">
                <a:solidFill>
                  <a:srgbClr val="92D050"/>
                </a:solidFill>
                <a:latin typeface="微软雅黑" panose="020B0503020204020204" pitchFamily="34" charset="-122"/>
                <a:ea typeface="微软雅黑" panose="020B0503020204020204" pitchFamily="34" charset="-122"/>
              </a:rPr>
              <a:t>存储分布式</a:t>
            </a:r>
            <a:endParaRPr lang="en-US" altLang="zh-CN" sz="2000" b="1">
              <a:solidFill>
                <a:srgbClr val="92D050"/>
              </a:solidFill>
              <a:latin typeface="微软雅黑" panose="020B0503020204020204" pitchFamily="34" charset="-122"/>
              <a:ea typeface="微软雅黑" panose="020B0503020204020204" pitchFamily="34" charset="-122"/>
            </a:endParaRPr>
          </a:p>
          <a:p>
            <a:pPr marL="285750" indent="-285750" eaLnBrk="0" hangingPunct="0">
              <a:lnSpc>
                <a:spcPct val="150000"/>
              </a:lnSpc>
              <a:buClr>
                <a:srgbClr val="92D050"/>
              </a:buClr>
              <a:buFont typeface="Wingdings" panose="05000000000000000000" pitchFamily="2" charset="2"/>
              <a:buChar char="ü"/>
              <a:defRPr/>
            </a:pPr>
            <a:r>
              <a:rPr lang="zh-CN" altLang="en-US" sz="2000">
                <a:solidFill>
                  <a:srgbClr val="333333"/>
                </a:solidFill>
                <a:latin typeface="微软雅黑" panose="020B0503020204020204" pitchFamily="34" charset="-122"/>
                <a:ea typeface="微软雅黑" panose="020B0503020204020204" pitchFamily="34" charset="-122"/>
              </a:rPr>
              <a:t>单台服务器内存、</a:t>
            </a:r>
            <a:r>
              <a:rPr lang="en-US" altLang="zh-CN" sz="2000">
                <a:solidFill>
                  <a:srgbClr val="333333"/>
                </a:solidFill>
                <a:latin typeface="微软雅黑" panose="020B0503020204020204" pitchFamily="34" charset="-122"/>
                <a:ea typeface="微软雅黑" panose="020B0503020204020204" pitchFamily="34" charset="-122"/>
              </a:rPr>
              <a:t>cpu</a:t>
            </a:r>
            <a:r>
              <a:rPr lang="zh-CN" altLang="en-US" sz="2000">
                <a:solidFill>
                  <a:srgbClr val="333333"/>
                </a:solidFill>
                <a:latin typeface="微软雅黑" panose="020B0503020204020204" pitchFamily="34" charset="-122"/>
                <a:ea typeface="微软雅黑" panose="020B0503020204020204" pitchFamily="34" charset="-122"/>
              </a:rPr>
              <a:t>等资源是有瓶颈的 </a:t>
            </a:r>
            <a:r>
              <a:rPr lang="zh-CN" altLang="en-US" sz="2800" b="1">
                <a:solidFill>
                  <a:srgbClr val="FF0000"/>
                </a:solidFill>
                <a:latin typeface="微软雅黑" panose="020B0503020204020204" pitchFamily="34" charset="-122"/>
                <a:ea typeface="微软雅黑" panose="020B0503020204020204" pitchFamily="34" charset="-122"/>
              </a:rPr>
              <a:t>→</a:t>
            </a:r>
            <a:r>
              <a:rPr lang="zh-CN" altLang="en-US" sz="2000">
                <a:solidFill>
                  <a:srgbClr val="333333"/>
                </a:solidFill>
                <a:latin typeface="微软雅黑" panose="020B0503020204020204" pitchFamily="34" charset="-122"/>
                <a:ea typeface="微软雅黑" panose="020B0503020204020204" pitchFamily="34" charset="-122"/>
              </a:rPr>
              <a:t>   </a:t>
            </a:r>
            <a:r>
              <a:rPr lang="zh-CN" altLang="en-US" sz="2000" b="1">
                <a:solidFill>
                  <a:srgbClr val="92D050"/>
                </a:solidFill>
                <a:latin typeface="微软雅黑" panose="020B0503020204020204" pitchFamily="34" charset="-122"/>
                <a:ea typeface="微软雅黑" panose="020B0503020204020204" pitchFamily="34" charset="-122"/>
              </a:rPr>
              <a:t>负载分布式</a:t>
            </a:r>
            <a:endParaRPr lang="en-US" altLang="zh-CN" sz="2000" b="1">
              <a:solidFill>
                <a:srgbClr val="92D050"/>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311151" y="4421188"/>
            <a:ext cx="11692467" cy="461665"/>
          </a:xfrm>
          <a:prstGeom prst="rect">
            <a:avLst/>
          </a:prstGeom>
          <a:noFill/>
          <a:ln>
            <a:solidFill>
              <a:schemeClr val="tx1"/>
            </a:solidFill>
            <a:prstDash val="sysDash"/>
          </a:ln>
        </p:spPr>
        <p:txBody>
          <a:bodyPr>
            <a:spAutoFit/>
          </a:bodyPr>
          <a:lstStyle/>
          <a:p>
            <a:pPr eaLnBrk="0" hangingPunct="0">
              <a:lnSpc>
                <a:spcPct val="150000"/>
              </a:lnSpc>
              <a:buClr>
                <a:srgbClr val="92D050"/>
              </a:buClr>
              <a:defRPr/>
            </a:pPr>
            <a:r>
              <a:rPr lang="en-US" altLang="zh-CN" sz="1600" b="1">
                <a:solidFill>
                  <a:srgbClr val="FF0000"/>
                </a:solidFill>
              </a:rPr>
              <a:t>Tips:</a:t>
            </a:r>
            <a:r>
              <a:rPr lang="zh-CN" altLang="en-US" sz="1550">
                <a:latin typeface="微软雅黑" panose="020B0503020204020204" pitchFamily="34" charset="-122"/>
                <a:ea typeface="微软雅黑" panose="020B0503020204020204" pitchFamily="34" charset="-122"/>
              </a:rPr>
              <a:t>分片集群是个双刃剑</a:t>
            </a:r>
            <a:r>
              <a:rPr lang="en-US" altLang="zh-CN" sz="1550">
                <a:latin typeface="微软雅黑" panose="020B0503020204020204" pitchFamily="34" charset="-122"/>
                <a:ea typeface="微软雅黑" panose="020B0503020204020204" pitchFamily="34" charset="-122"/>
              </a:rPr>
              <a:t>,</a:t>
            </a:r>
            <a:r>
              <a:rPr lang="zh-CN" altLang="en-US" sz="1550">
                <a:latin typeface="微软雅黑" panose="020B0503020204020204" pitchFamily="34" charset="-122"/>
                <a:ea typeface="微软雅黑" panose="020B0503020204020204" pitchFamily="34" charset="-122"/>
              </a:rPr>
              <a:t>在提高系统可扩展性和性能的同时</a:t>
            </a:r>
            <a:r>
              <a:rPr lang="en-US" altLang="zh-CN" sz="1550">
                <a:latin typeface="微软雅黑" panose="020B0503020204020204" pitchFamily="34" charset="-122"/>
                <a:ea typeface="微软雅黑" panose="020B0503020204020204" pitchFamily="34" charset="-122"/>
              </a:rPr>
              <a:t>,</a:t>
            </a:r>
            <a:r>
              <a:rPr lang="zh-CN" altLang="en-US" sz="1550">
                <a:latin typeface="微软雅黑" panose="020B0503020204020204" pitchFamily="34" charset="-122"/>
                <a:ea typeface="微软雅黑" panose="020B0503020204020204" pitchFamily="34" charset="-122"/>
              </a:rPr>
              <a:t>增大了系统的复杂性</a:t>
            </a:r>
            <a:r>
              <a:rPr lang="en-US" altLang="zh-CN" sz="1550">
                <a:latin typeface="微软雅黑" panose="020B0503020204020204" pitchFamily="34" charset="-122"/>
                <a:ea typeface="微软雅黑" panose="020B0503020204020204" pitchFamily="34" charset="-122"/>
              </a:rPr>
              <a:t>,</a:t>
            </a:r>
            <a:r>
              <a:rPr lang="zh-CN" altLang="en-US" sz="1550">
                <a:latin typeface="微软雅黑" panose="020B0503020204020204" pitchFamily="34" charset="-122"/>
                <a:ea typeface="微软雅黑" panose="020B0503020204020204" pitchFamily="34" charset="-122"/>
              </a:rPr>
              <a:t>所以在实施之前请确定是必须的。</a:t>
            </a:r>
            <a:endParaRPr lang="en-US" altLang="zh-CN" sz="1550">
              <a:latin typeface="微软雅黑" panose="020B0503020204020204" pitchFamily="34" charset="-122"/>
              <a:ea typeface="微软雅黑" panose="020B0503020204020204" pitchFamily="34" charset="-122"/>
            </a:endParaRPr>
          </a:p>
        </p:txBody>
      </p:sp>
      <p:grpSp>
        <p:nvGrpSpPr>
          <p:cNvPr id="9" name="PA_组合 47"/>
          <p:cNvGrpSpPr/>
          <p:nvPr>
            <p:custDataLst>
              <p:tags r:id="rId1"/>
            </p:custDataLst>
          </p:nvPr>
        </p:nvGrpSpPr>
        <p:grpSpPr>
          <a:xfrm>
            <a:off x="480484" y="709142"/>
            <a:ext cx="1199456" cy="74689"/>
            <a:chOff x="0" y="2842590"/>
            <a:chExt cx="7054752" cy="89199"/>
          </a:xfrm>
        </p:grpSpPr>
        <p:sp>
          <p:nvSpPr>
            <p:cNvPr id="10" name="矩形 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3" name="矩形 1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to="" calcmode="lin" valueType="num">
                                      <p:cBhvr>
                                        <p:cTn id="7" dur="700" fill="hold">
                                          <p:stCondLst>
                                            <p:cond delay="0"/>
                                          </p:stCondLst>
                                        </p:cTn>
                                        <p:tgtEl>
                                          <p:spTgt spid="9"/>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9"/>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9"/>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9"/>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1" name="矩形 4"/>
          <p:cNvSpPr>
            <a:spLocks noChangeArrowheads="1"/>
          </p:cNvSpPr>
          <p:nvPr/>
        </p:nvSpPr>
        <p:spPr bwMode="auto">
          <a:xfrm>
            <a:off x="177801" y="10695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分片到底是分的什么鬼？（</a:t>
            </a:r>
            <a:r>
              <a:rPr lang="en-US" altLang="zh-CN" sz="2665">
                <a:solidFill>
                  <a:srgbClr val="1D69A3"/>
                </a:solidFill>
                <a:latin typeface="微软雅黑" panose="020B0503020204020204" pitchFamily="34" charset="-122"/>
                <a:ea typeface="微软雅黑" panose="020B0503020204020204" pitchFamily="34" charset="-122"/>
              </a:rPr>
              <a:t>what</a:t>
            </a:r>
            <a:r>
              <a:rPr lang="zh-CN" altLang="en-US" sz="2665">
                <a:solidFill>
                  <a:srgbClr val="1D69A3"/>
                </a:solidFill>
                <a:latin typeface="微软雅黑" panose="020B0503020204020204" pitchFamily="34" charset="-122"/>
                <a:ea typeface="微软雅黑" panose="020B0503020204020204" pitchFamily="34" charset="-122"/>
              </a:rPr>
              <a:t>）</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29702" name="Rectangle 67"/>
          <p:cNvSpPr>
            <a:spLocks noChangeArrowheads="1"/>
          </p:cNvSpPr>
          <p:nvPr/>
        </p:nvSpPr>
        <p:spPr bwMode="auto">
          <a:xfrm>
            <a:off x="169334" y="1134567"/>
            <a:ext cx="1206711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00B050"/>
              </a:buClr>
              <a:buFontTx/>
              <a:buNone/>
            </a:pPr>
            <a:r>
              <a:rPr lang="zh-CN" altLang="en-US" sz="2000">
                <a:solidFill>
                  <a:srgbClr val="333333"/>
                </a:solidFill>
                <a:latin typeface="微软雅黑" panose="020B0503020204020204" pitchFamily="34" charset="-122"/>
                <a:ea typeface="微软雅黑" panose="020B0503020204020204" pitchFamily="34" charset="-122"/>
              </a:rPr>
              <a:t>数据库？集合？文档？</a:t>
            </a:r>
            <a:r>
              <a:rPr lang="en-US" altLang="zh-CN" sz="2000">
                <a:solidFill>
                  <a:srgbClr val="333333"/>
                </a:solidFill>
                <a:latin typeface="微软雅黑" panose="020B0503020204020204" pitchFamily="34" charset="-122"/>
                <a:ea typeface="微软雅黑" panose="020B0503020204020204" pitchFamily="34" charset="-122"/>
              </a:rPr>
              <a:t>mongoDB</a:t>
            </a:r>
            <a:r>
              <a:rPr lang="zh-CN" altLang="en-US" sz="2000">
                <a:solidFill>
                  <a:srgbClr val="333333"/>
                </a:solidFill>
                <a:latin typeface="微软雅黑" panose="020B0503020204020204" pitchFamily="34" charset="-122"/>
                <a:ea typeface="微软雅黑" panose="020B0503020204020204" pitchFamily="34" charset="-122"/>
              </a:rPr>
              <a:t>分片集群推荐的模式是</a:t>
            </a:r>
            <a:r>
              <a:rPr lang="en-US" altLang="zh-CN" sz="2000">
                <a:solidFill>
                  <a:srgbClr val="333333"/>
                </a:solidFill>
                <a:latin typeface="微软雅黑" panose="020B0503020204020204" pitchFamily="34" charset="-122"/>
                <a:ea typeface="微软雅黑" panose="020B0503020204020204" pitchFamily="34" charset="-122"/>
              </a:rPr>
              <a:t>:</a:t>
            </a:r>
            <a:r>
              <a:rPr lang="zh-CN" altLang="en-US" sz="2000">
                <a:solidFill>
                  <a:srgbClr val="FF0000"/>
                </a:solidFill>
                <a:latin typeface="微软雅黑" panose="020B0503020204020204" pitchFamily="34" charset="-122"/>
                <a:ea typeface="微软雅黑" panose="020B0503020204020204" pitchFamily="34" charset="-122"/>
              </a:rPr>
              <a:t>分片集合</a:t>
            </a:r>
            <a:r>
              <a:rPr lang="en-US" altLang="zh-CN" sz="2000">
                <a:solidFill>
                  <a:srgbClr val="333333"/>
                </a:solidFill>
                <a:latin typeface="微软雅黑" panose="020B0503020204020204" pitchFamily="34" charset="-122"/>
                <a:ea typeface="微软雅黑" panose="020B0503020204020204" pitchFamily="34" charset="-122"/>
              </a:rPr>
              <a:t>,</a:t>
            </a:r>
            <a:r>
              <a:rPr lang="zh-CN" altLang="en-US" sz="2000">
                <a:solidFill>
                  <a:srgbClr val="333333"/>
                </a:solidFill>
                <a:latin typeface="微软雅黑" panose="020B0503020204020204" pitchFamily="34" charset="-122"/>
                <a:ea typeface="微软雅黑" panose="020B0503020204020204" pitchFamily="34" charset="-122"/>
              </a:rPr>
              <a:t>它是一种基于分片键的逻辑对文档进行分组</a:t>
            </a:r>
            <a:r>
              <a:rPr lang="en-US" altLang="zh-CN" sz="2000">
                <a:solidFill>
                  <a:srgbClr val="333333"/>
                </a:solidFill>
                <a:latin typeface="微软雅黑" panose="020B0503020204020204" pitchFamily="34" charset="-122"/>
                <a:ea typeface="微软雅黑" panose="020B0503020204020204" pitchFamily="34" charset="-122"/>
              </a:rPr>
              <a:t>,</a:t>
            </a:r>
            <a:r>
              <a:rPr lang="zh-CN" altLang="en-US" sz="2000">
                <a:solidFill>
                  <a:srgbClr val="333333"/>
                </a:solidFill>
                <a:latin typeface="微软雅黑" panose="020B0503020204020204" pitchFamily="34" charset="-122"/>
                <a:ea typeface="微软雅黑" panose="020B0503020204020204" pitchFamily="34" charset="-122"/>
              </a:rPr>
              <a:t>分片键的选择对分片非常重要</a:t>
            </a:r>
            <a:r>
              <a:rPr lang="en-US" altLang="zh-CN" sz="2000">
                <a:solidFill>
                  <a:srgbClr val="333333"/>
                </a:solidFill>
                <a:latin typeface="微软雅黑" panose="020B0503020204020204" pitchFamily="34" charset="-122"/>
                <a:ea typeface="微软雅黑" panose="020B0503020204020204" pitchFamily="34" charset="-122"/>
              </a:rPr>
              <a:t>,</a:t>
            </a:r>
            <a:r>
              <a:rPr lang="zh-CN" altLang="en-US" sz="2000">
                <a:solidFill>
                  <a:srgbClr val="333333"/>
                </a:solidFill>
                <a:latin typeface="微软雅黑" panose="020B0503020204020204" pitchFamily="34" charset="-122"/>
                <a:ea typeface="微软雅黑" panose="020B0503020204020204" pitchFamily="34" charset="-122"/>
              </a:rPr>
              <a:t>分片键一旦确定</a:t>
            </a:r>
            <a:r>
              <a:rPr lang="en-US" altLang="zh-CN" sz="2000">
                <a:solidFill>
                  <a:srgbClr val="333333"/>
                </a:solidFill>
                <a:latin typeface="微软雅黑" panose="020B0503020204020204" pitchFamily="34" charset="-122"/>
                <a:ea typeface="微软雅黑" panose="020B0503020204020204" pitchFamily="34" charset="-122"/>
              </a:rPr>
              <a:t>,mongoDB</a:t>
            </a:r>
            <a:r>
              <a:rPr lang="zh-CN" altLang="en-US" sz="2000">
                <a:solidFill>
                  <a:srgbClr val="333333"/>
                </a:solidFill>
                <a:latin typeface="微软雅黑" panose="020B0503020204020204" pitchFamily="34" charset="-122"/>
                <a:ea typeface="微软雅黑" panose="020B0503020204020204" pitchFamily="34" charset="-122"/>
              </a:rPr>
              <a:t>对数据的分片对应用是透明的；</a:t>
            </a:r>
            <a:endParaRPr lang="zh-CN" altLang="zh-CN" sz="1600"/>
          </a:p>
        </p:txBody>
      </p:sp>
      <p:sp>
        <p:nvSpPr>
          <p:cNvPr id="29703" name="圆柱形 43"/>
          <p:cNvSpPr>
            <a:spLocks noChangeArrowheads="1"/>
          </p:cNvSpPr>
          <p:nvPr/>
        </p:nvSpPr>
        <p:spPr bwMode="auto">
          <a:xfrm>
            <a:off x="177801" y="5255727"/>
            <a:ext cx="2849033" cy="807422"/>
          </a:xfrm>
          <a:prstGeom prst="can">
            <a:avLst>
              <a:gd name="adj" fmla="val 25000"/>
            </a:avLst>
          </a:prstGeom>
          <a:solidFill>
            <a:schemeClr val="accent1"/>
          </a:solidFill>
          <a:ln w="9525">
            <a:solidFill>
              <a:schemeClr val="bg2"/>
            </a:solidFill>
            <a:round/>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29704" name="圆柱形 49"/>
          <p:cNvSpPr>
            <a:spLocks noChangeArrowheads="1"/>
          </p:cNvSpPr>
          <p:nvPr/>
        </p:nvSpPr>
        <p:spPr bwMode="auto">
          <a:xfrm>
            <a:off x="3786718" y="5255727"/>
            <a:ext cx="2849033" cy="807422"/>
          </a:xfrm>
          <a:prstGeom prst="can">
            <a:avLst>
              <a:gd name="adj" fmla="val 25000"/>
            </a:avLst>
          </a:prstGeom>
          <a:solidFill>
            <a:schemeClr val="accent1"/>
          </a:solidFill>
          <a:ln w="9525">
            <a:solidFill>
              <a:schemeClr val="bg2"/>
            </a:solidFill>
            <a:round/>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29705" name="圆角矩形 50"/>
          <p:cNvSpPr>
            <a:spLocks noChangeArrowheads="1"/>
          </p:cNvSpPr>
          <p:nvPr/>
        </p:nvSpPr>
        <p:spPr bwMode="auto">
          <a:xfrm>
            <a:off x="2362201" y="2998848"/>
            <a:ext cx="2233084" cy="561856"/>
          </a:xfrm>
          <a:prstGeom prst="roundRect">
            <a:avLst>
              <a:gd name="adj" fmla="val 16667"/>
            </a:avLst>
          </a:prstGeom>
          <a:solidFill>
            <a:srgbClr val="92D050"/>
          </a:solidFill>
          <a:ln w="9525">
            <a:solidFill>
              <a:schemeClr val="bg2"/>
            </a:solidFill>
            <a:round/>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29706" name="TextBox 51"/>
          <p:cNvSpPr txBox="1">
            <a:spLocks noChangeArrowheads="1"/>
          </p:cNvSpPr>
          <p:nvPr/>
        </p:nvSpPr>
        <p:spPr bwMode="auto">
          <a:xfrm>
            <a:off x="2396067" y="3098800"/>
            <a:ext cx="15937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solidFill>
                  <a:schemeClr val="bg1"/>
                </a:solidFill>
                <a:latin typeface="微软雅黑" panose="020B0503020204020204" pitchFamily="34" charset="-122"/>
                <a:ea typeface="微软雅黑" panose="020B0503020204020204" pitchFamily="34" charset="-122"/>
              </a:rPr>
              <a:t>mongos</a:t>
            </a:r>
            <a:r>
              <a:rPr lang="zh-CN" altLang="en-US" sz="1800" b="1">
                <a:solidFill>
                  <a:schemeClr val="bg1"/>
                </a:solidFill>
                <a:latin typeface="微软雅黑" panose="020B0503020204020204" pitchFamily="34" charset="-122"/>
                <a:ea typeface="微软雅黑" panose="020B0503020204020204" pitchFamily="34" charset="-122"/>
              </a:rPr>
              <a:t>路由</a:t>
            </a:r>
            <a:endParaRPr lang="zh-CN" altLang="en-US" sz="1800" b="1">
              <a:solidFill>
                <a:schemeClr val="bg1"/>
              </a:solidFill>
              <a:latin typeface="微软雅黑" panose="020B0503020204020204" pitchFamily="34" charset="-122"/>
              <a:ea typeface="微软雅黑" panose="020B0503020204020204" pitchFamily="34" charset="-122"/>
            </a:endParaRPr>
          </a:p>
        </p:txBody>
      </p:sp>
      <p:sp>
        <p:nvSpPr>
          <p:cNvPr id="29707" name="矩形 4"/>
          <p:cNvSpPr>
            <a:spLocks noChangeArrowheads="1"/>
          </p:cNvSpPr>
          <p:nvPr/>
        </p:nvSpPr>
        <p:spPr bwMode="auto">
          <a:xfrm>
            <a:off x="254000" y="5566654"/>
            <a:ext cx="770467" cy="507831"/>
          </a:xfrm>
          <a:prstGeom prst="rect">
            <a:avLst/>
          </a:prstGeom>
          <a:solidFill>
            <a:srgbClr val="FFC000"/>
          </a:solidFill>
          <a:ln w="9525">
            <a:solidFill>
              <a:schemeClr val="bg2"/>
            </a:solidFill>
            <a:miter lim="800000"/>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29708" name="矩形 56"/>
          <p:cNvSpPr>
            <a:spLocks noChangeArrowheads="1"/>
          </p:cNvSpPr>
          <p:nvPr/>
        </p:nvSpPr>
        <p:spPr bwMode="auto">
          <a:xfrm>
            <a:off x="1217084" y="5579354"/>
            <a:ext cx="770467" cy="507831"/>
          </a:xfrm>
          <a:prstGeom prst="rect">
            <a:avLst/>
          </a:prstGeom>
          <a:solidFill>
            <a:srgbClr val="FFC000"/>
          </a:solidFill>
          <a:ln w="9525">
            <a:solidFill>
              <a:schemeClr val="bg2"/>
            </a:solidFill>
            <a:miter lim="800000"/>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29709" name="矩形 58"/>
          <p:cNvSpPr>
            <a:spLocks noChangeArrowheads="1"/>
          </p:cNvSpPr>
          <p:nvPr/>
        </p:nvSpPr>
        <p:spPr bwMode="auto">
          <a:xfrm>
            <a:off x="2125133" y="5566654"/>
            <a:ext cx="770467" cy="507831"/>
          </a:xfrm>
          <a:prstGeom prst="rect">
            <a:avLst/>
          </a:prstGeom>
          <a:solidFill>
            <a:srgbClr val="FFC000"/>
          </a:solidFill>
          <a:ln w="9525">
            <a:solidFill>
              <a:schemeClr val="bg2"/>
            </a:solidFill>
            <a:miter lim="800000"/>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29710" name="矩形 59"/>
          <p:cNvSpPr>
            <a:spLocks noChangeArrowheads="1"/>
          </p:cNvSpPr>
          <p:nvPr/>
        </p:nvSpPr>
        <p:spPr bwMode="auto">
          <a:xfrm>
            <a:off x="3862917" y="5574592"/>
            <a:ext cx="770467" cy="507831"/>
          </a:xfrm>
          <a:prstGeom prst="rect">
            <a:avLst/>
          </a:prstGeom>
          <a:solidFill>
            <a:srgbClr val="FFC000"/>
          </a:solidFill>
          <a:ln w="9525">
            <a:solidFill>
              <a:schemeClr val="bg2"/>
            </a:solidFill>
            <a:miter lim="800000"/>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29711" name="矩形 60"/>
          <p:cNvSpPr>
            <a:spLocks noChangeArrowheads="1"/>
          </p:cNvSpPr>
          <p:nvPr/>
        </p:nvSpPr>
        <p:spPr bwMode="auto">
          <a:xfrm>
            <a:off x="4826000" y="5587292"/>
            <a:ext cx="770467" cy="507831"/>
          </a:xfrm>
          <a:prstGeom prst="rect">
            <a:avLst/>
          </a:prstGeom>
          <a:solidFill>
            <a:srgbClr val="FFC000"/>
          </a:solidFill>
          <a:ln w="9525">
            <a:solidFill>
              <a:schemeClr val="bg2"/>
            </a:solidFill>
            <a:miter lim="800000"/>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29712" name="矩形 61"/>
          <p:cNvSpPr>
            <a:spLocks noChangeArrowheads="1"/>
          </p:cNvSpPr>
          <p:nvPr/>
        </p:nvSpPr>
        <p:spPr bwMode="auto">
          <a:xfrm>
            <a:off x="5734051" y="5574592"/>
            <a:ext cx="770467" cy="507831"/>
          </a:xfrm>
          <a:prstGeom prst="rect">
            <a:avLst/>
          </a:prstGeom>
          <a:solidFill>
            <a:srgbClr val="FFC000"/>
          </a:solidFill>
          <a:ln w="9525">
            <a:solidFill>
              <a:schemeClr val="bg2"/>
            </a:solidFill>
            <a:miter lim="800000"/>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grpSp>
        <p:nvGrpSpPr>
          <p:cNvPr id="29713" name="组合 6"/>
          <p:cNvGrpSpPr/>
          <p:nvPr/>
        </p:nvGrpSpPr>
        <p:grpSpPr bwMode="auto">
          <a:xfrm>
            <a:off x="203200" y="2920389"/>
            <a:ext cx="719667" cy="763220"/>
            <a:chOff x="429878" y="2860657"/>
            <a:chExt cx="539478" cy="761268"/>
          </a:xfrm>
        </p:grpSpPr>
        <p:sp>
          <p:nvSpPr>
            <p:cNvPr id="53" name="圆柱形 52"/>
            <p:cNvSpPr/>
            <p:nvPr/>
          </p:nvSpPr>
          <p:spPr bwMode="auto">
            <a:xfrm>
              <a:off x="434639" y="2860657"/>
              <a:ext cx="515677" cy="761268"/>
            </a:xfrm>
            <a:prstGeom prst="can">
              <a:avLst/>
            </a:prstGeom>
            <a:solidFill>
              <a:schemeClr val="accent2">
                <a:lumMod val="40000"/>
                <a:lumOff val="60000"/>
              </a:schemeClr>
            </a:solidFill>
            <a:ln>
              <a:solidFill>
                <a:schemeClr val="bg2"/>
              </a:solidFill>
            </a:ln>
          </p:spPr>
          <p:txBody>
            <a:bodyPr anchor="ctr">
              <a:spAutoFit/>
            </a:bodyPr>
            <a:lstStyle/>
            <a:p>
              <a:pPr algn="ctr">
                <a:lnSpc>
                  <a:spcPct val="150000"/>
                </a:lnSpc>
                <a:buClr>
                  <a:srgbClr val="92D050"/>
                </a:buClr>
                <a:defRPr/>
              </a:pPr>
              <a:endParaRPr lang="zh-CN" altLang="en-US">
                <a:latin typeface="微软雅黑" panose="020B0503020204020204" pitchFamily="34" charset="-122"/>
                <a:ea typeface="微软雅黑" panose="020B0503020204020204" pitchFamily="34" charset="-122"/>
              </a:endParaRPr>
            </a:p>
          </p:txBody>
        </p:sp>
        <p:sp>
          <p:nvSpPr>
            <p:cNvPr id="29742" name="TextBox 5"/>
            <p:cNvSpPr txBox="1">
              <a:spLocks noChangeArrowheads="1"/>
            </p:cNvSpPr>
            <p:nvPr/>
          </p:nvSpPr>
          <p:spPr bwMode="auto">
            <a:xfrm>
              <a:off x="429878" y="3114918"/>
              <a:ext cx="5394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800"/>
                <a:t>Config </a:t>
              </a:r>
              <a:endParaRPr lang="en-US" altLang="zh-CN" sz="800"/>
            </a:p>
            <a:p>
              <a:pPr algn="ctr" eaLnBrk="1" hangingPunct="1">
                <a:spcBef>
                  <a:spcPct val="0"/>
                </a:spcBef>
                <a:buFontTx/>
                <a:buNone/>
              </a:pPr>
              <a:r>
                <a:rPr lang="en-US" altLang="zh-CN" sz="800"/>
                <a:t>server</a:t>
              </a:r>
              <a:endParaRPr lang="zh-CN" altLang="en-US" sz="800"/>
            </a:p>
          </p:txBody>
        </p:sp>
      </p:grpSp>
      <p:sp>
        <p:nvSpPr>
          <p:cNvPr id="29714" name="TextBox 62"/>
          <p:cNvSpPr txBox="1">
            <a:spLocks noChangeArrowheads="1"/>
          </p:cNvSpPr>
          <p:nvPr/>
        </p:nvSpPr>
        <p:spPr bwMode="auto">
          <a:xfrm>
            <a:off x="1075267" y="6380164"/>
            <a:ext cx="7889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latin typeface="微软雅黑" panose="020B0503020204020204" pitchFamily="34" charset="-122"/>
                <a:ea typeface="微软雅黑" panose="020B0503020204020204" pitchFamily="34" charset="-122"/>
              </a:rPr>
              <a:t>分片</a:t>
            </a:r>
            <a:r>
              <a:rPr lang="en-US" altLang="zh-CN" sz="1800" b="1">
                <a:latin typeface="微软雅黑" panose="020B0503020204020204" pitchFamily="34" charset="-122"/>
                <a:ea typeface="微软雅黑" panose="020B0503020204020204" pitchFamily="34" charset="-122"/>
              </a:rPr>
              <a:t>1</a:t>
            </a:r>
            <a:endParaRPr lang="zh-CN" altLang="en-US" sz="1800" b="1">
              <a:latin typeface="微软雅黑" panose="020B0503020204020204" pitchFamily="34" charset="-122"/>
              <a:ea typeface="微软雅黑" panose="020B0503020204020204" pitchFamily="34" charset="-122"/>
            </a:endParaRPr>
          </a:p>
        </p:txBody>
      </p:sp>
      <p:sp>
        <p:nvSpPr>
          <p:cNvPr id="29715" name="TextBox 63"/>
          <p:cNvSpPr txBox="1">
            <a:spLocks noChangeArrowheads="1"/>
          </p:cNvSpPr>
          <p:nvPr/>
        </p:nvSpPr>
        <p:spPr bwMode="auto">
          <a:xfrm>
            <a:off x="4684185" y="6380164"/>
            <a:ext cx="7889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latin typeface="微软雅黑" panose="020B0503020204020204" pitchFamily="34" charset="-122"/>
                <a:ea typeface="微软雅黑" panose="020B0503020204020204" pitchFamily="34" charset="-122"/>
              </a:rPr>
              <a:t>分片</a:t>
            </a:r>
            <a:r>
              <a:rPr lang="en-US" altLang="zh-CN" sz="1800" b="1">
                <a:latin typeface="微软雅黑" panose="020B0503020204020204" pitchFamily="34" charset="-122"/>
                <a:ea typeface="微软雅黑" panose="020B0503020204020204" pitchFamily="34" charset="-122"/>
              </a:rPr>
              <a:t>2</a:t>
            </a:r>
            <a:endParaRPr lang="zh-CN" altLang="en-US" sz="1800" b="1">
              <a:latin typeface="微软雅黑" panose="020B0503020204020204" pitchFamily="34" charset="-122"/>
              <a:ea typeface="微软雅黑" panose="020B0503020204020204" pitchFamily="34" charset="-122"/>
            </a:endParaRPr>
          </a:p>
        </p:txBody>
      </p:sp>
      <p:sp>
        <p:nvSpPr>
          <p:cNvPr id="29716" name="TextBox 7"/>
          <p:cNvSpPr txBox="1">
            <a:spLocks noChangeArrowheads="1"/>
          </p:cNvSpPr>
          <p:nvPr/>
        </p:nvSpPr>
        <p:spPr bwMode="auto">
          <a:xfrm>
            <a:off x="406856" y="5605464"/>
            <a:ext cx="420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800" b="1" smtClean="0"/>
              <a:t>allen</a:t>
            </a:r>
            <a:endParaRPr lang="en-US" altLang="zh-CN" sz="800" b="1"/>
          </a:p>
          <a:p>
            <a:pPr algn="ctr" eaLnBrk="1" hangingPunct="1">
              <a:spcBef>
                <a:spcPct val="0"/>
              </a:spcBef>
              <a:buFontTx/>
              <a:buNone/>
            </a:pPr>
            <a:r>
              <a:rPr lang="en-US" altLang="zh-CN" sz="800" b="1"/>
              <a:t>- </a:t>
            </a:r>
            <a:endParaRPr lang="en-US" altLang="zh-CN" sz="800" b="1"/>
          </a:p>
          <a:p>
            <a:pPr algn="ctr" eaLnBrk="1" hangingPunct="1">
              <a:spcBef>
                <a:spcPct val="0"/>
              </a:spcBef>
              <a:buFontTx/>
              <a:buNone/>
            </a:pPr>
            <a:r>
              <a:rPr lang="en-US" altLang="zh-CN" sz="800" b="1" smtClean="0"/>
              <a:t>AV</a:t>
            </a:r>
            <a:endParaRPr lang="zh-CN" altLang="en-US" sz="1100" b="1"/>
          </a:p>
        </p:txBody>
      </p:sp>
      <p:sp>
        <p:nvSpPr>
          <p:cNvPr id="29717" name="TextBox 64"/>
          <p:cNvSpPr txBox="1">
            <a:spLocks noChangeArrowheads="1"/>
          </p:cNvSpPr>
          <p:nvPr/>
        </p:nvSpPr>
        <p:spPr bwMode="auto">
          <a:xfrm>
            <a:off x="1363309" y="5605464"/>
            <a:ext cx="4780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800" b="1" smtClean="0"/>
              <a:t>deer </a:t>
            </a:r>
            <a:endParaRPr lang="en-US" altLang="zh-CN" sz="800" b="1"/>
          </a:p>
          <a:p>
            <a:pPr algn="ctr" eaLnBrk="1" hangingPunct="1">
              <a:spcBef>
                <a:spcPct val="0"/>
              </a:spcBef>
              <a:buFontTx/>
              <a:buNone/>
            </a:pPr>
            <a:r>
              <a:rPr lang="en-US" altLang="zh-CN" sz="800" b="1"/>
              <a:t>- </a:t>
            </a:r>
            <a:endParaRPr lang="en-US" altLang="zh-CN" sz="800" b="1"/>
          </a:p>
          <a:p>
            <a:pPr algn="ctr" eaLnBrk="1" hangingPunct="1">
              <a:spcBef>
                <a:spcPct val="0"/>
              </a:spcBef>
              <a:buFontTx/>
              <a:buNone/>
            </a:pPr>
            <a:r>
              <a:rPr lang="en-US" altLang="zh-CN" sz="800" b="1"/>
              <a:t>james</a:t>
            </a:r>
            <a:endParaRPr lang="zh-CN" altLang="en-US" sz="1100" b="1"/>
          </a:p>
        </p:txBody>
      </p:sp>
      <p:sp>
        <p:nvSpPr>
          <p:cNvPr id="29718" name="TextBox 65"/>
          <p:cNvSpPr txBox="1">
            <a:spLocks noChangeArrowheads="1"/>
          </p:cNvSpPr>
          <p:nvPr/>
        </p:nvSpPr>
        <p:spPr bwMode="auto">
          <a:xfrm>
            <a:off x="2285785" y="5597526"/>
            <a:ext cx="4491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800" b="1" smtClean="0"/>
              <a:t>king</a:t>
            </a:r>
            <a:endParaRPr lang="en-US" altLang="zh-CN" sz="800" b="1"/>
          </a:p>
          <a:p>
            <a:pPr algn="ctr" eaLnBrk="1" hangingPunct="1">
              <a:spcBef>
                <a:spcPct val="0"/>
              </a:spcBef>
              <a:buFontTx/>
              <a:buNone/>
            </a:pPr>
            <a:r>
              <a:rPr lang="en-US" altLang="zh-CN" sz="800" b="1"/>
              <a:t>- </a:t>
            </a:r>
            <a:endParaRPr lang="en-US" altLang="zh-CN" sz="800" b="1"/>
          </a:p>
          <a:p>
            <a:pPr algn="ctr" eaLnBrk="1" hangingPunct="1">
              <a:spcBef>
                <a:spcPct val="0"/>
              </a:spcBef>
              <a:buFontTx/>
              <a:buNone/>
            </a:pPr>
            <a:r>
              <a:rPr lang="en-US" altLang="zh-CN" sz="800" b="1" smtClean="0"/>
              <a:t>lance</a:t>
            </a:r>
            <a:endParaRPr lang="zh-CN" altLang="en-US" sz="1100" b="1"/>
          </a:p>
        </p:txBody>
      </p:sp>
      <p:sp>
        <p:nvSpPr>
          <p:cNvPr id="29719" name="TextBox 66"/>
          <p:cNvSpPr txBox="1">
            <a:spLocks noChangeArrowheads="1"/>
          </p:cNvSpPr>
          <p:nvPr/>
        </p:nvSpPr>
        <p:spPr bwMode="auto">
          <a:xfrm>
            <a:off x="4032386" y="5589588"/>
            <a:ext cx="4315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800" b="1" smtClean="0"/>
              <a:t>lison</a:t>
            </a:r>
            <a:endParaRPr lang="en-US" altLang="zh-CN" sz="800" b="1"/>
          </a:p>
          <a:p>
            <a:pPr algn="ctr" eaLnBrk="1" hangingPunct="1">
              <a:spcBef>
                <a:spcPct val="0"/>
              </a:spcBef>
              <a:buFontTx/>
              <a:buNone/>
            </a:pPr>
            <a:r>
              <a:rPr lang="en-US" altLang="zh-CN" sz="800" b="1"/>
              <a:t>- </a:t>
            </a:r>
            <a:endParaRPr lang="en-US" altLang="zh-CN" sz="800" b="1"/>
          </a:p>
          <a:p>
            <a:pPr algn="ctr" eaLnBrk="1" hangingPunct="1">
              <a:spcBef>
                <a:spcPct val="0"/>
              </a:spcBef>
              <a:buFontTx/>
              <a:buNone/>
            </a:pPr>
            <a:r>
              <a:rPr lang="en-US" altLang="zh-CN" sz="800" b="1" smtClean="0"/>
              <a:t>mark</a:t>
            </a:r>
            <a:endParaRPr lang="zh-CN" altLang="en-US" sz="1100" b="1"/>
          </a:p>
        </p:txBody>
      </p:sp>
      <p:sp>
        <p:nvSpPr>
          <p:cNvPr id="29720" name="TextBox 67"/>
          <p:cNvSpPr txBox="1">
            <a:spLocks noChangeArrowheads="1"/>
          </p:cNvSpPr>
          <p:nvPr/>
        </p:nvSpPr>
        <p:spPr bwMode="auto">
          <a:xfrm>
            <a:off x="4993064" y="5597526"/>
            <a:ext cx="4363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800" b="1" smtClean="0"/>
              <a:t>peter</a:t>
            </a:r>
            <a:endParaRPr lang="en-US" altLang="zh-CN" sz="800" b="1"/>
          </a:p>
          <a:p>
            <a:pPr algn="ctr" eaLnBrk="1" hangingPunct="1">
              <a:spcBef>
                <a:spcPct val="0"/>
              </a:spcBef>
              <a:buFontTx/>
              <a:buNone/>
            </a:pPr>
            <a:r>
              <a:rPr lang="en-US" altLang="zh-CN" sz="800" b="1"/>
              <a:t>- </a:t>
            </a:r>
            <a:endParaRPr lang="en-US" altLang="zh-CN" sz="800" b="1"/>
          </a:p>
          <a:p>
            <a:pPr algn="ctr" eaLnBrk="1" hangingPunct="1">
              <a:spcBef>
                <a:spcPct val="0"/>
              </a:spcBef>
              <a:buFontTx/>
              <a:buNone/>
            </a:pPr>
            <a:r>
              <a:rPr lang="en-US" altLang="zh-CN" sz="800" b="1" smtClean="0"/>
              <a:t>six</a:t>
            </a:r>
            <a:endParaRPr lang="zh-CN" altLang="en-US" sz="1100" b="1"/>
          </a:p>
        </p:txBody>
      </p:sp>
      <p:sp>
        <p:nvSpPr>
          <p:cNvPr id="29721" name="TextBox 68"/>
          <p:cNvSpPr txBox="1">
            <a:spLocks noChangeArrowheads="1"/>
          </p:cNvSpPr>
          <p:nvPr/>
        </p:nvSpPr>
        <p:spPr bwMode="auto">
          <a:xfrm>
            <a:off x="5904321" y="5610226"/>
            <a:ext cx="429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800" b="1"/>
              <a:t>tony </a:t>
            </a:r>
            <a:endParaRPr lang="en-US" altLang="zh-CN" sz="800" b="1"/>
          </a:p>
          <a:p>
            <a:pPr algn="ctr" eaLnBrk="1" hangingPunct="1">
              <a:spcBef>
                <a:spcPct val="0"/>
              </a:spcBef>
              <a:buFontTx/>
              <a:buNone/>
            </a:pPr>
            <a:r>
              <a:rPr lang="en-US" altLang="zh-CN" sz="800" b="1"/>
              <a:t>- </a:t>
            </a:r>
            <a:endParaRPr lang="en-US" altLang="zh-CN" sz="800" b="1"/>
          </a:p>
          <a:p>
            <a:pPr algn="ctr" eaLnBrk="1" hangingPunct="1">
              <a:spcBef>
                <a:spcPct val="0"/>
              </a:spcBef>
              <a:buFontTx/>
              <a:buNone/>
            </a:pPr>
            <a:r>
              <a:rPr lang="en-US" altLang="zh-CN" sz="800" b="1" smtClean="0"/>
              <a:t>zero</a:t>
            </a:r>
            <a:endParaRPr lang="zh-CN" altLang="en-US" sz="1100" b="1"/>
          </a:p>
        </p:txBody>
      </p:sp>
      <p:cxnSp>
        <p:nvCxnSpPr>
          <p:cNvPr id="29722" name="直接箭头连接符 69"/>
          <p:cNvCxnSpPr>
            <a:cxnSpLocks noChangeShapeType="1"/>
          </p:cNvCxnSpPr>
          <p:nvPr/>
        </p:nvCxnSpPr>
        <p:spPr bwMode="auto">
          <a:xfrm flipV="1">
            <a:off x="969434" y="3259139"/>
            <a:ext cx="1286933" cy="7937"/>
          </a:xfrm>
          <a:prstGeom prst="straightConnector1">
            <a:avLst/>
          </a:prstGeom>
          <a:noFill/>
          <a:ln w="19050" algn="ctr">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3" name="直接箭头连接符 70"/>
          <p:cNvCxnSpPr>
            <a:cxnSpLocks noChangeShapeType="1"/>
          </p:cNvCxnSpPr>
          <p:nvPr/>
        </p:nvCxnSpPr>
        <p:spPr bwMode="auto">
          <a:xfrm flipV="1">
            <a:off x="969434" y="3395664"/>
            <a:ext cx="1286933" cy="7937"/>
          </a:xfrm>
          <a:prstGeom prst="straightConnector1">
            <a:avLst/>
          </a:prstGeom>
          <a:noFill/>
          <a:ln w="19050" algn="ctr">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4" name="直接箭头连接符 21"/>
          <p:cNvCxnSpPr>
            <a:cxnSpLocks noChangeShapeType="1"/>
            <a:endCxn id="29703" idx="1"/>
          </p:cNvCxnSpPr>
          <p:nvPr/>
        </p:nvCxnSpPr>
        <p:spPr bwMode="auto">
          <a:xfrm flipH="1">
            <a:off x="1602318" y="3671889"/>
            <a:ext cx="1813984" cy="1583838"/>
          </a:xfrm>
          <a:prstGeom prst="straightConnector1">
            <a:avLst/>
          </a:prstGeom>
          <a:noFill/>
          <a:ln w="19050" algn="ctr">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5" name="直接箭头连接符 24"/>
          <p:cNvCxnSpPr>
            <a:cxnSpLocks noChangeShapeType="1"/>
            <a:endCxn id="29704" idx="1"/>
          </p:cNvCxnSpPr>
          <p:nvPr/>
        </p:nvCxnSpPr>
        <p:spPr bwMode="auto">
          <a:xfrm>
            <a:off x="3416300" y="3671889"/>
            <a:ext cx="1794935" cy="1583838"/>
          </a:xfrm>
          <a:prstGeom prst="straightConnector1">
            <a:avLst/>
          </a:prstGeom>
          <a:noFill/>
          <a:ln w="19050" algn="ctr">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6" name="直接箭头连接符 32"/>
          <p:cNvCxnSpPr>
            <a:cxnSpLocks noChangeShapeType="1"/>
            <a:stCxn id="29703" idx="1"/>
            <a:endCxn id="29716" idx="0"/>
          </p:cNvCxnSpPr>
          <p:nvPr/>
        </p:nvCxnSpPr>
        <p:spPr bwMode="auto">
          <a:xfrm flipH="1">
            <a:off x="617010" y="5255727"/>
            <a:ext cx="985308" cy="349737"/>
          </a:xfrm>
          <a:prstGeom prst="straightConnector1">
            <a:avLst/>
          </a:prstGeom>
          <a:noFill/>
          <a:ln w="19050" algn="ctr">
            <a:solidFill>
              <a:srgbClr val="FF9900">
                <a:alpha val="43921"/>
              </a:srgbClr>
            </a:solidFill>
            <a:prstDash val="sys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7" name="直接箭头连接符 35"/>
          <p:cNvCxnSpPr>
            <a:cxnSpLocks noChangeShapeType="1"/>
            <a:stCxn id="29703" idx="1"/>
            <a:endCxn id="29717" idx="0"/>
          </p:cNvCxnSpPr>
          <p:nvPr/>
        </p:nvCxnSpPr>
        <p:spPr bwMode="auto">
          <a:xfrm flipH="1">
            <a:off x="1602317" y="5255727"/>
            <a:ext cx="1" cy="349737"/>
          </a:xfrm>
          <a:prstGeom prst="straightConnector1">
            <a:avLst/>
          </a:prstGeom>
          <a:noFill/>
          <a:ln w="19050" algn="ctr">
            <a:solidFill>
              <a:srgbClr val="FF9900">
                <a:alpha val="43921"/>
              </a:srgbClr>
            </a:solidFill>
            <a:prstDash val="sys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8" name="直接箭头连接符 71"/>
          <p:cNvCxnSpPr>
            <a:cxnSpLocks noChangeShapeType="1"/>
            <a:stCxn id="29703" idx="1"/>
            <a:endCxn id="29718" idx="0"/>
          </p:cNvCxnSpPr>
          <p:nvPr/>
        </p:nvCxnSpPr>
        <p:spPr bwMode="auto">
          <a:xfrm>
            <a:off x="1602318" y="5255727"/>
            <a:ext cx="908048" cy="341799"/>
          </a:xfrm>
          <a:prstGeom prst="straightConnector1">
            <a:avLst/>
          </a:prstGeom>
          <a:noFill/>
          <a:ln w="19050" algn="ctr">
            <a:solidFill>
              <a:srgbClr val="FF9900">
                <a:alpha val="43921"/>
              </a:srgbClr>
            </a:solidFill>
            <a:prstDash val="sys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9" name="直接箭头连接符 73"/>
          <p:cNvCxnSpPr>
            <a:cxnSpLocks noChangeShapeType="1"/>
            <a:stCxn id="29704" idx="1"/>
            <a:endCxn id="29719" idx="0"/>
          </p:cNvCxnSpPr>
          <p:nvPr/>
        </p:nvCxnSpPr>
        <p:spPr bwMode="auto">
          <a:xfrm flipH="1">
            <a:off x="4248151" y="5255727"/>
            <a:ext cx="963084" cy="333861"/>
          </a:xfrm>
          <a:prstGeom prst="straightConnector1">
            <a:avLst/>
          </a:prstGeom>
          <a:noFill/>
          <a:ln w="19050" algn="ctr">
            <a:solidFill>
              <a:srgbClr val="FF9900">
                <a:alpha val="43921"/>
              </a:srgbClr>
            </a:solidFill>
            <a:prstDash val="sys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30" name="直接箭头连接符 75"/>
          <p:cNvCxnSpPr>
            <a:cxnSpLocks noChangeShapeType="1"/>
            <a:stCxn id="29704" idx="1"/>
            <a:endCxn id="29720" idx="0"/>
          </p:cNvCxnSpPr>
          <p:nvPr/>
        </p:nvCxnSpPr>
        <p:spPr bwMode="auto">
          <a:xfrm flipH="1">
            <a:off x="5211233" y="5255727"/>
            <a:ext cx="2" cy="341799"/>
          </a:xfrm>
          <a:prstGeom prst="straightConnector1">
            <a:avLst/>
          </a:prstGeom>
          <a:noFill/>
          <a:ln w="19050" algn="ctr">
            <a:solidFill>
              <a:srgbClr val="FF9900">
                <a:alpha val="43921"/>
              </a:srgbClr>
            </a:solidFill>
            <a:prstDash val="sys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31" name="直接箭头连接符 77"/>
          <p:cNvCxnSpPr>
            <a:cxnSpLocks noChangeShapeType="1"/>
            <a:stCxn id="29704" idx="1"/>
            <a:endCxn id="29721" idx="0"/>
          </p:cNvCxnSpPr>
          <p:nvPr/>
        </p:nvCxnSpPr>
        <p:spPr bwMode="auto">
          <a:xfrm>
            <a:off x="5211235" y="5255727"/>
            <a:ext cx="908049" cy="354499"/>
          </a:xfrm>
          <a:prstGeom prst="straightConnector1">
            <a:avLst/>
          </a:prstGeom>
          <a:noFill/>
          <a:ln w="19050" algn="ctr">
            <a:solidFill>
              <a:srgbClr val="FF9900">
                <a:alpha val="43921"/>
              </a:srgbClr>
            </a:solidFill>
            <a:prstDash val="sys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Box 37"/>
          <p:cNvSpPr txBox="1"/>
          <p:nvPr/>
        </p:nvSpPr>
        <p:spPr>
          <a:xfrm>
            <a:off x="6695017" y="2497139"/>
            <a:ext cx="5475816" cy="3000821"/>
          </a:xfrm>
          <a:prstGeom prst="rect">
            <a:avLst/>
          </a:prstGeom>
          <a:noFill/>
          <a:ln>
            <a:solidFill>
              <a:schemeClr val="tx1"/>
            </a:solidFill>
            <a:prstDash val="sysDash"/>
          </a:ln>
        </p:spPr>
        <p:txBody>
          <a:bodyPr>
            <a:spAutoFit/>
          </a:bodyPr>
          <a:lstStyle/>
          <a:p>
            <a:pPr eaLnBrk="0" hangingPunct="0">
              <a:lnSpc>
                <a:spcPct val="150000"/>
              </a:lnSpc>
              <a:buClr>
                <a:srgbClr val="92D050"/>
              </a:buClr>
              <a:defRPr/>
            </a:pPr>
            <a:r>
              <a:rPr lang="en-US" altLang="zh-CN" sz="1400">
                <a:solidFill>
                  <a:srgbClr val="FF0000"/>
                </a:solidFill>
              </a:rPr>
              <a:t>Tips</a:t>
            </a:r>
            <a:r>
              <a:rPr lang="en-US" altLang="zh-CN" sz="1400">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随着数据量的的增大</a:t>
            </a:r>
            <a:r>
              <a:rPr lang="en-US" altLang="zh-CN" sz="1400">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分片会分割和迁移</a:t>
            </a:r>
            <a:r>
              <a:rPr lang="en-US" altLang="zh-CN" sz="1400">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以满足数据的均匀分布。</a:t>
            </a:r>
            <a:endParaRPr lang="en-US" altLang="zh-CN" sz="1400">
              <a:latin typeface="微软雅黑" panose="020B0503020204020204" pitchFamily="34" charset="-122"/>
              <a:ea typeface="微软雅黑" panose="020B0503020204020204" pitchFamily="34" charset="-122"/>
            </a:endParaRPr>
          </a:p>
          <a:p>
            <a:pPr marL="285750" indent="-285750" eaLnBrk="0" hangingPunct="0">
              <a:lnSpc>
                <a:spcPct val="150000"/>
              </a:lnSpc>
              <a:buClr>
                <a:srgbClr val="92D050"/>
              </a:buClr>
              <a:buFont typeface="Wingdings" panose="05000000000000000000" pitchFamily="2" charset="2"/>
              <a:buChar char="ü"/>
              <a:defRPr/>
            </a:pPr>
            <a:r>
              <a:rPr lang="zh-CN" altLang="en-US" sz="1400" b="1">
                <a:latin typeface="微软雅黑" panose="020B0503020204020204" pitchFamily="34" charset="-122"/>
                <a:ea typeface="微软雅黑" panose="020B0503020204020204" pitchFamily="34" charset="-122"/>
              </a:rPr>
              <a:t>请求分流</a:t>
            </a:r>
            <a:r>
              <a:rPr lang="zh-CN" altLang="en-US" sz="1400">
                <a:latin typeface="微软雅黑" panose="020B0503020204020204" pitchFamily="34" charset="-122"/>
                <a:ea typeface="微软雅黑" panose="020B0503020204020204" pitchFamily="34" charset="-122"/>
              </a:rPr>
              <a:t>：通过路由节点将请求分发到对应的分片和块中；</a:t>
            </a:r>
            <a:endParaRPr lang="en-US" altLang="zh-CN" sz="1400">
              <a:latin typeface="微软雅黑" panose="020B0503020204020204" pitchFamily="34" charset="-122"/>
              <a:ea typeface="微软雅黑" panose="020B0503020204020204" pitchFamily="34" charset="-122"/>
            </a:endParaRPr>
          </a:p>
          <a:p>
            <a:pPr marL="285750" indent="-285750" eaLnBrk="0" hangingPunct="0">
              <a:lnSpc>
                <a:spcPct val="150000"/>
              </a:lnSpc>
              <a:buClr>
                <a:srgbClr val="92D050"/>
              </a:buClr>
              <a:buFont typeface="Wingdings" panose="05000000000000000000" pitchFamily="2" charset="2"/>
              <a:buChar char="ü"/>
              <a:defRPr/>
            </a:pPr>
            <a:r>
              <a:rPr lang="zh-CN" altLang="en-US" sz="1400" b="1">
                <a:latin typeface="微软雅黑" panose="020B0503020204020204" pitchFamily="34" charset="-122"/>
                <a:ea typeface="微软雅黑" panose="020B0503020204020204" pitchFamily="34" charset="-122"/>
              </a:rPr>
              <a:t>数据分流</a:t>
            </a:r>
            <a:r>
              <a:rPr lang="zh-CN" altLang="en-US" sz="1400">
                <a:latin typeface="微软雅黑" panose="020B0503020204020204" pitchFamily="34" charset="-122"/>
                <a:ea typeface="微软雅黑" panose="020B0503020204020204" pitchFamily="34" charset="-122"/>
              </a:rPr>
              <a:t>：内部提供平衡器保证数据的均匀分布，数据平均分布式请求平均分布的前提；</a:t>
            </a:r>
            <a:endParaRPr lang="en-US" altLang="zh-CN" sz="1400">
              <a:latin typeface="微软雅黑" panose="020B0503020204020204" pitchFamily="34" charset="-122"/>
              <a:ea typeface="微软雅黑" panose="020B0503020204020204" pitchFamily="34" charset="-122"/>
            </a:endParaRPr>
          </a:p>
          <a:p>
            <a:pPr marL="285750" indent="-285750" eaLnBrk="0" hangingPunct="0">
              <a:lnSpc>
                <a:spcPct val="150000"/>
              </a:lnSpc>
              <a:buClr>
                <a:srgbClr val="92D050"/>
              </a:buClr>
              <a:buFont typeface="Wingdings" panose="05000000000000000000" pitchFamily="2" charset="2"/>
              <a:buChar char="ü"/>
              <a:defRPr/>
            </a:pPr>
            <a:r>
              <a:rPr lang="zh-CN" altLang="en-US" sz="1400" b="1">
                <a:latin typeface="微软雅黑" panose="020B0503020204020204" pitchFamily="34" charset="-122"/>
                <a:ea typeface="微软雅黑" panose="020B0503020204020204" pitchFamily="34" charset="-122"/>
              </a:rPr>
              <a:t>块的拆分</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3.4</a:t>
            </a:r>
            <a:r>
              <a:rPr lang="zh-CN" altLang="en-US" sz="1400">
                <a:latin typeface="微软雅黑" panose="020B0503020204020204" pitchFamily="34" charset="-122"/>
                <a:ea typeface="微软雅黑" panose="020B0503020204020204" pitchFamily="34" charset="-122"/>
              </a:rPr>
              <a:t>版本块的最大容量为</a:t>
            </a:r>
            <a:r>
              <a:rPr lang="en-US" altLang="zh-CN" sz="1400">
                <a:latin typeface="微软雅黑" panose="020B0503020204020204" pitchFamily="34" charset="-122"/>
                <a:ea typeface="微软雅黑" panose="020B0503020204020204" pitchFamily="34" charset="-122"/>
              </a:rPr>
              <a:t>64M</a:t>
            </a:r>
            <a:r>
              <a:rPr lang="zh-CN" altLang="en-US" sz="1400">
                <a:latin typeface="微软雅黑" panose="020B0503020204020204" pitchFamily="34" charset="-122"/>
                <a:ea typeface="微软雅黑" panose="020B0503020204020204" pitchFamily="34" charset="-122"/>
              </a:rPr>
              <a:t>或者</a:t>
            </a:r>
            <a:r>
              <a:rPr lang="en-US" altLang="zh-CN" sz="1400">
                <a:latin typeface="微软雅黑" panose="020B0503020204020204" pitchFamily="34" charset="-122"/>
                <a:ea typeface="微软雅黑" panose="020B0503020204020204" pitchFamily="34" charset="-122"/>
              </a:rPr>
              <a:t>10w</a:t>
            </a:r>
            <a:r>
              <a:rPr lang="zh-CN" altLang="en-US" sz="1400">
                <a:latin typeface="微软雅黑" panose="020B0503020204020204" pitchFamily="34" charset="-122"/>
                <a:ea typeface="微软雅黑" panose="020B0503020204020204" pitchFamily="34" charset="-122"/>
              </a:rPr>
              <a:t>的数据，当到达这个阈值，触发块的拆分，一分为二；</a:t>
            </a:r>
            <a:endParaRPr lang="en-US" altLang="zh-CN" sz="1400">
              <a:latin typeface="微软雅黑" panose="020B0503020204020204" pitchFamily="34" charset="-122"/>
              <a:ea typeface="微软雅黑" panose="020B0503020204020204" pitchFamily="34" charset="-122"/>
            </a:endParaRPr>
          </a:p>
          <a:p>
            <a:pPr marL="285750" indent="-285750" eaLnBrk="0" hangingPunct="0">
              <a:lnSpc>
                <a:spcPct val="150000"/>
              </a:lnSpc>
              <a:buClr>
                <a:srgbClr val="92D050"/>
              </a:buClr>
              <a:buFont typeface="Wingdings" panose="05000000000000000000" pitchFamily="2" charset="2"/>
              <a:buChar char="ü"/>
              <a:defRPr/>
            </a:pPr>
            <a:r>
              <a:rPr lang="zh-CN" altLang="en-US" sz="1400" b="1">
                <a:latin typeface="微软雅黑" panose="020B0503020204020204" pitchFamily="34" charset="-122"/>
                <a:ea typeface="微软雅黑" panose="020B0503020204020204" pitchFamily="34" charset="-122"/>
              </a:rPr>
              <a:t>块的迁移</a:t>
            </a:r>
            <a:r>
              <a:rPr lang="zh-CN" altLang="en-US" sz="1400">
                <a:latin typeface="微软雅黑" panose="020B0503020204020204" pitchFamily="34" charset="-122"/>
                <a:ea typeface="微软雅黑" panose="020B0503020204020204" pitchFamily="34" charset="-122"/>
              </a:rPr>
              <a:t>：为保证数据在分片节点服务器分片节点服务器均匀分布，块会在节点之间迁移。一般相差</a:t>
            </a:r>
            <a:r>
              <a:rPr lang="en-US" altLang="zh-CN" sz="1400">
                <a:latin typeface="微软雅黑" panose="020B0503020204020204" pitchFamily="34" charset="-122"/>
                <a:ea typeface="微软雅黑" panose="020B0503020204020204" pitchFamily="34" charset="-122"/>
              </a:rPr>
              <a:t>8</a:t>
            </a:r>
            <a:r>
              <a:rPr lang="zh-CN" altLang="en-US" sz="1400">
                <a:latin typeface="微软雅黑" panose="020B0503020204020204" pitchFamily="34" charset="-122"/>
                <a:ea typeface="微软雅黑" panose="020B0503020204020204" pitchFamily="34" charset="-122"/>
              </a:rPr>
              <a:t>个分块的时候触发；</a:t>
            </a:r>
            <a:endParaRPr lang="en-US" altLang="zh-CN" sz="1400">
              <a:latin typeface="微软雅黑" panose="020B0503020204020204" pitchFamily="34" charset="-122"/>
              <a:ea typeface="微软雅黑" panose="020B0503020204020204" pitchFamily="34" charset="-122"/>
            </a:endParaRPr>
          </a:p>
        </p:txBody>
      </p:sp>
      <p:sp>
        <p:nvSpPr>
          <p:cNvPr id="29733" name="TextBox 1"/>
          <p:cNvSpPr txBox="1">
            <a:spLocks noChangeArrowheads="1"/>
          </p:cNvSpPr>
          <p:nvPr/>
        </p:nvSpPr>
        <p:spPr bwMode="auto">
          <a:xfrm>
            <a:off x="16933" y="2503489"/>
            <a:ext cx="46136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FFC000"/>
              </a:buClr>
              <a:buFont typeface="Wingdings" panose="05000000000000000000" pitchFamily="2" charset="2"/>
              <a:buChar char="Ø"/>
            </a:pPr>
            <a:r>
              <a:rPr lang="zh-CN" altLang="en-US" sz="1800" smtClean="0">
                <a:latin typeface="微软雅黑" panose="020B0503020204020204" pitchFamily="34" charset="-122"/>
                <a:ea typeface="微软雅黑" panose="020B0503020204020204" pitchFamily="34" charset="-122"/>
              </a:rPr>
              <a:t>以</a:t>
            </a:r>
            <a:r>
              <a:rPr lang="en-US" altLang="zh-CN" sz="1800" smtClean="0">
                <a:latin typeface="微软雅黑" panose="020B0503020204020204" pitchFamily="34" charset="-122"/>
                <a:ea typeface="微软雅黑" panose="020B0503020204020204" pitchFamily="34" charset="-122"/>
              </a:rPr>
              <a:t>Order</a:t>
            </a:r>
            <a:r>
              <a:rPr lang="zh-CN" altLang="en-US" sz="1800">
                <a:latin typeface="微软雅黑" panose="020B0503020204020204" pitchFamily="34" charset="-122"/>
                <a:ea typeface="微软雅黑" panose="020B0503020204020204" pitchFamily="34" charset="-122"/>
              </a:rPr>
              <a:t>为例，使用</a:t>
            </a:r>
            <a:r>
              <a:rPr lang="en-US" altLang="zh-CN" sz="1800">
                <a:latin typeface="微软雅黑" panose="020B0503020204020204" pitchFamily="34" charset="-122"/>
                <a:ea typeface="微软雅黑" panose="020B0503020204020204" pitchFamily="34" charset="-122"/>
              </a:rPr>
              <a:t>useCode</a:t>
            </a:r>
            <a:r>
              <a:rPr lang="zh-CN" altLang="en-US" sz="1800">
                <a:latin typeface="微软雅黑" panose="020B0503020204020204" pitchFamily="34" charset="-122"/>
                <a:ea typeface="微软雅黑" panose="020B0503020204020204" pitchFamily="34" charset="-122"/>
              </a:rPr>
              <a:t>作为分片键</a:t>
            </a:r>
            <a:endParaRPr lang="zh-CN" altLang="en-US" sz="1800">
              <a:latin typeface="微软雅黑" panose="020B0503020204020204" pitchFamily="34" charset="-122"/>
              <a:ea typeface="微软雅黑" panose="020B0503020204020204" pitchFamily="34" charset="-122"/>
            </a:endParaRPr>
          </a:p>
        </p:txBody>
      </p:sp>
      <p:cxnSp>
        <p:nvCxnSpPr>
          <p:cNvPr id="29734" name="直接连接符 3"/>
          <p:cNvCxnSpPr>
            <a:cxnSpLocks noChangeShapeType="1"/>
          </p:cNvCxnSpPr>
          <p:nvPr/>
        </p:nvCxnSpPr>
        <p:spPr bwMode="auto">
          <a:xfrm flipV="1">
            <a:off x="4234" y="2354264"/>
            <a:ext cx="12232217" cy="15875"/>
          </a:xfrm>
          <a:prstGeom prst="line">
            <a:avLst/>
          </a:prstGeom>
          <a:noFill/>
          <a:ln w="9525" algn="ctr">
            <a:solidFill>
              <a:schemeClr val="accent1">
                <a:alpha val="6196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35" name="TextBox 4"/>
          <p:cNvSpPr txBox="1">
            <a:spLocks noChangeArrowheads="1"/>
          </p:cNvSpPr>
          <p:nvPr/>
        </p:nvSpPr>
        <p:spPr bwMode="auto">
          <a:xfrm>
            <a:off x="421218" y="5962650"/>
            <a:ext cx="3257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100"/>
              <a:t>块</a:t>
            </a:r>
            <a:endParaRPr lang="zh-CN" altLang="en-US" sz="1800"/>
          </a:p>
        </p:txBody>
      </p:sp>
      <p:sp>
        <p:nvSpPr>
          <p:cNvPr id="29736" name="TextBox 42"/>
          <p:cNvSpPr txBox="1">
            <a:spLocks noChangeArrowheads="1"/>
          </p:cNvSpPr>
          <p:nvPr/>
        </p:nvSpPr>
        <p:spPr bwMode="auto">
          <a:xfrm>
            <a:off x="1386418" y="5957889"/>
            <a:ext cx="3257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100"/>
              <a:t>块</a:t>
            </a:r>
            <a:endParaRPr lang="zh-CN" altLang="en-US" sz="1800"/>
          </a:p>
        </p:txBody>
      </p:sp>
      <p:sp>
        <p:nvSpPr>
          <p:cNvPr id="29737" name="TextBox 43"/>
          <p:cNvSpPr txBox="1">
            <a:spLocks noChangeArrowheads="1"/>
          </p:cNvSpPr>
          <p:nvPr/>
        </p:nvSpPr>
        <p:spPr bwMode="auto">
          <a:xfrm>
            <a:off x="2300818" y="5953125"/>
            <a:ext cx="3257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100"/>
              <a:t>块</a:t>
            </a:r>
            <a:endParaRPr lang="zh-CN" altLang="en-US" sz="1800"/>
          </a:p>
        </p:txBody>
      </p:sp>
      <p:sp>
        <p:nvSpPr>
          <p:cNvPr id="29738" name="TextBox 44"/>
          <p:cNvSpPr txBox="1">
            <a:spLocks noChangeArrowheads="1"/>
          </p:cNvSpPr>
          <p:nvPr/>
        </p:nvSpPr>
        <p:spPr bwMode="auto">
          <a:xfrm>
            <a:off x="4995334" y="5965825"/>
            <a:ext cx="3257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100"/>
              <a:t>块</a:t>
            </a:r>
            <a:endParaRPr lang="zh-CN" altLang="en-US" sz="1800"/>
          </a:p>
        </p:txBody>
      </p:sp>
      <p:sp>
        <p:nvSpPr>
          <p:cNvPr id="29739" name="TextBox 45"/>
          <p:cNvSpPr txBox="1">
            <a:spLocks noChangeArrowheads="1"/>
          </p:cNvSpPr>
          <p:nvPr/>
        </p:nvSpPr>
        <p:spPr bwMode="auto">
          <a:xfrm>
            <a:off x="4032251" y="5972175"/>
            <a:ext cx="3257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100"/>
              <a:t>块</a:t>
            </a:r>
            <a:endParaRPr lang="zh-CN" altLang="en-US" sz="1800"/>
          </a:p>
        </p:txBody>
      </p:sp>
      <p:sp>
        <p:nvSpPr>
          <p:cNvPr id="29740" name="TextBox 46"/>
          <p:cNvSpPr txBox="1">
            <a:spLocks noChangeArrowheads="1"/>
          </p:cNvSpPr>
          <p:nvPr/>
        </p:nvSpPr>
        <p:spPr bwMode="auto">
          <a:xfrm>
            <a:off x="5903385" y="6000750"/>
            <a:ext cx="3257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100"/>
              <a:t>块</a:t>
            </a:r>
            <a:endParaRPr lang="zh-CN" altLang="en-US" sz="1800"/>
          </a:p>
        </p:txBody>
      </p:sp>
      <p:grpSp>
        <p:nvGrpSpPr>
          <p:cNvPr id="47" name="PA_组合 47"/>
          <p:cNvGrpSpPr/>
          <p:nvPr>
            <p:custDataLst>
              <p:tags r:id="rId1"/>
            </p:custDataLst>
          </p:nvPr>
        </p:nvGrpSpPr>
        <p:grpSpPr>
          <a:xfrm>
            <a:off x="480484" y="709142"/>
            <a:ext cx="1199456" cy="74689"/>
            <a:chOff x="0" y="2842590"/>
            <a:chExt cx="7054752" cy="89199"/>
          </a:xfrm>
        </p:grpSpPr>
        <p:sp>
          <p:nvSpPr>
            <p:cNvPr id="48" name="矩形 4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49" name="矩形 4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5" name="矩形 4"/>
          <p:cNvSpPr>
            <a:spLocks noChangeArrowheads="1"/>
          </p:cNvSpPr>
          <p:nvPr/>
        </p:nvSpPr>
        <p:spPr bwMode="auto">
          <a:xfrm>
            <a:off x="151342" y="127001"/>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分片集群架构图与组件（</a:t>
            </a:r>
            <a:r>
              <a:rPr lang="en-US" altLang="zh-CN" sz="2665">
                <a:solidFill>
                  <a:srgbClr val="1D69A3"/>
                </a:solidFill>
                <a:latin typeface="微软雅黑" panose="020B0503020204020204" pitchFamily="34" charset="-122"/>
                <a:ea typeface="微软雅黑" panose="020B0503020204020204" pitchFamily="34" charset="-122"/>
              </a:rPr>
              <a:t>what</a:t>
            </a:r>
            <a:r>
              <a:rPr lang="zh-CN" altLang="en-US" sz="2665">
                <a:solidFill>
                  <a:srgbClr val="1D69A3"/>
                </a:solidFill>
                <a:latin typeface="微软雅黑" panose="020B0503020204020204" pitchFamily="34" charset="-122"/>
                <a:ea typeface="微软雅黑" panose="020B0503020204020204" pitchFamily="34" charset="-122"/>
              </a:rPr>
              <a:t>）</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30726" name="圆柱形 1"/>
          <p:cNvSpPr>
            <a:spLocks noChangeArrowheads="1"/>
          </p:cNvSpPr>
          <p:nvPr/>
        </p:nvSpPr>
        <p:spPr bwMode="auto">
          <a:xfrm>
            <a:off x="2015067" y="1400175"/>
            <a:ext cx="1318684" cy="811213"/>
          </a:xfrm>
          <a:prstGeom prst="can">
            <a:avLst>
              <a:gd name="adj" fmla="val 25000"/>
            </a:avLst>
          </a:prstGeom>
          <a:solidFill>
            <a:schemeClr val="accent1"/>
          </a:solidFill>
          <a:ln w="9525">
            <a:solidFill>
              <a:schemeClr val="bg2"/>
            </a:solidFill>
            <a:round/>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30727" name="圆柱形 9"/>
          <p:cNvSpPr>
            <a:spLocks noChangeArrowheads="1"/>
          </p:cNvSpPr>
          <p:nvPr/>
        </p:nvSpPr>
        <p:spPr bwMode="auto">
          <a:xfrm>
            <a:off x="4440767" y="1400175"/>
            <a:ext cx="1318684" cy="811213"/>
          </a:xfrm>
          <a:prstGeom prst="can">
            <a:avLst>
              <a:gd name="adj" fmla="val 25000"/>
            </a:avLst>
          </a:prstGeom>
          <a:solidFill>
            <a:schemeClr val="accent1"/>
          </a:solidFill>
          <a:ln w="9525">
            <a:solidFill>
              <a:schemeClr val="bg2"/>
            </a:solidFill>
            <a:round/>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30728" name="圆角矩形 2"/>
          <p:cNvSpPr>
            <a:spLocks noChangeArrowheads="1"/>
          </p:cNvSpPr>
          <p:nvPr/>
        </p:nvSpPr>
        <p:spPr bwMode="auto">
          <a:xfrm>
            <a:off x="2868084" y="3759260"/>
            <a:ext cx="2233083" cy="561856"/>
          </a:xfrm>
          <a:prstGeom prst="roundRect">
            <a:avLst>
              <a:gd name="adj" fmla="val 16667"/>
            </a:avLst>
          </a:prstGeom>
          <a:solidFill>
            <a:srgbClr val="92D050"/>
          </a:solidFill>
          <a:ln w="9525">
            <a:solidFill>
              <a:schemeClr val="bg2"/>
            </a:solidFill>
            <a:round/>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grpSp>
        <p:nvGrpSpPr>
          <p:cNvPr id="30729" name="组合 9"/>
          <p:cNvGrpSpPr/>
          <p:nvPr/>
        </p:nvGrpSpPr>
        <p:grpSpPr bwMode="auto">
          <a:xfrm>
            <a:off x="2698751" y="5490149"/>
            <a:ext cx="2669116" cy="1012250"/>
            <a:chOff x="4289736" y="1587096"/>
            <a:chExt cx="2001733" cy="1010452"/>
          </a:xfrm>
        </p:grpSpPr>
        <p:grpSp>
          <p:nvGrpSpPr>
            <p:cNvPr id="30758" name="组合 7"/>
            <p:cNvGrpSpPr/>
            <p:nvPr/>
          </p:nvGrpSpPr>
          <p:grpSpPr bwMode="auto">
            <a:xfrm>
              <a:off x="4329492" y="1729393"/>
              <a:ext cx="1848678" cy="506929"/>
              <a:chOff x="4329492" y="1729393"/>
              <a:chExt cx="1848678" cy="506929"/>
            </a:xfrm>
          </p:grpSpPr>
          <p:sp>
            <p:nvSpPr>
              <p:cNvPr id="30761" name="矩形 3"/>
              <p:cNvSpPr>
                <a:spLocks noChangeArrowheads="1"/>
              </p:cNvSpPr>
              <p:nvPr/>
            </p:nvSpPr>
            <p:spPr bwMode="auto">
              <a:xfrm>
                <a:off x="4329492" y="1729393"/>
                <a:ext cx="1848678" cy="506929"/>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cxnSp>
            <p:nvCxnSpPr>
              <p:cNvPr id="30762" name="直接连接符 5"/>
              <p:cNvCxnSpPr>
                <a:cxnSpLocks noChangeShapeType="1"/>
                <a:stCxn id="30761" idx="1"/>
                <a:endCxn id="30761" idx="3"/>
              </p:cNvCxnSpPr>
              <p:nvPr/>
            </p:nvCxnSpPr>
            <p:spPr bwMode="auto">
              <a:xfrm>
                <a:off x="4329492" y="1982858"/>
                <a:ext cx="1848678" cy="0"/>
              </a:xfrm>
              <a:prstGeom prst="line">
                <a:avLst/>
              </a:prstGeom>
              <a:noFill/>
              <a:ln w="9525" algn="ctr">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759" name="TextBox 8"/>
            <p:cNvSpPr txBox="1">
              <a:spLocks noChangeArrowheads="1"/>
            </p:cNvSpPr>
            <p:nvPr/>
          </p:nvSpPr>
          <p:spPr bwMode="auto">
            <a:xfrm>
              <a:off x="4289736" y="1587096"/>
              <a:ext cx="2001733" cy="338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600">
                  <a:solidFill>
                    <a:schemeClr val="bg1"/>
                  </a:solidFill>
                </a:rPr>
                <a:t>Driver</a:t>
              </a:r>
              <a:endParaRPr lang="zh-CN" altLang="en-US" sz="1600">
                <a:solidFill>
                  <a:schemeClr val="bg1"/>
                </a:solidFill>
              </a:endParaRPr>
            </a:p>
          </p:txBody>
        </p:sp>
        <p:sp>
          <p:nvSpPr>
            <p:cNvPr id="30760" name="TextBox 13"/>
            <p:cNvSpPr txBox="1">
              <a:spLocks noChangeArrowheads="1"/>
            </p:cNvSpPr>
            <p:nvPr/>
          </p:nvSpPr>
          <p:spPr bwMode="auto">
            <a:xfrm>
              <a:off x="4289736" y="1982859"/>
              <a:ext cx="2001733" cy="614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600">
                  <a:solidFill>
                    <a:schemeClr val="bg1"/>
                  </a:solidFill>
                </a:rPr>
                <a:t>Client Application</a:t>
              </a:r>
              <a:endParaRPr lang="zh-CN" altLang="en-US" sz="1600">
                <a:solidFill>
                  <a:schemeClr val="bg1"/>
                </a:solidFill>
              </a:endParaRPr>
            </a:p>
            <a:p>
              <a:pPr algn="ctr" eaLnBrk="1" hangingPunct="1">
                <a:spcBef>
                  <a:spcPct val="0"/>
                </a:spcBef>
                <a:buFontTx/>
                <a:buNone/>
              </a:pPr>
              <a:endParaRPr lang="zh-CN" altLang="en-US" sz="1800">
                <a:solidFill>
                  <a:schemeClr val="bg1"/>
                </a:solidFill>
              </a:endParaRPr>
            </a:p>
          </p:txBody>
        </p:sp>
      </p:grpSp>
      <p:grpSp>
        <p:nvGrpSpPr>
          <p:cNvPr id="30730" name="组合 18"/>
          <p:cNvGrpSpPr/>
          <p:nvPr/>
        </p:nvGrpSpPr>
        <p:grpSpPr bwMode="auto">
          <a:xfrm>
            <a:off x="355601" y="2933092"/>
            <a:ext cx="1223433" cy="2209433"/>
            <a:chOff x="267089" y="3251145"/>
            <a:chExt cx="917891" cy="2208805"/>
          </a:xfrm>
        </p:grpSpPr>
        <p:grpSp>
          <p:nvGrpSpPr>
            <p:cNvPr id="30748" name="组合 10"/>
            <p:cNvGrpSpPr/>
            <p:nvPr/>
          </p:nvGrpSpPr>
          <p:grpSpPr bwMode="auto">
            <a:xfrm>
              <a:off x="433834" y="3251145"/>
              <a:ext cx="516115" cy="763003"/>
              <a:chOff x="433834" y="3251145"/>
              <a:chExt cx="516115" cy="763003"/>
            </a:xfrm>
          </p:grpSpPr>
          <p:sp>
            <p:nvSpPr>
              <p:cNvPr id="21" name="圆柱形 20"/>
              <p:cNvSpPr/>
              <p:nvPr/>
            </p:nvSpPr>
            <p:spPr bwMode="auto">
              <a:xfrm>
                <a:off x="433834" y="3251145"/>
                <a:ext cx="516115" cy="763003"/>
              </a:xfrm>
              <a:prstGeom prst="can">
                <a:avLst/>
              </a:prstGeom>
              <a:solidFill>
                <a:schemeClr val="accent2">
                  <a:lumMod val="40000"/>
                  <a:lumOff val="60000"/>
                </a:schemeClr>
              </a:solidFill>
              <a:ln>
                <a:solidFill>
                  <a:schemeClr val="bg2"/>
                </a:solidFill>
              </a:ln>
            </p:spPr>
            <p:txBody>
              <a:bodyPr anchor="ctr">
                <a:spAutoFit/>
              </a:bodyPr>
              <a:lstStyle/>
              <a:p>
                <a:pPr algn="ctr">
                  <a:lnSpc>
                    <a:spcPct val="150000"/>
                  </a:lnSpc>
                  <a:buClr>
                    <a:srgbClr val="92D050"/>
                  </a:buClr>
                  <a:defRPr/>
                </a:pPr>
                <a:endParaRPr lang="zh-CN" altLang="en-US">
                  <a:latin typeface="微软雅黑" panose="020B0503020204020204" pitchFamily="34" charset="-122"/>
                  <a:ea typeface="微软雅黑" panose="020B0503020204020204" pitchFamily="34" charset="-122"/>
                </a:endParaRPr>
              </a:p>
            </p:txBody>
          </p:sp>
          <p:sp>
            <p:nvSpPr>
              <p:cNvPr id="30757" name="TextBox 8"/>
              <p:cNvSpPr txBox="1">
                <a:spLocks noChangeArrowheads="1"/>
              </p:cNvSpPr>
              <p:nvPr/>
            </p:nvSpPr>
            <p:spPr bwMode="auto">
              <a:xfrm>
                <a:off x="482598" y="3502870"/>
                <a:ext cx="451241" cy="369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900"/>
                  <a:t>config </a:t>
                </a:r>
                <a:endParaRPr lang="en-US" altLang="zh-CN" sz="900"/>
              </a:p>
              <a:p>
                <a:pPr algn="ctr" eaLnBrk="1" hangingPunct="1">
                  <a:spcBef>
                    <a:spcPct val="0"/>
                  </a:spcBef>
                  <a:buFontTx/>
                  <a:buNone/>
                </a:pPr>
                <a:r>
                  <a:rPr lang="en-US" altLang="zh-CN" sz="900"/>
                  <a:t>server 1</a:t>
                </a:r>
                <a:endParaRPr lang="zh-CN" altLang="en-US" sz="900"/>
              </a:p>
            </p:txBody>
          </p:sp>
        </p:grpSp>
        <p:grpSp>
          <p:nvGrpSpPr>
            <p:cNvPr id="30749" name="组合 25"/>
            <p:cNvGrpSpPr/>
            <p:nvPr/>
          </p:nvGrpSpPr>
          <p:grpSpPr bwMode="auto">
            <a:xfrm>
              <a:off x="433834" y="3997058"/>
              <a:ext cx="516115" cy="763003"/>
              <a:chOff x="433834" y="3250608"/>
              <a:chExt cx="516115" cy="763003"/>
            </a:xfrm>
          </p:grpSpPr>
          <p:sp>
            <p:nvSpPr>
              <p:cNvPr id="27" name="圆柱形 26"/>
              <p:cNvSpPr/>
              <p:nvPr/>
            </p:nvSpPr>
            <p:spPr bwMode="auto">
              <a:xfrm>
                <a:off x="433834" y="3250608"/>
                <a:ext cx="516115" cy="763003"/>
              </a:xfrm>
              <a:prstGeom prst="can">
                <a:avLst/>
              </a:prstGeom>
              <a:solidFill>
                <a:schemeClr val="accent2">
                  <a:lumMod val="40000"/>
                  <a:lumOff val="60000"/>
                </a:schemeClr>
              </a:solidFill>
              <a:ln>
                <a:solidFill>
                  <a:schemeClr val="bg2"/>
                </a:solidFill>
              </a:ln>
            </p:spPr>
            <p:txBody>
              <a:bodyPr anchor="ctr">
                <a:spAutoFit/>
              </a:bodyPr>
              <a:lstStyle/>
              <a:p>
                <a:pPr algn="ctr">
                  <a:lnSpc>
                    <a:spcPct val="150000"/>
                  </a:lnSpc>
                  <a:buClr>
                    <a:srgbClr val="92D050"/>
                  </a:buClr>
                  <a:defRPr/>
                </a:pPr>
                <a:endParaRPr lang="zh-CN" altLang="en-US">
                  <a:latin typeface="微软雅黑" panose="020B0503020204020204" pitchFamily="34" charset="-122"/>
                  <a:ea typeface="微软雅黑" panose="020B0503020204020204" pitchFamily="34" charset="-122"/>
                </a:endParaRPr>
              </a:p>
            </p:txBody>
          </p:sp>
          <p:sp>
            <p:nvSpPr>
              <p:cNvPr id="30755" name="TextBox 27"/>
              <p:cNvSpPr txBox="1">
                <a:spLocks noChangeArrowheads="1"/>
              </p:cNvSpPr>
              <p:nvPr/>
            </p:nvSpPr>
            <p:spPr bwMode="auto">
              <a:xfrm>
                <a:off x="482598" y="3502870"/>
                <a:ext cx="451241" cy="369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900"/>
                  <a:t>config </a:t>
                </a:r>
                <a:endParaRPr lang="en-US" altLang="zh-CN" sz="900"/>
              </a:p>
              <a:p>
                <a:pPr algn="ctr" eaLnBrk="1" hangingPunct="1">
                  <a:spcBef>
                    <a:spcPct val="0"/>
                  </a:spcBef>
                  <a:buFontTx/>
                  <a:buNone/>
                </a:pPr>
                <a:r>
                  <a:rPr lang="en-US" altLang="zh-CN" sz="900"/>
                  <a:t>server 1</a:t>
                </a:r>
                <a:endParaRPr lang="zh-CN" altLang="en-US" sz="900"/>
              </a:p>
            </p:txBody>
          </p:sp>
        </p:grpSp>
        <p:grpSp>
          <p:nvGrpSpPr>
            <p:cNvPr id="30750" name="组合 28"/>
            <p:cNvGrpSpPr/>
            <p:nvPr/>
          </p:nvGrpSpPr>
          <p:grpSpPr bwMode="auto">
            <a:xfrm>
              <a:off x="443363" y="4696947"/>
              <a:ext cx="516115" cy="763003"/>
              <a:chOff x="434032" y="3250701"/>
              <a:chExt cx="516115" cy="763003"/>
            </a:xfrm>
          </p:grpSpPr>
          <p:sp>
            <p:nvSpPr>
              <p:cNvPr id="30" name="圆柱形 29"/>
              <p:cNvSpPr/>
              <p:nvPr/>
            </p:nvSpPr>
            <p:spPr bwMode="auto">
              <a:xfrm>
                <a:off x="434032" y="3250701"/>
                <a:ext cx="516115" cy="763003"/>
              </a:xfrm>
              <a:prstGeom prst="can">
                <a:avLst/>
              </a:prstGeom>
              <a:solidFill>
                <a:schemeClr val="accent2">
                  <a:lumMod val="40000"/>
                  <a:lumOff val="60000"/>
                </a:schemeClr>
              </a:solidFill>
              <a:ln>
                <a:solidFill>
                  <a:schemeClr val="bg2"/>
                </a:solidFill>
              </a:ln>
            </p:spPr>
            <p:txBody>
              <a:bodyPr anchor="ctr">
                <a:spAutoFit/>
              </a:bodyPr>
              <a:lstStyle/>
              <a:p>
                <a:pPr algn="ctr">
                  <a:lnSpc>
                    <a:spcPct val="150000"/>
                  </a:lnSpc>
                  <a:buClr>
                    <a:srgbClr val="92D050"/>
                  </a:buClr>
                  <a:defRPr/>
                </a:pPr>
                <a:endParaRPr lang="zh-CN" altLang="en-US">
                  <a:latin typeface="微软雅黑" panose="020B0503020204020204" pitchFamily="34" charset="-122"/>
                  <a:ea typeface="微软雅黑" panose="020B0503020204020204" pitchFamily="34" charset="-122"/>
                </a:endParaRPr>
              </a:p>
            </p:txBody>
          </p:sp>
          <p:sp>
            <p:nvSpPr>
              <p:cNvPr id="30753" name="TextBox 30"/>
              <p:cNvSpPr txBox="1">
                <a:spLocks noChangeArrowheads="1"/>
              </p:cNvSpPr>
              <p:nvPr/>
            </p:nvSpPr>
            <p:spPr bwMode="auto">
              <a:xfrm>
                <a:off x="482598" y="3502870"/>
                <a:ext cx="451241" cy="369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900"/>
                  <a:t>config </a:t>
                </a:r>
                <a:endParaRPr lang="en-US" altLang="zh-CN" sz="900"/>
              </a:p>
              <a:p>
                <a:pPr algn="ctr" eaLnBrk="1" hangingPunct="1">
                  <a:spcBef>
                    <a:spcPct val="0"/>
                  </a:spcBef>
                  <a:buFontTx/>
                  <a:buNone/>
                </a:pPr>
                <a:r>
                  <a:rPr lang="en-US" altLang="zh-CN" sz="900"/>
                  <a:t>server 1</a:t>
                </a:r>
                <a:endParaRPr lang="zh-CN" altLang="en-US" sz="900"/>
              </a:p>
            </p:txBody>
          </p:sp>
        </p:grpSp>
        <p:sp>
          <p:nvSpPr>
            <p:cNvPr id="30751" name="矩形 11"/>
            <p:cNvSpPr>
              <a:spLocks noChangeArrowheads="1"/>
            </p:cNvSpPr>
            <p:nvPr/>
          </p:nvSpPr>
          <p:spPr bwMode="auto">
            <a:xfrm>
              <a:off x="267089" y="4112020"/>
              <a:ext cx="917891" cy="507687"/>
            </a:xfrm>
            <a:prstGeom prst="rect">
              <a:avLst/>
            </a:prstGeom>
            <a:noFill/>
            <a:ln w="9525">
              <a:solidFill>
                <a:srgbClr val="000000">
                  <a:alpha val="63921"/>
                </a:srgbClr>
              </a:solidFill>
              <a:prstDash val="sysDash"/>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grpSp>
      <p:cxnSp>
        <p:nvCxnSpPr>
          <p:cNvPr id="30731" name="直接箭头连接符 23"/>
          <p:cNvCxnSpPr>
            <a:cxnSpLocks noChangeShapeType="1"/>
            <a:endCxn id="30726" idx="3"/>
          </p:cNvCxnSpPr>
          <p:nvPr/>
        </p:nvCxnSpPr>
        <p:spPr bwMode="auto">
          <a:xfrm flipH="1" flipV="1">
            <a:off x="2675467" y="2211389"/>
            <a:ext cx="808567" cy="1436687"/>
          </a:xfrm>
          <a:prstGeom prst="straightConnector1">
            <a:avLst/>
          </a:prstGeom>
          <a:noFill/>
          <a:ln w="19050" algn="ctr">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2" name="直接箭头连接符 36"/>
          <p:cNvCxnSpPr>
            <a:cxnSpLocks noChangeShapeType="1"/>
            <a:endCxn id="30727" idx="3"/>
          </p:cNvCxnSpPr>
          <p:nvPr/>
        </p:nvCxnSpPr>
        <p:spPr bwMode="auto">
          <a:xfrm flipV="1">
            <a:off x="4540251" y="2211389"/>
            <a:ext cx="560916" cy="1436687"/>
          </a:xfrm>
          <a:prstGeom prst="straightConnector1">
            <a:avLst/>
          </a:prstGeom>
          <a:noFill/>
          <a:ln w="19050" algn="ctr">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a:endCxn id="30728" idx="2"/>
          </p:cNvCxnSpPr>
          <p:nvPr/>
        </p:nvCxnSpPr>
        <p:spPr bwMode="auto">
          <a:xfrm flipH="1" flipV="1">
            <a:off x="3984626" y="4321116"/>
            <a:ext cx="1059" cy="1103372"/>
          </a:xfrm>
          <a:prstGeom prst="straightConnector1">
            <a:avLst/>
          </a:prstGeom>
          <a:solidFill>
            <a:schemeClr val="accent1"/>
          </a:solidFill>
          <a:ln w="19050" cap="flat" cmpd="sng" algn="ctr">
            <a:solidFill>
              <a:schemeClr val="tx2">
                <a:lumMod val="95000"/>
                <a:lumOff val="5000"/>
              </a:schemeClr>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4" name="直接箭头连接符 37"/>
          <p:cNvCxnSpPr>
            <a:cxnSpLocks noChangeShapeType="1"/>
          </p:cNvCxnSpPr>
          <p:nvPr/>
        </p:nvCxnSpPr>
        <p:spPr bwMode="auto">
          <a:xfrm flipV="1">
            <a:off x="1579033" y="3871914"/>
            <a:ext cx="1289051" cy="9525"/>
          </a:xfrm>
          <a:prstGeom prst="straightConnector1">
            <a:avLst/>
          </a:prstGeom>
          <a:noFill/>
          <a:ln w="19050" algn="ctr">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35" name="TextBox 38"/>
          <p:cNvSpPr txBox="1">
            <a:spLocks noChangeArrowheads="1"/>
          </p:cNvSpPr>
          <p:nvPr/>
        </p:nvSpPr>
        <p:spPr bwMode="auto">
          <a:xfrm>
            <a:off x="2159000" y="1700213"/>
            <a:ext cx="7889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chemeClr val="bg1"/>
                </a:solidFill>
                <a:latin typeface="微软雅黑" panose="020B0503020204020204" pitchFamily="34" charset="-122"/>
                <a:ea typeface="微软雅黑" panose="020B0503020204020204" pitchFamily="34" charset="-122"/>
              </a:rPr>
              <a:t>分片</a:t>
            </a:r>
            <a:r>
              <a:rPr lang="en-US" altLang="zh-CN" sz="1800" b="1">
                <a:solidFill>
                  <a:schemeClr val="bg1"/>
                </a:solidFill>
                <a:latin typeface="微软雅黑" panose="020B0503020204020204" pitchFamily="34" charset="-122"/>
                <a:ea typeface="微软雅黑" panose="020B0503020204020204" pitchFamily="34" charset="-122"/>
              </a:rPr>
              <a:t>1</a:t>
            </a:r>
            <a:endParaRPr lang="zh-CN" altLang="en-US" sz="1800" b="1">
              <a:solidFill>
                <a:schemeClr val="bg1"/>
              </a:solidFill>
              <a:latin typeface="微软雅黑" panose="020B0503020204020204" pitchFamily="34" charset="-122"/>
              <a:ea typeface="微软雅黑" panose="020B0503020204020204" pitchFamily="34" charset="-122"/>
            </a:endParaRPr>
          </a:p>
        </p:txBody>
      </p:sp>
      <p:sp>
        <p:nvSpPr>
          <p:cNvPr id="30736" name="TextBox 44"/>
          <p:cNvSpPr txBox="1">
            <a:spLocks noChangeArrowheads="1"/>
          </p:cNvSpPr>
          <p:nvPr/>
        </p:nvSpPr>
        <p:spPr bwMode="auto">
          <a:xfrm>
            <a:off x="4574118" y="1693864"/>
            <a:ext cx="7889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chemeClr val="bg1"/>
                </a:solidFill>
                <a:latin typeface="微软雅黑" panose="020B0503020204020204" pitchFamily="34" charset="-122"/>
                <a:ea typeface="微软雅黑" panose="020B0503020204020204" pitchFamily="34" charset="-122"/>
              </a:rPr>
              <a:t>分片</a:t>
            </a:r>
            <a:r>
              <a:rPr lang="en-US" altLang="zh-CN" sz="1800" b="1">
                <a:solidFill>
                  <a:schemeClr val="bg1"/>
                </a:solidFill>
                <a:latin typeface="微软雅黑" panose="020B0503020204020204" pitchFamily="34" charset="-122"/>
                <a:ea typeface="微软雅黑" panose="020B0503020204020204" pitchFamily="34" charset="-122"/>
              </a:rPr>
              <a:t>2</a:t>
            </a:r>
            <a:endParaRPr lang="zh-CN" altLang="en-US" sz="1800" b="1">
              <a:solidFill>
                <a:schemeClr val="bg1"/>
              </a:solidFill>
              <a:latin typeface="微软雅黑" panose="020B0503020204020204" pitchFamily="34" charset="-122"/>
              <a:ea typeface="微软雅黑" panose="020B0503020204020204" pitchFamily="34" charset="-122"/>
            </a:endParaRPr>
          </a:p>
        </p:txBody>
      </p:sp>
      <p:sp>
        <p:nvSpPr>
          <p:cNvPr id="30737" name="TextBox 45"/>
          <p:cNvSpPr txBox="1">
            <a:spLocks noChangeArrowheads="1"/>
          </p:cNvSpPr>
          <p:nvPr/>
        </p:nvSpPr>
        <p:spPr bwMode="auto">
          <a:xfrm>
            <a:off x="2963334" y="3859214"/>
            <a:ext cx="15937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solidFill>
                  <a:schemeClr val="bg1"/>
                </a:solidFill>
                <a:latin typeface="微软雅黑" panose="020B0503020204020204" pitchFamily="34" charset="-122"/>
                <a:ea typeface="微软雅黑" panose="020B0503020204020204" pitchFamily="34" charset="-122"/>
              </a:rPr>
              <a:t>mongos</a:t>
            </a:r>
            <a:r>
              <a:rPr lang="zh-CN" altLang="en-US" sz="1800" b="1">
                <a:solidFill>
                  <a:schemeClr val="bg1"/>
                </a:solidFill>
                <a:latin typeface="微软雅黑" panose="020B0503020204020204" pitchFamily="34" charset="-122"/>
                <a:ea typeface="微软雅黑" panose="020B0503020204020204" pitchFamily="34" charset="-122"/>
              </a:rPr>
              <a:t>路由</a:t>
            </a:r>
            <a:endParaRPr lang="zh-CN" altLang="en-US" sz="1800" b="1">
              <a:solidFill>
                <a:schemeClr val="bg1"/>
              </a:solidFill>
              <a:latin typeface="微软雅黑" panose="020B0503020204020204" pitchFamily="34" charset="-122"/>
              <a:ea typeface="微软雅黑" panose="020B0503020204020204" pitchFamily="34" charset="-122"/>
            </a:endParaRPr>
          </a:p>
        </p:txBody>
      </p:sp>
      <p:cxnSp>
        <p:nvCxnSpPr>
          <p:cNvPr id="30738" name="直接连接符 40"/>
          <p:cNvCxnSpPr>
            <a:cxnSpLocks noChangeShapeType="1"/>
          </p:cNvCxnSpPr>
          <p:nvPr/>
        </p:nvCxnSpPr>
        <p:spPr bwMode="auto">
          <a:xfrm>
            <a:off x="6064251" y="817563"/>
            <a:ext cx="0" cy="5969000"/>
          </a:xfrm>
          <a:prstGeom prst="line">
            <a:avLst/>
          </a:prstGeom>
          <a:noFill/>
          <a:ln w="12700" algn="ctr">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39" name="TextBox 41"/>
          <p:cNvSpPr txBox="1">
            <a:spLocks noChangeArrowheads="1"/>
          </p:cNvSpPr>
          <p:nvPr/>
        </p:nvSpPr>
        <p:spPr bwMode="auto">
          <a:xfrm>
            <a:off x="6064251" y="836613"/>
            <a:ext cx="6170083" cy="466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
                <a:srgbClr val="FFC000"/>
              </a:buClr>
              <a:buFont typeface="Wingdings" panose="05000000000000000000" pitchFamily="2" charset="2"/>
              <a:buChar char="n"/>
            </a:pPr>
            <a:r>
              <a:rPr lang="zh-CN" altLang="en-US" sz="1800" b="1">
                <a:latin typeface="微软雅黑" panose="020B0503020204020204" pitchFamily="34" charset="-122"/>
                <a:ea typeface="微软雅黑" panose="020B0503020204020204" pitchFamily="34" charset="-122"/>
              </a:rPr>
              <a:t>分片</a:t>
            </a:r>
            <a:r>
              <a:rPr lang="en-US" altLang="zh-CN" sz="1800" b="1">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在集群中唯一存储数据的位置</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可以是单个</a:t>
            </a:r>
            <a:r>
              <a:rPr lang="en-US" altLang="zh-CN" sz="1800">
                <a:latin typeface="微软雅黑" panose="020B0503020204020204" pitchFamily="34" charset="-122"/>
                <a:ea typeface="微软雅黑" panose="020B0503020204020204" pitchFamily="34" charset="-122"/>
              </a:rPr>
              <a:t>mongo</a:t>
            </a:r>
            <a:r>
              <a:rPr lang="zh-CN" altLang="en-US" sz="1800">
                <a:latin typeface="微软雅黑" panose="020B0503020204020204" pitchFamily="34" charset="-122"/>
                <a:ea typeface="微软雅黑" panose="020B0503020204020204" pitchFamily="34" charset="-122"/>
              </a:rPr>
              <a:t>服务器</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也可以是可复制集</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每个分区上存储部分数据；生产环境推荐使用可复制集</a:t>
            </a:r>
            <a:endParaRPr lang="en-US" altLang="zh-CN" sz="1800">
              <a:latin typeface="微软雅黑" panose="020B0503020204020204" pitchFamily="34" charset="-122"/>
              <a:ea typeface="微软雅黑" panose="020B0503020204020204" pitchFamily="34" charset="-122"/>
            </a:endParaRPr>
          </a:p>
          <a:p>
            <a:pPr eaLnBrk="1" hangingPunct="1">
              <a:lnSpc>
                <a:spcPct val="150000"/>
              </a:lnSpc>
              <a:spcBef>
                <a:spcPct val="0"/>
              </a:spcBef>
              <a:buClr>
                <a:srgbClr val="FFC000"/>
              </a:buClr>
              <a:buFont typeface="Wingdings" panose="05000000000000000000" pitchFamily="2" charset="2"/>
              <a:buChar char="n"/>
            </a:pPr>
            <a:r>
              <a:rPr lang="en-US" altLang="zh-CN" sz="1800" b="1">
                <a:latin typeface="微软雅黑" panose="020B0503020204020204" pitchFamily="34" charset="-122"/>
                <a:ea typeface="微软雅黑" panose="020B0503020204020204" pitchFamily="34" charset="-122"/>
              </a:rPr>
              <a:t>mongos</a:t>
            </a:r>
            <a:r>
              <a:rPr lang="zh-CN" altLang="en-US" sz="1800" b="1">
                <a:latin typeface="微软雅黑" panose="020B0503020204020204" pitchFamily="34" charset="-122"/>
                <a:ea typeface="微软雅黑" panose="020B0503020204020204" pitchFamily="34" charset="-122"/>
              </a:rPr>
              <a:t>路由</a:t>
            </a:r>
            <a:r>
              <a:rPr lang="en-US" altLang="zh-CN" sz="1800" b="1">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由于分片之存储部分数据</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需要</a:t>
            </a:r>
            <a:r>
              <a:rPr lang="en-US" altLang="zh-CN" sz="1800">
                <a:latin typeface="微软雅黑" panose="020B0503020204020204" pitchFamily="34" charset="-122"/>
                <a:ea typeface="微软雅黑" panose="020B0503020204020204" pitchFamily="34" charset="-122"/>
              </a:rPr>
              <a:t>mongos</a:t>
            </a:r>
            <a:r>
              <a:rPr lang="zh-CN" altLang="en-US" sz="1800">
                <a:latin typeface="微软雅黑" panose="020B0503020204020204" pitchFamily="34" charset="-122"/>
                <a:ea typeface="微软雅黑" panose="020B0503020204020204" pitchFamily="34" charset="-122"/>
              </a:rPr>
              <a:t>路由将读写操作路由到对应的分区上；</a:t>
            </a:r>
            <a:r>
              <a:rPr lang="en-US" altLang="zh-CN" sz="1800">
                <a:latin typeface="微软雅黑" panose="020B0503020204020204" pitchFamily="34" charset="-122"/>
                <a:ea typeface="微软雅黑" panose="020B0503020204020204" pitchFamily="34" charset="-122"/>
              </a:rPr>
              <a:t>mongos</a:t>
            </a:r>
            <a:r>
              <a:rPr lang="zh-CN" altLang="en-US" sz="1800">
                <a:latin typeface="微软雅黑" panose="020B0503020204020204" pitchFamily="34" charset="-122"/>
                <a:ea typeface="微软雅黑" panose="020B0503020204020204" pitchFamily="34" charset="-122"/>
              </a:rPr>
              <a:t>提供了单点连接集群的方式</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轻量级、非持久化所以通常</a:t>
            </a:r>
            <a:r>
              <a:rPr lang="en-US" altLang="zh-CN" sz="1800">
                <a:latin typeface="微软雅黑" panose="020B0503020204020204" pitchFamily="34" charset="-122"/>
                <a:ea typeface="微软雅黑" panose="020B0503020204020204" pitchFamily="34" charset="-122"/>
              </a:rPr>
              <a:t>mongos</a:t>
            </a:r>
            <a:r>
              <a:rPr lang="zh-CN" altLang="en-US" sz="1800">
                <a:latin typeface="微软雅黑" panose="020B0503020204020204" pitchFamily="34" charset="-122"/>
                <a:ea typeface="微软雅黑" panose="020B0503020204020204" pitchFamily="34" charset="-122"/>
              </a:rPr>
              <a:t>和应用部署在同一台服务器上；</a:t>
            </a:r>
            <a:endParaRPr lang="zh-CN" altLang="en-US" sz="1800">
              <a:latin typeface="微软雅黑" panose="020B0503020204020204" pitchFamily="34" charset="-122"/>
              <a:ea typeface="微软雅黑" panose="020B0503020204020204" pitchFamily="34" charset="-122"/>
            </a:endParaRPr>
          </a:p>
          <a:p>
            <a:pPr eaLnBrk="1" hangingPunct="1">
              <a:lnSpc>
                <a:spcPct val="150000"/>
              </a:lnSpc>
              <a:spcBef>
                <a:spcPct val="0"/>
              </a:spcBef>
              <a:buClr>
                <a:srgbClr val="FFC000"/>
              </a:buClr>
              <a:buFont typeface="Wingdings" panose="05000000000000000000" pitchFamily="2" charset="2"/>
              <a:buChar char="n"/>
            </a:pPr>
            <a:r>
              <a:rPr lang="zh-CN" altLang="en-US" sz="1800" b="1">
                <a:latin typeface="微软雅黑" panose="020B0503020204020204" pitchFamily="34" charset="-122"/>
                <a:ea typeface="微软雅黑" panose="020B0503020204020204" pitchFamily="34" charset="-122"/>
              </a:rPr>
              <a:t>配置服务器</a:t>
            </a:r>
            <a:r>
              <a:rPr lang="en-US" altLang="zh-CN" sz="1800" b="1">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存储集群的元数据</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元数据包括</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数据库、集合、分片的范围位置以及跨片数据分割和迁移的日志信息；</a:t>
            </a:r>
            <a:r>
              <a:rPr lang="en-US" altLang="zh-CN" sz="1800">
                <a:latin typeface="微软雅黑" panose="020B0503020204020204" pitchFamily="34" charset="-122"/>
                <a:ea typeface="微软雅黑" panose="020B0503020204020204" pitchFamily="34" charset="-122"/>
              </a:rPr>
              <a:t>mongos</a:t>
            </a:r>
            <a:r>
              <a:rPr lang="zh-CN" altLang="en-US" sz="1800">
                <a:latin typeface="微软雅黑" panose="020B0503020204020204" pitchFamily="34" charset="-122"/>
                <a:ea typeface="微软雅黑" panose="020B0503020204020204" pitchFamily="34" charset="-122"/>
              </a:rPr>
              <a:t>启动时会从配置服务器读取元数据信息在内存中；配置服务器最低</a:t>
            </a:r>
            <a:r>
              <a:rPr lang="en-US" altLang="zh-CN" sz="1800">
                <a:latin typeface="微软雅黑" panose="020B0503020204020204" pitchFamily="34" charset="-122"/>
                <a:ea typeface="微软雅黑" panose="020B0503020204020204" pitchFamily="34" charset="-122"/>
              </a:rPr>
              <a:t>3</a:t>
            </a:r>
            <a:r>
              <a:rPr lang="zh-CN" altLang="en-US" sz="1800">
                <a:latin typeface="微软雅黑" panose="020B0503020204020204" pitchFamily="34" charset="-122"/>
                <a:ea typeface="微软雅黑" panose="020B0503020204020204" pitchFamily="34" charset="-122"/>
              </a:rPr>
              <a:t>台；</a:t>
            </a:r>
            <a:endParaRPr lang="zh-CN" altLang="en-US" sz="1800">
              <a:latin typeface="微软雅黑" panose="020B0503020204020204" pitchFamily="34" charset="-122"/>
              <a:ea typeface="微软雅黑" panose="020B0503020204020204" pitchFamily="34" charset="-122"/>
            </a:endParaRPr>
          </a:p>
        </p:txBody>
      </p:sp>
      <p:sp>
        <p:nvSpPr>
          <p:cNvPr id="30740" name="TextBox 46"/>
          <p:cNvSpPr txBox="1">
            <a:spLocks noChangeArrowheads="1"/>
          </p:cNvSpPr>
          <p:nvPr/>
        </p:nvSpPr>
        <p:spPr bwMode="auto">
          <a:xfrm>
            <a:off x="3884084" y="4667250"/>
            <a:ext cx="2139949"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400">
                <a:latin typeface="微软雅黑" panose="020B0503020204020204" pitchFamily="34" charset="-122"/>
                <a:ea typeface="微软雅黑" panose="020B0503020204020204" pitchFamily="34" charset="-122"/>
              </a:rPr>
              <a:t>应用对</a:t>
            </a:r>
            <a:r>
              <a:rPr lang="en-US" altLang="zh-CN" sz="1400">
                <a:latin typeface="微软雅黑" panose="020B0503020204020204" pitchFamily="34" charset="-122"/>
                <a:ea typeface="微软雅黑" panose="020B0503020204020204" pitchFamily="34" charset="-122"/>
              </a:rPr>
              <a:t>mongo</a:t>
            </a:r>
            <a:r>
              <a:rPr lang="zh-CN" altLang="en-US" sz="1400">
                <a:latin typeface="微软雅黑" panose="020B0503020204020204" pitchFamily="34" charset="-122"/>
                <a:ea typeface="微软雅黑" panose="020B0503020204020204" pitchFamily="34" charset="-122"/>
              </a:rPr>
              <a:t>发起的读写请求</a:t>
            </a:r>
            <a:endParaRPr lang="zh-CN" altLang="en-US" sz="1400">
              <a:latin typeface="微软雅黑" panose="020B0503020204020204" pitchFamily="34" charset="-122"/>
              <a:ea typeface="微软雅黑" panose="020B0503020204020204" pitchFamily="34" charset="-122"/>
            </a:endParaRPr>
          </a:p>
        </p:txBody>
      </p:sp>
      <p:cxnSp>
        <p:nvCxnSpPr>
          <p:cNvPr id="30741" name="直接箭头连接符 53"/>
          <p:cNvCxnSpPr>
            <a:cxnSpLocks noChangeShapeType="1"/>
          </p:cNvCxnSpPr>
          <p:nvPr/>
        </p:nvCxnSpPr>
        <p:spPr bwMode="auto">
          <a:xfrm flipV="1">
            <a:off x="1579033" y="4217989"/>
            <a:ext cx="1289051" cy="7937"/>
          </a:xfrm>
          <a:prstGeom prst="straightConnector1">
            <a:avLst/>
          </a:prstGeom>
          <a:noFill/>
          <a:ln w="19050" algn="ctr">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42" name="TextBox 54"/>
          <p:cNvSpPr txBox="1">
            <a:spLocks noChangeArrowheads="1"/>
          </p:cNvSpPr>
          <p:nvPr/>
        </p:nvSpPr>
        <p:spPr bwMode="auto">
          <a:xfrm>
            <a:off x="1056218" y="4202113"/>
            <a:ext cx="2457449"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200">
                <a:latin typeface="微软雅黑" panose="020B0503020204020204" pitchFamily="34" charset="-122"/>
                <a:ea typeface="微软雅黑" panose="020B0503020204020204" pitchFamily="34" charset="-122"/>
              </a:rPr>
              <a:t>元数据读</a:t>
            </a:r>
            <a:endParaRPr lang="en-US" altLang="zh-CN" sz="1200">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a:latin typeface="微软雅黑" panose="020B0503020204020204" pitchFamily="34" charset="-122"/>
                <a:ea typeface="微软雅黑" panose="020B0503020204020204" pitchFamily="34" charset="-122"/>
              </a:rPr>
              <a:t>（单台服务器）</a:t>
            </a:r>
            <a:endParaRPr lang="zh-CN" altLang="en-US" sz="1200">
              <a:latin typeface="微软雅黑" panose="020B0503020204020204" pitchFamily="34" charset="-122"/>
              <a:ea typeface="微软雅黑" panose="020B0503020204020204" pitchFamily="34" charset="-122"/>
            </a:endParaRPr>
          </a:p>
        </p:txBody>
      </p:sp>
      <p:sp>
        <p:nvSpPr>
          <p:cNvPr id="30743" name="TextBox 55"/>
          <p:cNvSpPr txBox="1">
            <a:spLocks noChangeArrowheads="1"/>
          </p:cNvSpPr>
          <p:nvPr/>
        </p:nvSpPr>
        <p:spPr bwMode="auto">
          <a:xfrm>
            <a:off x="1032933" y="3425825"/>
            <a:ext cx="2457451"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200">
                <a:latin typeface="微软雅黑" panose="020B0503020204020204" pitchFamily="34" charset="-122"/>
                <a:ea typeface="微软雅黑" panose="020B0503020204020204" pitchFamily="34" charset="-122"/>
              </a:rPr>
              <a:t>元数据写</a:t>
            </a:r>
            <a:endParaRPr lang="en-US" altLang="zh-CN" sz="1200">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a:latin typeface="微软雅黑" panose="020B0503020204020204" pitchFamily="34" charset="-122"/>
                <a:ea typeface="微软雅黑" panose="020B0503020204020204" pitchFamily="34" charset="-122"/>
              </a:rPr>
              <a:t>（两阶段提交）</a:t>
            </a:r>
            <a:endParaRPr lang="zh-CN" altLang="en-US" sz="1200">
              <a:latin typeface="微软雅黑" panose="020B0503020204020204" pitchFamily="34" charset="-122"/>
              <a:ea typeface="微软雅黑" panose="020B0503020204020204" pitchFamily="34" charset="-122"/>
            </a:endParaRPr>
          </a:p>
        </p:txBody>
      </p:sp>
      <p:sp>
        <p:nvSpPr>
          <p:cNvPr id="30744" name="TextBox 47"/>
          <p:cNvSpPr txBox="1">
            <a:spLocks noChangeArrowheads="1"/>
          </p:cNvSpPr>
          <p:nvPr/>
        </p:nvSpPr>
        <p:spPr bwMode="auto">
          <a:xfrm>
            <a:off x="2019188" y="2652713"/>
            <a:ext cx="8659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200">
                <a:latin typeface="微软雅黑" panose="020B0503020204020204" pitchFamily="34" charset="-122"/>
                <a:ea typeface="微软雅黑" panose="020B0503020204020204" pitchFamily="34" charset="-122"/>
              </a:rPr>
              <a:t>读</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写数据</a:t>
            </a:r>
            <a:endParaRPr lang="zh-CN" altLang="en-US" sz="1200">
              <a:latin typeface="微软雅黑" panose="020B0503020204020204" pitchFamily="34" charset="-122"/>
              <a:ea typeface="微软雅黑" panose="020B0503020204020204" pitchFamily="34" charset="-122"/>
            </a:endParaRPr>
          </a:p>
        </p:txBody>
      </p:sp>
      <p:sp>
        <p:nvSpPr>
          <p:cNvPr id="30745" name="TextBox 57"/>
          <p:cNvSpPr txBox="1">
            <a:spLocks noChangeArrowheads="1"/>
          </p:cNvSpPr>
          <p:nvPr/>
        </p:nvSpPr>
        <p:spPr bwMode="auto">
          <a:xfrm>
            <a:off x="4950771" y="2652713"/>
            <a:ext cx="8659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200">
                <a:latin typeface="微软雅黑" panose="020B0503020204020204" pitchFamily="34" charset="-122"/>
                <a:ea typeface="微软雅黑" panose="020B0503020204020204" pitchFamily="34" charset="-122"/>
              </a:rPr>
              <a:t>读</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写数据</a:t>
            </a:r>
            <a:endParaRPr lang="zh-CN" altLang="en-US" sz="1200">
              <a:latin typeface="微软雅黑" panose="020B0503020204020204" pitchFamily="34" charset="-122"/>
              <a:ea typeface="微软雅黑" panose="020B0503020204020204" pitchFamily="34" charset="-122"/>
            </a:endParaRPr>
          </a:p>
        </p:txBody>
      </p:sp>
      <p:sp>
        <p:nvSpPr>
          <p:cNvPr id="30746" name="矩形 48"/>
          <p:cNvSpPr>
            <a:spLocks noChangeArrowheads="1"/>
          </p:cNvSpPr>
          <p:nvPr/>
        </p:nvSpPr>
        <p:spPr bwMode="auto">
          <a:xfrm>
            <a:off x="468039" y="2540001"/>
            <a:ext cx="9541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200">
                <a:latin typeface="微软雅黑" panose="020B0503020204020204" pitchFamily="34" charset="-122"/>
                <a:ea typeface="微软雅黑" panose="020B0503020204020204" pitchFamily="34" charset="-122"/>
              </a:rPr>
              <a:t>配置服务器</a:t>
            </a:r>
            <a:endParaRPr lang="en-US" altLang="zh-CN" sz="1200">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a:latin typeface="微软雅黑" panose="020B0503020204020204" pitchFamily="34" charset="-122"/>
                <a:ea typeface="微软雅黑" panose="020B0503020204020204" pitchFamily="34" charset="-122"/>
              </a:rPr>
              <a:t>集群</a:t>
            </a:r>
            <a:endParaRPr lang="zh-CN" altLang="en-US" sz="1200"/>
          </a:p>
        </p:txBody>
      </p:sp>
      <p:sp>
        <p:nvSpPr>
          <p:cNvPr id="30747" name="矩形 1"/>
          <p:cNvSpPr>
            <a:spLocks noChangeArrowheads="1"/>
          </p:cNvSpPr>
          <p:nvPr/>
        </p:nvSpPr>
        <p:spPr bwMode="auto">
          <a:xfrm>
            <a:off x="2601384" y="4599867"/>
            <a:ext cx="324061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grpSp>
        <p:nvGrpSpPr>
          <p:cNvPr id="43" name="PA_组合 47"/>
          <p:cNvGrpSpPr/>
          <p:nvPr>
            <p:custDataLst>
              <p:tags r:id="rId1"/>
            </p:custDataLst>
          </p:nvPr>
        </p:nvGrpSpPr>
        <p:grpSpPr>
          <a:xfrm>
            <a:off x="480484" y="709142"/>
            <a:ext cx="1199456" cy="74689"/>
            <a:chOff x="0" y="2842590"/>
            <a:chExt cx="7054752" cy="89199"/>
          </a:xfrm>
        </p:grpSpPr>
        <p:sp>
          <p:nvSpPr>
            <p:cNvPr id="44" name="矩形 4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45" name="矩形 4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46" name="矩形 4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47" name="矩形 4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43"/>
                                        </p:tgtEl>
                                        <p:attrNameLst>
                                          <p:attrName>style.visibility</p:attrName>
                                        </p:attrNameLst>
                                      </p:cBhvr>
                                      <p:to>
                                        <p:strVal val="visible"/>
                                      </p:to>
                                    </p:set>
                                    <p:anim to="" calcmode="lin" valueType="num">
                                      <p:cBhvr>
                                        <p:cTn id="7" dur="700" fill="hold">
                                          <p:stCondLst>
                                            <p:cond delay="0"/>
                                          </p:stCondLst>
                                        </p:cTn>
                                        <p:tgtEl>
                                          <p:spTgt spid="43"/>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3"/>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3"/>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9" name="矩形 4"/>
          <p:cNvSpPr>
            <a:spLocks noChangeArrowheads="1"/>
          </p:cNvSpPr>
          <p:nvPr/>
        </p:nvSpPr>
        <p:spPr bwMode="auto">
          <a:xfrm>
            <a:off x="144499" y="105053"/>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分片搭建过程（</a:t>
            </a:r>
            <a:r>
              <a:rPr lang="en-US" altLang="zh-CN" sz="2665">
                <a:solidFill>
                  <a:srgbClr val="1D69A3"/>
                </a:solidFill>
                <a:latin typeface="微软雅黑" panose="020B0503020204020204" pitchFamily="34" charset="-122"/>
                <a:ea typeface="微软雅黑" panose="020B0503020204020204" pitchFamily="34" charset="-122"/>
              </a:rPr>
              <a:t>how</a:t>
            </a:r>
            <a:r>
              <a:rPr lang="zh-CN" altLang="en-US" sz="2665">
                <a:solidFill>
                  <a:srgbClr val="1D69A3"/>
                </a:solidFill>
                <a:latin typeface="微软雅黑" panose="020B0503020204020204" pitchFamily="34" charset="-122"/>
                <a:ea typeface="微软雅黑" panose="020B0503020204020204" pitchFamily="34" charset="-122"/>
              </a:rPr>
              <a:t>）</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31750" name="圆柱形 1"/>
          <p:cNvSpPr>
            <a:spLocks noChangeArrowheads="1"/>
          </p:cNvSpPr>
          <p:nvPr/>
        </p:nvSpPr>
        <p:spPr bwMode="auto">
          <a:xfrm>
            <a:off x="3684773" y="1057079"/>
            <a:ext cx="1318684" cy="811213"/>
          </a:xfrm>
          <a:prstGeom prst="can">
            <a:avLst>
              <a:gd name="adj" fmla="val 25000"/>
            </a:avLst>
          </a:prstGeom>
          <a:solidFill>
            <a:schemeClr val="accent1"/>
          </a:solidFill>
          <a:ln w="9525">
            <a:solidFill>
              <a:schemeClr val="bg2"/>
            </a:solidFill>
            <a:round/>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31751" name="圆柱形 9"/>
          <p:cNvSpPr>
            <a:spLocks noChangeArrowheads="1"/>
          </p:cNvSpPr>
          <p:nvPr/>
        </p:nvSpPr>
        <p:spPr bwMode="auto">
          <a:xfrm>
            <a:off x="7388940" y="1057079"/>
            <a:ext cx="1318684" cy="811213"/>
          </a:xfrm>
          <a:prstGeom prst="can">
            <a:avLst>
              <a:gd name="adj" fmla="val 25000"/>
            </a:avLst>
          </a:prstGeom>
          <a:solidFill>
            <a:schemeClr val="accent1"/>
          </a:solidFill>
          <a:ln w="9525">
            <a:solidFill>
              <a:schemeClr val="bg2"/>
            </a:solidFill>
            <a:round/>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31752" name="圆角矩形 2"/>
          <p:cNvSpPr>
            <a:spLocks noChangeArrowheads="1"/>
          </p:cNvSpPr>
          <p:nvPr/>
        </p:nvSpPr>
        <p:spPr bwMode="auto">
          <a:xfrm>
            <a:off x="5126223" y="3416164"/>
            <a:ext cx="2233083" cy="561856"/>
          </a:xfrm>
          <a:prstGeom prst="roundRect">
            <a:avLst>
              <a:gd name="adj" fmla="val 16667"/>
            </a:avLst>
          </a:prstGeom>
          <a:solidFill>
            <a:srgbClr val="92D050"/>
          </a:solidFill>
          <a:ln w="9525">
            <a:solidFill>
              <a:schemeClr val="bg2"/>
            </a:solidFill>
            <a:round/>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grpSp>
        <p:nvGrpSpPr>
          <p:cNvPr id="31753" name="组合 9"/>
          <p:cNvGrpSpPr/>
          <p:nvPr/>
        </p:nvGrpSpPr>
        <p:grpSpPr bwMode="auto">
          <a:xfrm>
            <a:off x="4956890" y="5147053"/>
            <a:ext cx="2669116" cy="1012250"/>
            <a:chOff x="4289736" y="1587096"/>
            <a:chExt cx="2001733" cy="1010452"/>
          </a:xfrm>
        </p:grpSpPr>
        <p:grpSp>
          <p:nvGrpSpPr>
            <p:cNvPr id="31803" name="组合 7"/>
            <p:cNvGrpSpPr/>
            <p:nvPr/>
          </p:nvGrpSpPr>
          <p:grpSpPr bwMode="auto">
            <a:xfrm>
              <a:off x="4329492" y="1729393"/>
              <a:ext cx="1848678" cy="506929"/>
              <a:chOff x="4329492" y="1729393"/>
              <a:chExt cx="1848678" cy="506929"/>
            </a:xfrm>
          </p:grpSpPr>
          <p:sp>
            <p:nvSpPr>
              <p:cNvPr id="31806" name="矩形 3"/>
              <p:cNvSpPr>
                <a:spLocks noChangeArrowheads="1"/>
              </p:cNvSpPr>
              <p:nvPr/>
            </p:nvSpPr>
            <p:spPr bwMode="auto">
              <a:xfrm>
                <a:off x="4329492" y="1729393"/>
                <a:ext cx="1848678" cy="506929"/>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cxnSp>
            <p:nvCxnSpPr>
              <p:cNvPr id="31807" name="直接连接符 5"/>
              <p:cNvCxnSpPr>
                <a:cxnSpLocks noChangeShapeType="1"/>
                <a:stCxn id="31806" idx="1"/>
                <a:endCxn id="31806" idx="3"/>
              </p:cNvCxnSpPr>
              <p:nvPr/>
            </p:nvCxnSpPr>
            <p:spPr bwMode="auto">
              <a:xfrm>
                <a:off x="4329492" y="1982858"/>
                <a:ext cx="1848678" cy="0"/>
              </a:xfrm>
              <a:prstGeom prst="line">
                <a:avLst/>
              </a:prstGeom>
              <a:noFill/>
              <a:ln w="9525" algn="ctr">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1804" name="TextBox 8"/>
            <p:cNvSpPr txBox="1">
              <a:spLocks noChangeArrowheads="1"/>
            </p:cNvSpPr>
            <p:nvPr/>
          </p:nvSpPr>
          <p:spPr bwMode="auto">
            <a:xfrm>
              <a:off x="4289736" y="1587096"/>
              <a:ext cx="2001733" cy="338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600">
                  <a:solidFill>
                    <a:schemeClr val="bg1"/>
                  </a:solidFill>
                </a:rPr>
                <a:t>Driver</a:t>
              </a:r>
              <a:endParaRPr lang="zh-CN" altLang="en-US" sz="1600">
                <a:solidFill>
                  <a:schemeClr val="bg1"/>
                </a:solidFill>
              </a:endParaRPr>
            </a:p>
          </p:txBody>
        </p:sp>
        <p:sp>
          <p:nvSpPr>
            <p:cNvPr id="31805" name="TextBox 13"/>
            <p:cNvSpPr txBox="1">
              <a:spLocks noChangeArrowheads="1"/>
            </p:cNvSpPr>
            <p:nvPr/>
          </p:nvSpPr>
          <p:spPr bwMode="auto">
            <a:xfrm>
              <a:off x="4289736" y="1982859"/>
              <a:ext cx="2001733" cy="614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600">
                  <a:solidFill>
                    <a:schemeClr val="bg1"/>
                  </a:solidFill>
                </a:rPr>
                <a:t>Client Application</a:t>
              </a:r>
              <a:endParaRPr lang="zh-CN" altLang="en-US" sz="1600">
                <a:solidFill>
                  <a:schemeClr val="bg1"/>
                </a:solidFill>
              </a:endParaRPr>
            </a:p>
            <a:p>
              <a:pPr algn="ctr" eaLnBrk="1" hangingPunct="1">
                <a:spcBef>
                  <a:spcPct val="0"/>
                </a:spcBef>
                <a:buFontTx/>
                <a:buNone/>
              </a:pPr>
              <a:endParaRPr lang="zh-CN" altLang="en-US" sz="1800">
                <a:solidFill>
                  <a:schemeClr val="bg1"/>
                </a:solidFill>
              </a:endParaRPr>
            </a:p>
          </p:txBody>
        </p:sp>
      </p:grpSp>
      <p:grpSp>
        <p:nvGrpSpPr>
          <p:cNvPr id="31754" name="组合 18"/>
          <p:cNvGrpSpPr/>
          <p:nvPr/>
        </p:nvGrpSpPr>
        <p:grpSpPr bwMode="auto">
          <a:xfrm>
            <a:off x="2613740" y="2589995"/>
            <a:ext cx="1223433" cy="2209434"/>
            <a:chOff x="267089" y="3251144"/>
            <a:chExt cx="917891" cy="2208806"/>
          </a:xfrm>
        </p:grpSpPr>
        <p:grpSp>
          <p:nvGrpSpPr>
            <p:cNvPr id="31793" name="组合 10"/>
            <p:cNvGrpSpPr/>
            <p:nvPr/>
          </p:nvGrpSpPr>
          <p:grpSpPr bwMode="auto">
            <a:xfrm>
              <a:off x="433834" y="3251144"/>
              <a:ext cx="516114" cy="763004"/>
              <a:chOff x="433834" y="3251144"/>
              <a:chExt cx="516114" cy="763004"/>
            </a:xfrm>
          </p:grpSpPr>
          <p:sp>
            <p:nvSpPr>
              <p:cNvPr id="25" name="圆柱形 24"/>
              <p:cNvSpPr/>
              <p:nvPr/>
            </p:nvSpPr>
            <p:spPr bwMode="auto">
              <a:xfrm>
                <a:off x="433834" y="3251144"/>
                <a:ext cx="516114" cy="763004"/>
              </a:xfrm>
              <a:prstGeom prst="can">
                <a:avLst/>
              </a:prstGeom>
              <a:solidFill>
                <a:schemeClr val="accent2">
                  <a:lumMod val="40000"/>
                  <a:lumOff val="60000"/>
                </a:schemeClr>
              </a:solidFill>
              <a:ln>
                <a:solidFill>
                  <a:schemeClr val="bg2"/>
                </a:solidFill>
              </a:ln>
            </p:spPr>
            <p:txBody>
              <a:bodyPr anchor="ctr">
                <a:spAutoFit/>
              </a:bodyPr>
              <a:lstStyle/>
              <a:p>
                <a:pPr algn="ctr">
                  <a:lnSpc>
                    <a:spcPct val="150000"/>
                  </a:lnSpc>
                  <a:buClr>
                    <a:srgbClr val="92D050"/>
                  </a:buClr>
                  <a:defRPr/>
                </a:pPr>
                <a:endParaRPr lang="zh-CN" altLang="en-US">
                  <a:latin typeface="微软雅黑" panose="020B0503020204020204" pitchFamily="34" charset="-122"/>
                  <a:ea typeface="微软雅黑" panose="020B0503020204020204" pitchFamily="34" charset="-122"/>
                </a:endParaRPr>
              </a:p>
            </p:txBody>
          </p:sp>
          <p:sp>
            <p:nvSpPr>
              <p:cNvPr id="31802" name="TextBox 8"/>
              <p:cNvSpPr txBox="1">
                <a:spLocks noChangeArrowheads="1"/>
              </p:cNvSpPr>
              <p:nvPr/>
            </p:nvSpPr>
            <p:spPr bwMode="auto">
              <a:xfrm>
                <a:off x="518677" y="3502870"/>
                <a:ext cx="379082" cy="23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900" smtClean="0"/>
                  <a:t>27028</a:t>
                </a:r>
                <a:endParaRPr lang="zh-CN" altLang="en-US" sz="900"/>
              </a:p>
            </p:txBody>
          </p:sp>
        </p:grpSp>
        <p:grpSp>
          <p:nvGrpSpPr>
            <p:cNvPr id="31794" name="组合 25"/>
            <p:cNvGrpSpPr/>
            <p:nvPr/>
          </p:nvGrpSpPr>
          <p:grpSpPr bwMode="auto">
            <a:xfrm>
              <a:off x="433834" y="3997057"/>
              <a:ext cx="516114" cy="763004"/>
              <a:chOff x="433834" y="3250607"/>
              <a:chExt cx="516114" cy="763004"/>
            </a:xfrm>
          </p:grpSpPr>
          <p:sp>
            <p:nvSpPr>
              <p:cNvPr id="23" name="圆柱形 22"/>
              <p:cNvSpPr/>
              <p:nvPr/>
            </p:nvSpPr>
            <p:spPr bwMode="auto">
              <a:xfrm>
                <a:off x="433834" y="3250607"/>
                <a:ext cx="516114" cy="763004"/>
              </a:xfrm>
              <a:prstGeom prst="can">
                <a:avLst/>
              </a:prstGeom>
              <a:solidFill>
                <a:schemeClr val="accent2">
                  <a:lumMod val="40000"/>
                  <a:lumOff val="60000"/>
                </a:schemeClr>
              </a:solidFill>
              <a:ln>
                <a:solidFill>
                  <a:schemeClr val="bg2"/>
                </a:solidFill>
              </a:ln>
            </p:spPr>
            <p:txBody>
              <a:bodyPr anchor="ctr">
                <a:spAutoFit/>
              </a:bodyPr>
              <a:lstStyle/>
              <a:p>
                <a:pPr algn="ctr">
                  <a:lnSpc>
                    <a:spcPct val="150000"/>
                  </a:lnSpc>
                  <a:buClr>
                    <a:srgbClr val="92D050"/>
                  </a:buClr>
                  <a:defRPr/>
                </a:pPr>
                <a:endParaRPr lang="zh-CN" altLang="en-US">
                  <a:latin typeface="微软雅黑" panose="020B0503020204020204" pitchFamily="34" charset="-122"/>
                  <a:ea typeface="微软雅黑" panose="020B0503020204020204" pitchFamily="34" charset="-122"/>
                </a:endParaRPr>
              </a:p>
            </p:txBody>
          </p:sp>
          <p:sp>
            <p:nvSpPr>
              <p:cNvPr id="31800" name="TextBox 27"/>
              <p:cNvSpPr txBox="1">
                <a:spLocks noChangeArrowheads="1"/>
              </p:cNvSpPr>
              <p:nvPr/>
            </p:nvSpPr>
            <p:spPr bwMode="auto">
              <a:xfrm>
                <a:off x="518677" y="3502870"/>
                <a:ext cx="379082" cy="23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900" smtClean="0"/>
                  <a:t>27029</a:t>
                </a:r>
                <a:endParaRPr lang="zh-CN" altLang="en-US" sz="900"/>
              </a:p>
            </p:txBody>
          </p:sp>
        </p:grpSp>
        <p:grpSp>
          <p:nvGrpSpPr>
            <p:cNvPr id="31795" name="组合 28"/>
            <p:cNvGrpSpPr/>
            <p:nvPr/>
          </p:nvGrpSpPr>
          <p:grpSpPr bwMode="auto">
            <a:xfrm>
              <a:off x="443363" y="4696946"/>
              <a:ext cx="516114" cy="763004"/>
              <a:chOff x="434032" y="3250700"/>
              <a:chExt cx="516114" cy="763004"/>
            </a:xfrm>
          </p:grpSpPr>
          <p:sp>
            <p:nvSpPr>
              <p:cNvPr id="21" name="圆柱形 20"/>
              <p:cNvSpPr/>
              <p:nvPr/>
            </p:nvSpPr>
            <p:spPr bwMode="auto">
              <a:xfrm>
                <a:off x="434032" y="3250700"/>
                <a:ext cx="516114" cy="763004"/>
              </a:xfrm>
              <a:prstGeom prst="can">
                <a:avLst/>
              </a:prstGeom>
              <a:solidFill>
                <a:schemeClr val="accent2">
                  <a:lumMod val="40000"/>
                  <a:lumOff val="60000"/>
                </a:schemeClr>
              </a:solidFill>
              <a:ln>
                <a:solidFill>
                  <a:schemeClr val="bg2"/>
                </a:solidFill>
              </a:ln>
            </p:spPr>
            <p:txBody>
              <a:bodyPr anchor="ctr">
                <a:spAutoFit/>
              </a:bodyPr>
              <a:lstStyle/>
              <a:p>
                <a:pPr algn="ctr">
                  <a:lnSpc>
                    <a:spcPct val="150000"/>
                  </a:lnSpc>
                  <a:buClr>
                    <a:srgbClr val="92D050"/>
                  </a:buClr>
                  <a:defRPr/>
                </a:pPr>
                <a:endParaRPr lang="zh-CN" altLang="en-US">
                  <a:latin typeface="微软雅黑" panose="020B0503020204020204" pitchFamily="34" charset="-122"/>
                  <a:ea typeface="微软雅黑" panose="020B0503020204020204" pitchFamily="34" charset="-122"/>
                </a:endParaRPr>
              </a:p>
            </p:txBody>
          </p:sp>
          <p:sp>
            <p:nvSpPr>
              <p:cNvPr id="31798" name="TextBox 30"/>
              <p:cNvSpPr txBox="1">
                <a:spLocks noChangeArrowheads="1"/>
              </p:cNvSpPr>
              <p:nvPr/>
            </p:nvSpPr>
            <p:spPr bwMode="auto">
              <a:xfrm>
                <a:off x="518675" y="3502870"/>
                <a:ext cx="379082" cy="23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900" smtClean="0"/>
                  <a:t>27030</a:t>
                </a:r>
                <a:endParaRPr lang="zh-CN" altLang="en-US" sz="900"/>
              </a:p>
            </p:txBody>
          </p:sp>
        </p:grpSp>
        <p:sp>
          <p:nvSpPr>
            <p:cNvPr id="31796" name="矩形 11"/>
            <p:cNvSpPr>
              <a:spLocks noChangeArrowheads="1"/>
            </p:cNvSpPr>
            <p:nvPr/>
          </p:nvSpPr>
          <p:spPr bwMode="auto">
            <a:xfrm>
              <a:off x="267089" y="4112020"/>
              <a:ext cx="917891" cy="507687"/>
            </a:xfrm>
            <a:prstGeom prst="rect">
              <a:avLst/>
            </a:prstGeom>
            <a:noFill/>
            <a:ln w="9525">
              <a:solidFill>
                <a:srgbClr val="000000">
                  <a:alpha val="63921"/>
                </a:srgbClr>
              </a:solidFill>
              <a:prstDash val="sysDash"/>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grpSp>
      <p:cxnSp>
        <p:nvCxnSpPr>
          <p:cNvPr id="31755" name="直接箭头连接符 23"/>
          <p:cNvCxnSpPr>
            <a:cxnSpLocks noChangeShapeType="1"/>
            <a:endCxn id="31750" idx="3"/>
          </p:cNvCxnSpPr>
          <p:nvPr/>
        </p:nvCxnSpPr>
        <p:spPr bwMode="auto">
          <a:xfrm flipH="1" flipV="1">
            <a:off x="4343057" y="1868293"/>
            <a:ext cx="944033" cy="1444625"/>
          </a:xfrm>
          <a:prstGeom prst="straightConnector1">
            <a:avLst/>
          </a:prstGeom>
          <a:noFill/>
          <a:ln w="19050" algn="ctr">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56" name="直接箭头连接符 36"/>
          <p:cNvCxnSpPr>
            <a:cxnSpLocks noChangeShapeType="1"/>
            <a:endCxn id="31751" idx="3"/>
          </p:cNvCxnSpPr>
          <p:nvPr/>
        </p:nvCxnSpPr>
        <p:spPr bwMode="auto">
          <a:xfrm flipV="1">
            <a:off x="7213256" y="1868293"/>
            <a:ext cx="836083" cy="1436687"/>
          </a:xfrm>
          <a:prstGeom prst="straightConnector1">
            <a:avLst/>
          </a:prstGeom>
          <a:noFill/>
          <a:ln w="19050" algn="ctr">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a:endCxn id="31752" idx="2"/>
          </p:cNvCxnSpPr>
          <p:nvPr/>
        </p:nvCxnSpPr>
        <p:spPr bwMode="auto">
          <a:xfrm flipH="1" flipV="1">
            <a:off x="6242765" y="3978020"/>
            <a:ext cx="1059" cy="1103372"/>
          </a:xfrm>
          <a:prstGeom prst="straightConnector1">
            <a:avLst/>
          </a:prstGeom>
          <a:solidFill>
            <a:schemeClr val="accent1"/>
          </a:solidFill>
          <a:ln w="19050" cap="flat" cmpd="sng" algn="ctr">
            <a:solidFill>
              <a:schemeClr val="tx2">
                <a:lumMod val="95000"/>
                <a:lumOff val="5000"/>
              </a:schemeClr>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58" name="直接箭头连接符 37"/>
          <p:cNvCxnSpPr>
            <a:cxnSpLocks noChangeShapeType="1"/>
          </p:cNvCxnSpPr>
          <p:nvPr/>
        </p:nvCxnSpPr>
        <p:spPr bwMode="auto">
          <a:xfrm flipV="1">
            <a:off x="3837172" y="3528818"/>
            <a:ext cx="1289051" cy="9525"/>
          </a:xfrm>
          <a:prstGeom prst="straightConnector1">
            <a:avLst/>
          </a:prstGeom>
          <a:noFill/>
          <a:ln w="19050" algn="ctr">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59" name="TextBox 45"/>
          <p:cNvSpPr txBox="1">
            <a:spLocks noChangeArrowheads="1"/>
          </p:cNvSpPr>
          <p:nvPr/>
        </p:nvSpPr>
        <p:spPr bwMode="auto">
          <a:xfrm>
            <a:off x="5487186" y="3355780"/>
            <a:ext cx="15937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solidFill>
                  <a:schemeClr val="bg1"/>
                </a:solidFill>
                <a:latin typeface="微软雅黑" panose="020B0503020204020204" pitchFamily="34" charset="-122"/>
                <a:ea typeface="微软雅黑" panose="020B0503020204020204" pitchFamily="34" charset="-122"/>
              </a:rPr>
              <a:t>mongos</a:t>
            </a:r>
            <a:r>
              <a:rPr lang="zh-CN" altLang="en-US" sz="1800" b="1">
                <a:solidFill>
                  <a:schemeClr val="bg1"/>
                </a:solidFill>
                <a:latin typeface="微软雅黑" panose="020B0503020204020204" pitchFamily="34" charset="-122"/>
                <a:ea typeface="微软雅黑" panose="020B0503020204020204" pitchFamily="34" charset="-122"/>
              </a:rPr>
              <a:t>路由</a:t>
            </a:r>
            <a:endParaRPr lang="en-US" altLang="zh-CN" sz="1800" b="1">
              <a:solidFill>
                <a:schemeClr val="bg1"/>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en-US" altLang="zh-CN" sz="1800" b="1" smtClean="0">
                <a:solidFill>
                  <a:schemeClr val="bg1"/>
                </a:solidFill>
                <a:latin typeface="微软雅黑" panose="020B0503020204020204" pitchFamily="34" charset="-122"/>
                <a:ea typeface="微软雅黑" panose="020B0503020204020204" pitchFamily="34" charset="-122"/>
              </a:rPr>
              <a:t>27031</a:t>
            </a:r>
            <a:endParaRPr lang="zh-CN" altLang="en-US" sz="1800" b="1">
              <a:solidFill>
                <a:schemeClr val="bg1"/>
              </a:solidFill>
              <a:latin typeface="微软雅黑" panose="020B0503020204020204" pitchFamily="34" charset="-122"/>
              <a:ea typeface="微软雅黑" panose="020B0503020204020204" pitchFamily="34" charset="-122"/>
            </a:endParaRPr>
          </a:p>
        </p:txBody>
      </p:sp>
      <p:sp>
        <p:nvSpPr>
          <p:cNvPr id="31761" name="TextBox 46"/>
          <p:cNvSpPr txBox="1">
            <a:spLocks noChangeArrowheads="1"/>
          </p:cNvSpPr>
          <p:nvPr/>
        </p:nvSpPr>
        <p:spPr bwMode="auto">
          <a:xfrm>
            <a:off x="6142223" y="4324154"/>
            <a:ext cx="2139949"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400">
                <a:latin typeface="微软雅黑" panose="020B0503020204020204" pitchFamily="34" charset="-122"/>
                <a:ea typeface="微软雅黑" panose="020B0503020204020204" pitchFamily="34" charset="-122"/>
              </a:rPr>
              <a:t>应用对</a:t>
            </a:r>
            <a:r>
              <a:rPr lang="en-US" altLang="zh-CN" sz="1400">
                <a:latin typeface="微软雅黑" panose="020B0503020204020204" pitchFamily="34" charset="-122"/>
                <a:ea typeface="微软雅黑" panose="020B0503020204020204" pitchFamily="34" charset="-122"/>
              </a:rPr>
              <a:t>mongo</a:t>
            </a:r>
            <a:r>
              <a:rPr lang="zh-CN" altLang="en-US" sz="1400">
                <a:latin typeface="微软雅黑" panose="020B0503020204020204" pitchFamily="34" charset="-122"/>
                <a:ea typeface="微软雅黑" panose="020B0503020204020204" pitchFamily="34" charset="-122"/>
              </a:rPr>
              <a:t>发起的读写请求</a:t>
            </a:r>
            <a:endParaRPr lang="zh-CN" altLang="en-US" sz="1400">
              <a:latin typeface="微软雅黑" panose="020B0503020204020204" pitchFamily="34" charset="-122"/>
              <a:ea typeface="微软雅黑" panose="020B0503020204020204" pitchFamily="34" charset="-122"/>
            </a:endParaRPr>
          </a:p>
        </p:txBody>
      </p:sp>
      <p:cxnSp>
        <p:nvCxnSpPr>
          <p:cNvPr id="31762" name="直接箭头连接符 53"/>
          <p:cNvCxnSpPr>
            <a:cxnSpLocks noChangeShapeType="1"/>
          </p:cNvCxnSpPr>
          <p:nvPr/>
        </p:nvCxnSpPr>
        <p:spPr bwMode="auto">
          <a:xfrm flipV="1">
            <a:off x="3837172" y="3874893"/>
            <a:ext cx="1289051" cy="7937"/>
          </a:xfrm>
          <a:prstGeom prst="straightConnector1">
            <a:avLst/>
          </a:prstGeom>
          <a:noFill/>
          <a:ln w="19050" algn="ctr">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63" name="TextBox 54"/>
          <p:cNvSpPr txBox="1">
            <a:spLocks noChangeArrowheads="1"/>
          </p:cNvSpPr>
          <p:nvPr/>
        </p:nvSpPr>
        <p:spPr bwMode="auto">
          <a:xfrm>
            <a:off x="3314357" y="3859017"/>
            <a:ext cx="2457449"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200">
                <a:latin typeface="微软雅黑" panose="020B0503020204020204" pitchFamily="34" charset="-122"/>
                <a:ea typeface="微软雅黑" panose="020B0503020204020204" pitchFamily="34" charset="-122"/>
              </a:rPr>
              <a:t>元数据读</a:t>
            </a:r>
            <a:endParaRPr lang="en-US" altLang="zh-CN" sz="1200">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a:latin typeface="微软雅黑" panose="020B0503020204020204" pitchFamily="34" charset="-122"/>
                <a:ea typeface="微软雅黑" panose="020B0503020204020204" pitchFamily="34" charset="-122"/>
              </a:rPr>
              <a:t>（单台服务器）</a:t>
            </a:r>
            <a:endParaRPr lang="zh-CN" altLang="en-US" sz="1200">
              <a:latin typeface="微软雅黑" panose="020B0503020204020204" pitchFamily="34" charset="-122"/>
              <a:ea typeface="微软雅黑" panose="020B0503020204020204" pitchFamily="34" charset="-122"/>
            </a:endParaRPr>
          </a:p>
        </p:txBody>
      </p:sp>
      <p:sp>
        <p:nvSpPr>
          <p:cNvPr id="31764" name="TextBox 55"/>
          <p:cNvSpPr txBox="1">
            <a:spLocks noChangeArrowheads="1"/>
          </p:cNvSpPr>
          <p:nvPr/>
        </p:nvSpPr>
        <p:spPr bwMode="auto">
          <a:xfrm>
            <a:off x="3291072" y="3082729"/>
            <a:ext cx="2457451"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200">
                <a:latin typeface="微软雅黑" panose="020B0503020204020204" pitchFamily="34" charset="-122"/>
                <a:ea typeface="微软雅黑" panose="020B0503020204020204" pitchFamily="34" charset="-122"/>
              </a:rPr>
              <a:t>元数据写</a:t>
            </a:r>
            <a:endParaRPr lang="en-US" altLang="zh-CN" sz="1200">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a:latin typeface="微软雅黑" panose="020B0503020204020204" pitchFamily="34" charset="-122"/>
                <a:ea typeface="微软雅黑" panose="020B0503020204020204" pitchFamily="34" charset="-122"/>
              </a:rPr>
              <a:t>（两阶段提交）</a:t>
            </a:r>
            <a:endParaRPr lang="zh-CN" altLang="en-US" sz="1200">
              <a:latin typeface="微软雅黑" panose="020B0503020204020204" pitchFamily="34" charset="-122"/>
              <a:ea typeface="微软雅黑" panose="020B0503020204020204" pitchFamily="34" charset="-122"/>
            </a:endParaRPr>
          </a:p>
        </p:txBody>
      </p:sp>
      <p:sp>
        <p:nvSpPr>
          <p:cNvPr id="31765" name="TextBox 47"/>
          <p:cNvSpPr txBox="1">
            <a:spLocks noChangeArrowheads="1"/>
          </p:cNvSpPr>
          <p:nvPr/>
        </p:nvSpPr>
        <p:spPr bwMode="auto">
          <a:xfrm>
            <a:off x="4277327" y="2309617"/>
            <a:ext cx="8659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200">
                <a:latin typeface="微软雅黑" panose="020B0503020204020204" pitchFamily="34" charset="-122"/>
                <a:ea typeface="微软雅黑" panose="020B0503020204020204" pitchFamily="34" charset="-122"/>
              </a:rPr>
              <a:t>读</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写数据</a:t>
            </a:r>
            <a:endParaRPr lang="zh-CN" altLang="en-US" sz="1200">
              <a:latin typeface="微软雅黑" panose="020B0503020204020204" pitchFamily="34" charset="-122"/>
              <a:ea typeface="微软雅黑" panose="020B0503020204020204" pitchFamily="34" charset="-122"/>
            </a:endParaRPr>
          </a:p>
        </p:txBody>
      </p:sp>
      <p:sp>
        <p:nvSpPr>
          <p:cNvPr id="31766" name="TextBox 57"/>
          <p:cNvSpPr txBox="1">
            <a:spLocks noChangeArrowheads="1"/>
          </p:cNvSpPr>
          <p:nvPr/>
        </p:nvSpPr>
        <p:spPr bwMode="auto">
          <a:xfrm>
            <a:off x="7543344" y="2309617"/>
            <a:ext cx="8659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200">
                <a:latin typeface="微软雅黑" panose="020B0503020204020204" pitchFamily="34" charset="-122"/>
                <a:ea typeface="微软雅黑" panose="020B0503020204020204" pitchFamily="34" charset="-122"/>
              </a:rPr>
              <a:t>读</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写数据</a:t>
            </a:r>
            <a:endParaRPr lang="zh-CN" altLang="en-US" sz="1200">
              <a:latin typeface="微软雅黑" panose="020B0503020204020204" pitchFamily="34" charset="-122"/>
              <a:ea typeface="微软雅黑" panose="020B0503020204020204" pitchFamily="34" charset="-122"/>
            </a:endParaRPr>
          </a:p>
        </p:txBody>
      </p:sp>
      <p:sp>
        <p:nvSpPr>
          <p:cNvPr id="31767" name="矩形 48"/>
          <p:cNvSpPr>
            <a:spLocks noChangeArrowheads="1"/>
          </p:cNvSpPr>
          <p:nvPr/>
        </p:nvSpPr>
        <p:spPr bwMode="auto">
          <a:xfrm>
            <a:off x="2726178" y="2196905"/>
            <a:ext cx="9541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200">
                <a:latin typeface="微软雅黑" panose="020B0503020204020204" pitchFamily="34" charset="-122"/>
                <a:ea typeface="微软雅黑" panose="020B0503020204020204" pitchFamily="34" charset="-122"/>
              </a:rPr>
              <a:t>配置服务器</a:t>
            </a:r>
            <a:endParaRPr lang="en-US" altLang="zh-CN" sz="1200">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a:latin typeface="微软雅黑" panose="020B0503020204020204" pitchFamily="34" charset="-122"/>
                <a:ea typeface="微软雅黑" panose="020B0503020204020204" pitchFamily="34" charset="-122"/>
              </a:rPr>
              <a:t>集群</a:t>
            </a:r>
            <a:endParaRPr lang="zh-CN" altLang="en-US" sz="1200"/>
          </a:p>
        </p:txBody>
      </p:sp>
      <p:sp>
        <p:nvSpPr>
          <p:cNvPr id="31768" name="圆柱形 1"/>
          <p:cNvSpPr>
            <a:spLocks noChangeArrowheads="1"/>
          </p:cNvSpPr>
          <p:nvPr/>
        </p:nvSpPr>
        <p:spPr bwMode="auto">
          <a:xfrm>
            <a:off x="5581306" y="808150"/>
            <a:ext cx="1318684" cy="807422"/>
          </a:xfrm>
          <a:prstGeom prst="can">
            <a:avLst>
              <a:gd name="adj" fmla="val 24999"/>
            </a:avLst>
          </a:prstGeom>
          <a:solidFill>
            <a:schemeClr val="accent1"/>
          </a:solidFill>
          <a:ln w="9525">
            <a:solidFill>
              <a:schemeClr val="bg2"/>
            </a:solidFill>
            <a:round/>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31769" name="TextBox 38"/>
          <p:cNvSpPr txBox="1">
            <a:spLocks noChangeArrowheads="1"/>
          </p:cNvSpPr>
          <p:nvPr/>
        </p:nvSpPr>
        <p:spPr bwMode="auto">
          <a:xfrm>
            <a:off x="5807790" y="1566668"/>
            <a:ext cx="6543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400" b="1">
                <a:solidFill>
                  <a:schemeClr val="bg1"/>
                </a:solidFill>
                <a:latin typeface="微软雅黑" panose="020B0503020204020204" pitchFamily="34" charset="-122"/>
                <a:ea typeface="微软雅黑" panose="020B0503020204020204" pitchFamily="34" charset="-122"/>
              </a:rPr>
              <a:t>分片</a:t>
            </a:r>
            <a:r>
              <a:rPr lang="en-US" altLang="zh-CN" sz="1400" b="1">
                <a:solidFill>
                  <a:schemeClr val="bg1"/>
                </a:solidFill>
                <a:latin typeface="微软雅黑" panose="020B0503020204020204" pitchFamily="34" charset="-122"/>
                <a:ea typeface="微软雅黑" panose="020B0503020204020204" pitchFamily="34" charset="-122"/>
              </a:rPr>
              <a:t>2</a:t>
            </a:r>
            <a:endParaRPr lang="zh-CN" altLang="en-US" sz="1400" b="1">
              <a:solidFill>
                <a:schemeClr val="bg1"/>
              </a:solidFill>
              <a:latin typeface="微软雅黑" panose="020B0503020204020204" pitchFamily="34" charset="-122"/>
              <a:ea typeface="微软雅黑" panose="020B0503020204020204" pitchFamily="34" charset="-122"/>
            </a:endParaRPr>
          </a:p>
        </p:txBody>
      </p:sp>
      <p:grpSp>
        <p:nvGrpSpPr>
          <p:cNvPr id="31770" name="组合 4"/>
          <p:cNvGrpSpPr/>
          <p:nvPr/>
        </p:nvGrpSpPr>
        <p:grpSpPr bwMode="auto">
          <a:xfrm>
            <a:off x="5883988" y="1147701"/>
            <a:ext cx="621342" cy="556945"/>
            <a:chOff x="5415980" y="2541060"/>
            <a:chExt cx="466660" cy="558228"/>
          </a:xfrm>
        </p:grpSpPr>
        <p:sp>
          <p:nvSpPr>
            <p:cNvPr id="31791" name="圆角矩形 2"/>
            <p:cNvSpPr>
              <a:spLocks noChangeArrowheads="1"/>
            </p:cNvSpPr>
            <p:nvPr/>
          </p:nvSpPr>
          <p:spPr bwMode="auto">
            <a:xfrm>
              <a:off x="5481003" y="2541060"/>
              <a:ext cx="401637" cy="558228"/>
            </a:xfrm>
            <a:prstGeom prst="roundRect">
              <a:avLst>
                <a:gd name="adj" fmla="val 16667"/>
              </a:avLst>
            </a:prstGeom>
            <a:solidFill>
              <a:srgbClr val="7030A0"/>
            </a:solidFill>
            <a:ln w="9525">
              <a:solidFill>
                <a:schemeClr val="bg2"/>
              </a:solidFill>
              <a:round/>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31792" name="TextBox 3"/>
            <p:cNvSpPr txBox="1">
              <a:spLocks noChangeArrowheads="1"/>
            </p:cNvSpPr>
            <p:nvPr/>
          </p:nvSpPr>
          <p:spPr bwMode="auto">
            <a:xfrm>
              <a:off x="5415980" y="2701930"/>
              <a:ext cx="402042" cy="24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000" smtClean="0">
                  <a:solidFill>
                    <a:srgbClr val="FFFFFF"/>
                  </a:solidFill>
                </a:rPr>
                <a:t>27033</a:t>
              </a:r>
              <a:endParaRPr lang="zh-CN" altLang="en-US" sz="1000">
                <a:solidFill>
                  <a:srgbClr val="FFFFFF"/>
                </a:solidFill>
              </a:endParaRPr>
            </a:p>
          </p:txBody>
        </p:sp>
      </p:grpSp>
      <p:grpSp>
        <p:nvGrpSpPr>
          <p:cNvPr id="31771" name="组合 48"/>
          <p:cNvGrpSpPr/>
          <p:nvPr/>
        </p:nvGrpSpPr>
        <p:grpSpPr bwMode="auto">
          <a:xfrm>
            <a:off x="3024719" y="1056616"/>
            <a:ext cx="623180" cy="556945"/>
            <a:chOff x="5415980" y="2542593"/>
            <a:chExt cx="466660" cy="555162"/>
          </a:xfrm>
        </p:grpSpPr>
        <p:sp>
          <p:nvSpPr>
            <p:cNvPr id="31789" name="圆角矩形 2"/>
            <p:cNvSpPr>
              <a:spLocks noChangeArrowheads="1"/>
            </p:cNvSpPr>
            <p:nvPr/>
          </p:nvSpPr>
          <p:spPr bwMode="auto">
            <a:xfrm>
              <a:off x="5481003" y="2542593"/>
              <a:ext cx="401637" cy="555162"/>
            </a:xfrm>
            <a:prstGeom prst="roundRect">
              <a:avLst>
                <a:gd name="adj" fmla="val 16667"/>
              </a:avLst>
            </a:prstGeom>
            <a:solidFill>
              <a:srgbClr val="7030A0"/>
            </a:solidFill>
            <a:ln w="9525">
              <a:solidFill>
                <a:schemeClr val="bg2"/>
              </a:solidFill>
              <a:round/>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31790" name="TextBox 50"/>
            <p:cNvSpPr txBox="1">
              <a:spLocks noChangeArrowheads="1"/>
            </p:cNvSpPr>
            <p:nvPr/>
          </p:nvSpPr>
          <p:spPr bwMode="auto">
            <a:xfrm>
              <a:off x="5415980" y="2701930"/>
              <a:ext cx="402370" cy="24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000" smtClean="0">
                  <a:solidFill>
                    <a:srgbClr val="FFFFFF"/>
                  </a:solidFill>
                </a:rPr>
                <a:t>27025</a:t>
              </a:r>
              <a:endParaRPr lang="zh-CN" altLang="en-US" sz="1000">
                <a:solidFill>
                  <a:srgbClr val="FFFFFF"/>
                </a:solidFill>
              </a:endParaRPr>
            </a:p>
          </p:txBody>
        </p:sp>
      </p:grpSp>
      <p:grpSp>
        <p:nvGrpSpPr>
          <p:cNvPr id="31772" name="组合 52"/>
          <p:cNvGrpSpPr/>
          <p:nvPr/>
        </p:nvGrpSpPr>
        <p:grpSpPr bwMode="auto">
          <a:xfrm>
            <a:off x="4032524" y="808150"/>
            <a:ext cx="623182" cy="556945"/>
            <a:chOff x="5415980" y="2542593"/>
            <a:chExt cx="466660" cy="555162"/>
          </a:xfrm>
        </p:grpSpPr>
        <p:sp>
          <p:nvSpPr>
            <p:cNvPr id="31787" name="圆角矩形 2"/>
            <p:cNvSpPr>
              <a:spLocks noChangeArrowheads="1"/>
            </p:cNvSpPr>
            <p:nvPr/>
          </p:nvSpPr>
          <p:spPr bwMode="auto">
            <a:xfrm>
              <a:off x="5481003" y="2542593"/>
              <a:ext cx="401637" cy="555162"/>
            </a:xfrm>
            <a:prstGeom prst="roundRect">
              <a:avLst>
                <a:gd name="adj" fmla="val 16667"/>
              </a:avLst>
            </a:prstGeom>
            <a:solidFill>
              <a:srgbClr val="7030A0"/>
            </a:solidFill>
            <a:ln w="9525">
              <a:solidFill>
                <a:schemeClr val="bg2"/>
              </a:solidFill>
              <a:round/>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31788" name="TextBox 54"/>
            <p:cNvSpPr txBox="1">
              <a:spLocks noChangeArrowheads="1"/>
            </p:cNvSpPr>
            <p:nvPr/>
          </p:nvSpPr>
          <p:spPr bwMode="auto">
            <a:xfrm>
              <a:off x="5415980" y="2701930"/>
              <a:ext cx="402369" cy="24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000" smtClean="0">
                  <a:solidFill>
                    <a:srgbClr val="FFFFFF"/>
                  </a:solidFill>
                </a:rPr>
                <a:t>27026</a:t>
              </a:r>
              <a:endParaRPr lang="zh-CN" altLang="en-US" sz="1000">
                <a:solidFill>
                  <a:srgbClr val="FFFFFF"/>
                </a:solidFill>
              </a:endParaRPr>
            </a:p>
          </p:txBody>
        </p:sp>
      </p:grpSp>
      <p:cxnSp>
        <p:nvCxnSpPr>
          <p:cNvPr id="31773" name="直接箭头连接符 46"/>
          <p:cNvCxnSpPr>
            <a:cxnSpLocks noChangeShapeType="1"/>
          </p:cNvCxnSpPr>
          <p:nvPr/>
        </p:nvCxnSpPr>
        <p:spPr bwMode="auto">
          <a:xfrm flipH="1" flipV="1">
            <a:off x="5970773" y="1136454"/>
            <a:ext cx="266700" cy="146050"/>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74" name="直接箭头连接符 55"/>
          <p:cNvCxnSpPr>
            <a:cxnSpLocks noChangeShapeType="1"/>
          </p:cNvCxnSpPr>
          <p:nvPr/>
        </p:nvCxnSpPr>
        <p:spPr bwMode="auto">
          <a:xfrm flipV="1">
            <a:off x="6258639" y="1136454"/>
            <a:ext cx="340784" cy="146050"/>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1775" name="组合 61"/>
          <p:cNvGrpSpPr/>
          <p:nvPr/>
        </p:nvGrpSpPr>
        <p:grpSpPr bwMode="auto">
          <a:xfrm>
            <a:off x="3993810" y="1165164"/>
            <a:ext cx="623182" cy="556945"/>
            <a:chOff x="5415980" y="2541059"/>
            <a:chExt cx="466660" cy="558230"/>
          </a:xfrm>
        </p:grpSpPr>
        <p:sp>
          <p:nvSpPr>
            <p:cNvPr id="31785" name="圆角矩形 2"/>
            <p:cNvSpPr>
              <a:spLocks noChangeArrowheads="1"/>
            </p:cNvSpPr>
            <p:nvPr/>
          </p:nvSpPr>
          <p:spPr bwMode="auto">
            <a:xfrm>
              <a:off x="5481003" y="2541059"/>
              <a:ext cx="401637" cy="558230"/>
            </a:xfrm>
            <a:prstGeom prst="roundRect">
              <a:avLst>
                <a:gd name="adj" fmla="val 16667"/>
              </a:avLst>
            </a:prstGeom>
            <a:solidFill>
              <a:srgbClr val="7030A0"/>
            </a:solidFill>
            <a:ln w="9525">
              <a:solidFill>
                <a:schemeClr val="bg2"/>
              </a:solidFill>
              <a:round/>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31786" name="TextBox 63"/>
            <p:cNvSpPr txBox="1">
              <a:spLocks noChangeArrowheads="1"/>
            </p:cNvSpPr>
            <p:nvPr/>
          </p:nvSpPr>
          <p:spPr bwMode="auto">
            <a:xfrm>
              <a:off x="5415980" y="2701930"/>
              <a:ext cx="402369" cy="246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000" smtClean="0">
                  <a:solidFill>
                    <a:srgbClr val="FFFFFF"/>
                  </a:solidFill>
                </a:rPr>
                <a:t>27024</a:t>
              </a:r>
              <a:endParaRPr lang="zh-CN" altLang="en-US" sz="1000">
                <a:solidFill>
                  <a:srgbClr val="FFFFFF"/>
                </a:solidFill>
              </a:endParaRPr>
            </a:p>
          </p:txBody>
        </p:sp>
      </p:grpSp>
      <p:grpSp>
        <p:nvGrpSpPr>
          <p:cNvPr id="31776" name="组合 64"/>
          <p:cNvGrpSpPr/>
          <p:nvPr/>
        </p:nvGrpSpPr>
        <p:grpSpPr bwMode="auto">
          <a:xfrm>
            <a:off x="7691621" y="1198501"/>
            <a:ext cx="621342" cy="556945"/>
            <a:chOff x="5415980" y="2541060"/>
            <a:chExt cx="466660" cy="558228"/>
          </a:xfrm>
        </p:grpSpPr>
        <p:sp>
          <p:nvSpPr>
            <p:cNvPr id="31783" name="圆角矩形 2"/>
            <p:cNvSpPr>
              <a:spLocks noChangeArrowheads="1"/>
            </p:cNvSpPr>
            <p:nvPr/>
          </p:nvSpPr>
          <p:spPr bwMode="auto">
            <a:xfrm>
              <a:off x="5481003" y="2541060"/>
              <a:ext cx="401637" cy="558228"/>
            </a:xfrm>
            <a:prstGeom prst="roundRect">
              <a:avLst>
                <a:gd name="adj" fmla="val 16667"/>
              </a:avLst>
            </a:prstGeom>
            <a:solidFill>
              <a:srgbClr val="7030A0"/>
            </a:solidFill>
            <a:ln w="9525">
              <a:solidFill>
                <a:schemeClr val="bg2"/>
              </a:solidFill>
              <a:round/>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31784" name="TextBox 66"/>
            <p:cNvSpPr txBox="1">
              <a:spLocks noChangeArrowheads="1"/>
            </p:cNvSpPr>
            <p:nvPr/>
          </p:nvSpPr>
          <p:spPr bwMode="auto">
            <a:xfrm>
              <a:off x="5415980" y="2701930"/>
              <a:ext cx="403560" cy="24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000" smtClean="0">
                  <a:solidFill>
                    <a:srgbClr val="FFFFFF"/>
                  </a:solidFill>
                </a:rPr>
                <a:t>27027</a:t>
              </a:r>
              <a:endParaRPr lang="zh-CN" altLang="en-US" sz="1000">
                <a:solidFill>
                  <a:srgbClr val="FFFFFF"/>
                </a:solidFill>
              </a:endParaRPr>
            </a:p>
          </p:txBody>
        </p:sp>
      </p:grpSp>
      <p:cxnSp>
        <p:nvCxnSpPr>
          <p:cNvPr id="31777" name="直接箭头连接符 36"/>
          <p:cNvCxnSpPr>
            <a:cxnSpLocks noChangeShapeType="1"/>
            <a:stCxn id="31752" idx="0"/>
            <a:endCxn id="31768" idx="3"/>
          </p:cNvCxnSpPr>
          <p:nvPr/>
        </p:nvCxnSpPr>
        <p:spPr bwMode="auto">
          <a:xfrm flipH="1" flipV="1">
            <a:off x="6240648" y="1615572"/>
            <a:ext cx="2117" cy="1800592"/>
          </a:xfrm>
          <a:prstGeom prst="straightConnector1">
            <a:avLst/>
          </a:prstGeom>
          <a:noFill/>
          <a:ln w="19050" algn="ctr">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78" name="TextBox 38"/>
          <p:cNvSpPr txBox="1">
            <a:spLocks noChangeArrowheads="1"/>
          </p:cNvSpPr>
          <p:nvPr/>
        </p:nvSpPr>
        <p:spPr bwMode="auto">
          <a:xfrm>
            <a:off x="3907023" y="1571430"/>
            <a:ext cx="6543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400" b="1">
                <a:solidFill>
                  <a:schemeClr val="bg1"/>
                </a:solidFill>
                <a:latin typeface="微软雅黑" panose="020B0503020204020204" pitchFamily="34" charset="-122"/>
                <a:ea typeface="微软雅黑" panose="020B0503020204020204" pitchFamily="34" charset="-122"/>
              </a:rPr>
              <a:t>分片</a:t>
            </a:r>
            <a:r>
              <a:rPr lang="en-US" altLang="zh-CN" sz="1400" b="1">
                <a:solidFill>
                  <a:schemeClr val="bg1"/>
                </a:solidFill>
                <a:latin typeface="微软雅黑" panose="020B0503020204020204" pitchFamily="34" charset="-122"/>
                <a:ea typeface="微软雅黑" panose="020B0503020204020204" pitchFamily="34" charset="-122"/>
              </a:rPr>
              <a:t>1</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31779" name="TextBox 38"/>
          <p:cNvSpPr txBox="1">
            <a:spLocks noChangeArrowheads="1"/>
          </p:cNvSpPr>
          <p:nvPr/>
        </p:nvSpPr>
        <p:spPr bwMode="auto">
          <a:xfrm>
            <a:off x="7626006" y="1585717"/>
            <a:ext cx="6543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400" b="1">
                <a:solidFill>
                  <a:schemeClr val="bg1"/>
                </a:solidFill>
                <a:latin typeface="微软雅黑" panose="020B0503020204020204" pitchFamily="34" charset="-122"/>
                <a:ea typeface="微软雅黑" panose="020B0503020204020204" pitchFamily="34" charset="-122"/>
              </a:rPr>
              <a:t>分片</a:t>
            </a:r>
            <a:r>
              <a:rPr lang="en-US" altLang="zh-CN" sz="1400" b="1">
                <a:solidFill>
                  <a:schemeClr val="bg1"/>
                </a:solidFill>
                <a:latin typeface="微软雅黑" panose="020B0503020204020204" pitchFamily="34" charset="-122"/>
                <a:ea typeface="微软雅黑" panose="020B0503020204020204" pitchFamily="34" charset="-122"/>
              </a:rPr>
              <a:t>3</a:t>
            </a:r>
            <a:endParaRPr lang="zh-CN" altLang="en-US" sz="1400" b="1">
              <a:solidFill>
                <a:schemeClr val="bg1"/>
              </a:solidFill>
              <a:latin typeface="微软雅黑" panose="020B0503020204020204" pitchFamily="34" charset="-122"/>
              <a:ea typeface="微软雅黑" panose="020B0503020204020204" pitchFamily="34" charset="-122"/>
            </a:endParaRPr>
          </a:p>
        </p:txBody>
      </p:sp>
      <p:cxnSp>
        <p:nvCxnSpPr>
          <p:cNvPr id="31781" name="直接箭头连接符 59"/>
          <p:cNvCxnSpPr>
            <a:cxnSpLocks noChangeShapeType="1"/>
            <a:stCxn id="23" idx="1"/>
            <a:endCxn id="25" idx="3"/>
          </p:cNvCxnSpPr>
          <p:nvPr/>
        </p:nvCxnSpPr>
        <p:spPr bwMode="auto">
          <a:xfrm>
            <a:off x="3179948" y="3336120"/>
            <a:ext cx="0" cy="17096"/>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82" name="直接箭头连接符 68"/>
          <p:cNvCxnSpPr>
            <a:cxnSpLocks noChangeShapeType="1"/>
            <a:stCxn id="23" idx="3"/>
            <a:endCxn id="21" idx="1"/>
          </p:cNvCxnSpPr>
          <p:nvPr/>
        </p:nvCxnSpPr>
        <p:spPr bwMode="auto">
          <a:xfrm flipV="1">
            <a:off x="3179948" y="4036208"/>
            <a:ext cx="12701" cy="63133"/>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4" name="PA_组合 47"/>
          <p:cNvGrpSpPr/>
          <p:nvPr>
            <p:custDataLst>
              <p:tags r:id="rId1"/>
            </p:custDataLst>
          </p:nvPr>
        </p:nvGrpSpPr>
        <p:grpSpPr>
          <a:xfrm>
            <a:off x="480484" y="709142"/>
            <a:ext cx="1199456" cy="74689"/>
            <a:chOff x="0" y="2842590"/>
            <a:chExt cx="7054752" cy="89199"/>
          </a:xfrm>
        </p:grpSpPr>
        <p:sp>
          <p:nvSpPr>
            <p:cNvPr id="65" name="矩形 64"/>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66" name="矩形 65"/>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67" name="矩形 66"/>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68" name="矩形 67"/>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grpSp>
        <p:nvGrpSpPr>
          <p:cNvPr id="6" name="组合 4"/>
          <p:cNvGrpSpPr/>
          <p:nvPr/>
        </p:nvGrpSpPr>
        <p:grpSpPr bwMode="auto">
          <a:xfrm>
            <a:off x="6278958" y="709551"/>
            <a:ext cx="621342" cy="556945"/>
            <a:chOff x="5415980" y="2541060"/>
            <a:chExt cx="466660" cy="558228"/>
          </a:xfrm>
        </p:grpSpPr>
        <p:sp>
          <p:nvSpPr>
            <p:cNvPr id="7" name="圆角矩形 2"/>
            <p:cNvSpPr>
              <a:spLocks noChangeArrowheads="1"/>
            </p:cNvSpPr>
            <p:nvPr/>
          </p:nvSpPr>
          <p:spPr bwMode="auto">
            <a:xfrm>
              <a:off x="5481003" y="2541060"/>
              <a:ext cx="401637" cy="558228"/>
            </a:xfrm>
            <a:prstGeom prst="roundRect">
              <a:avLst>
                <a:gd name="adj" fmla="val 16667"/>
              </a:avLst>
            </a:prstGeom>
            <a:solidFill>
              <a:srgbClr val="7030A0"/>
            </a:solidFill>
            <a:ln w="9525">
              <a:solidFill>
                <a:schemeClr val="bg2"/>
              </a:solidFill>
              <a:round/>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8" name="TextBox 3"/>
            <p:cNvSpPr txBox="1">
              <a:spLocks noChangeArrowheads="1"/>
            </p:cNvSpPr>
            <p:nvPr/>
          </p:nvSpPr>
          <p:spPr bwMode="auto">
            <a:xfrm>
              <a:off x="5415980" y="2701930"/>
              <a:ext cx="402042" cy="24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000" smtClean="0">
                  <a:solidFill>
                    <a:srgbClr val="FFFFFF"/>
                  </a:solidFill>
                </a:rPr>
                <a:t>27032</a:t>
              </a:r>
              <a:endParaRPr lang="zh-CN" altLang="en-US" sz="1000">
                <a:solidFill>
                  <a:srgbClr val="FFFFFF"/>
                </a:solidFill>
              </a:endParaRPr>
            </a:p>
          </p:txBody>
        </p:sp>
      </p:grpSp>
      <p:grpSp>
        <p:nvGrpSpPr>
          <p:cNvPr id="9" name="组合 4"/>
          <p:cNvGrpSpPr/>
          <p:nvPr/>
        </p:nvGrpSpPr>
        <p:grpSpPr bwMode="auto">
          <a:xfrm>
            <a:off x="5637608" y="726061"/>
            <a:ext cx="621342" cy="556945"/>
            <a:chOff x="5415980" y="2541060"/>
            <a:chExt cx="466660" cy="558228"/>
          </a:xfrm>
        </p:grpSpPr>
        <p:sp>
          <p:nvSpPr>
            <p:cNvPr id="10" name="圆角矩形 2"/>
            <p:cNvSpPr>
              <a:spLocks noChangeArrowheads="1"/>
            </p:cNvSpPr>
            <p:nvPr/>
          </p:nvSpPr>
          <p:spPr bwMode="auto">
            <a:xfrm>
              <a:off x="5481003" y="2541060"/>
              <a:ext cx="401637" cy="558228"/>
            </a:xfrm>
            <a:prstGeom prst="roundRect">
              <a:avLst>
                <a:gd name="adj" fmla="val 16667"/>
              </a:avLst>
            </a:prstGeom>
            <a:solidFill>
              <a:srgbClr val="7030A0"/>
            </a:solidFill>
            <a:ln w="9525">
              <a:solidFill>
                <a:schemeClr val="bg2"/>
              </a:solidFill>
              <a:round/>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11" name="TextBox 3"/>
            <p:cNvSpPr txBox="1">
              <a:spLocks noChangeArrowheads="1"/>
            </p:cNvSpPr>
            <p:nvPr/>
          </p:nvSpPr>
          <p:spPr bwMode="auto">
            <a:xfrm>
              <a:off x="5415980" y="2701930"/>
              <a:ext cx="403560" cy="24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000" smtClean="0">
                  <a:solidFill>
                    <a:srgbClr val="FFFFFF"/>
                  </a:solidFill>
                </a:rPr>
                <a:t>27023</a:t>
              </a:r>
              <a:endParaRPr lang="zh-CN" altLang="en-US" sz="1000">
                <a:solidFill>
                  <a:srgbClr val="FFFFFF"/>
                </a:solidFill>
              </a:endParaRPr>
            </a:p>
          </p:txBody>
        </p:sp>
      </p:grpSp>
      <p:grpSp>
        <p:nvGrpSpPr>
          <p:cNvPr id="12" name="组合 4"/>
          <p:cNvGrpSpPr/>
          <p:nvPr/>
        </p:nvGrpSpPr>
        <p:grpSpPr bwMode="auto">
          <a:xfrm>
            <a:off x="8049338" y="650496"/>
            <a:ext cx="621342" cy="556945"/>
            <a:chOff x="5415980" y="2541060"/>
            <a:chExt cx="466660" cy="558228"/>
          </a:xfrm>
        </p:grpSpPr>
        <p:sp>
          <p:nvSpPr>
            <p:cNvPr id="13" name="圆角矩形 2"/>
            <p:cNvSpPr>
              <a:spLocks noChangeArrowheads="1"/>
            </p:cNvSpPr>
            <p:nvPr/>
          </p:nvSpPr>
          <p:spPr bwMode="auto">
            <a:xfrm>
              <a:off x="5481003" y="2541060"/>
              <a:ext cx="401637" cy="558228"/>
            </a:xfrm>
            <a:prstGeom prst="roundRect">
              <a:avLst>
                <a:gd name="adj" fmla="val 16667"/>
              </a:avLst>
            </a:prstGeom>
            <a:solidFill>
              <a:srgbClr val="7030A0"/>
            </a:solidFill>
            <a:ln w="9525">
              <a:solidFill>
                <a:schemeClr val="bg2"/>
              </a:solidFill>
              <a:round/>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14" name="TextBox 3"/>
            <p:cNvSpPr txBox="1">
              <a:spLocks noChangeArrowheads="1"/>
            </p:cNvSpPr>
            <p:nvPr/>
          </p:nvSpPr>
          <p:spPr bwMode="auto">
            <a:xfrm>
              <a:off x="5415980" y="2701930"/>
              <a:ext cx="402042" cy="24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000" smtClean="0">
                  <a:solidFill>
                    <a:srgbClr val="FFFFFF"/>
                  </a:solidFill>
                </a:rPr>
                <a:t>27035</a:t>
              </a:r>
              <a:endParaRPr lang="zh-CN" altLang="en-US" sz="1000">
                <a:solidFill>
                  <a:srgbClr val="FFFFFF"/>
                </a:solidFill>
              </a:endParaRPr>
            </a:p>
          </p:txBody>
        </p:sp>
      </p:grpSp>
      <p:grpSp>
        <p:nvGrpSpPr>
          <p:cNvPr id="15" name="组合 4"/>
          <p:cNvGrpSpPr/>
          <p:nvPr/>
        </p:nvGrpSpPr>
        <p:grpSpPr bwMode="auto">
          <a:xfrm>
            <a:off x="7301308" y="703836"/>
            <a:ext cx="621342" cy="556945"/>
            <a:chOff x="5415980" y="2541060"/>
            <a:chExt cx="466660" cy="558228"/>
          </a:xfrm>
        </p:grpSpPr>
        <p:sp>
          <p:nvSpPr>
            <p:cNvPr id="16" name="圆角矩形 2"/>
            <p:cNvSpPr>
              <a:spLocks noChangeArrowheads="1"/>
            </p:cNvSpPr>
            <p:nvPr/>
          </p:nvSpPr>
          <p:spPr bwMode="auto">
            <a:xfrm>
              <a:off x="5481003" y="2541060"/>
              <a:ext cx="401637" cy="558228"/>
            </a:xfrm>
            <a:prstGeom prst="roundRect">
              <a:avLst>
                <a:gd name="adj" fmla="val 16667"/>
              </a:avLst>
            </a:prstGeom>
            <a:solidFill>
              <a:srgbClr val="7030A0"/>
            </a:solidFill>
            <a:ln w="9525">
              <a:solidFill>
                <a:schemeClr val="bg2"/>
              </a:solidFill>
              <a:round/>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17" name="TextBox 3"/>
            <p:cNvSpPr txBox="1">
              <a:spLocks noChangeArrowheads="1"/>
            </p:cNvSpPr>
            <p:nvPr/>
          </p:nvSpPr>
          <p:spPr bwMode="auto">
            <a:xfrm>
              <a:off x="5415980" y="2701930"/>
              <a:ext cx="402042" cy="24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000" smtClean="0">
                  <a:solidFill>
                    <a:srgbClr val="FFFFFF"/>
                  </a:solidFill>
                </a:rPr>
                <a:t>27034</a:t>
              </a:r>
              <a:endParaRPr lang="zh-CN" altLang="en-US" sz="1000">
                <a:solidFill>
                  <a:srgbClr val="FFFFFF"/>
                </a:solidFill>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64"/>
                                        </p:tgtEl>
                                        <p:attrNameLst>
                                          <p:attrName>style.visibility</p:attrName>
                                        </p:attrNameLst>
                                      </p:cBhvr>
                                      <p:to>
                                        <p:strVal val="visible"/>
                                      </p:to>
                                    </p:set>
                                    <p:anim to="" calcmode="lin" valueType="num">
                                      <p:cBhvr>
                                        <p:cTn id="7" dur="700" fill="hold">
                                          <p:stCondLst>
                                            <p:cond delay="0"/>
                                          </p:stCondLst>
                                        </p:cTn>
                                        <p:tgtEl>
                                          <p:spTgt spid="64"/>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64"/>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64"/>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64"/>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3" name="矩形 4"/>
          <p:cNvSpPr>
            <a:spLocks noChangeArrowheads="1"/>
          </p:cNvSpPr>
          <p:nvPr/>
        </p:nvSpPr>
        <p:spPr bwMode="auto">
          <a:xfrm>
            <a:off x="114005" y="125413"/>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分片注意点与建议</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32774" name="TextBox 41"/>
          <p:cNvSpPr txBox="1">
            <a:spLocks noChangeArrowheads="1"/>
          </p:cNvSpPr>
          <p:nvPr/>
        </p:nvSpPr>
        <p:spPr bwMode="auto">
          <a:xfrm>
            <a:off x="334434" y="920750"/>
            <a:ext cx="6170084" cy="4447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
                <a:srgbClr val="FFC000"/>
              </a:buClr>
              <a:buFont typeface="Wingdings" panose="05000000000000000000" pitchFamily="2" charset="2"/>
              <a:buChar char="n"/>
            </a:pPr>
            <a:r>
              <a:rPr lang="zh-CN" altLang="en-US" sz="1800" b="1">
                <a:latin typeface="微软雅黑" panose="020B0503020204020204" pitchFamily="34" charset="-122"/>
                <a:ea typeface="微软雅黑" panose="020B0503020204020204" pitchFamily="34" charset="-122"/>
              </a:rPr>
              <a:t>分片注意点</a:t>
            </a:r>
            <a:r>
              <a:rPr lang="en-US" altLang="zh-CN" sz="1800" b="1">
                <a:latin typeface="微软雅黑" panose="020B0503020204020204" pitchFamily="34" charset="-122"/>
                <a:ea typeface="微软雅黑" panose="020B0503020204020204" pitchFamily="34" charset="-122"/>
              </a:rPr>
              <a:t>:</a:t>
            </a:r>
            <a:endParaRPr lang="en-US" altLang="zh-CN" sz="1800" b="1">
              <a:latin typeface="微软雅黑" panose="020B0503020204020204" pitchFamily="34" charset="-122"/>
              <a:ea typeface="微软雅黑" panose="020B0503020204020204" pitchFamily="34" charset="-122"/>
            </a:endParaRPr>
          </a:p>
          <a:p>
            <a:pPr eaLnBrk="1" hangingPunct="1">
              <a:lnSpc>
                <a:spcPct val="200000"/>
              </a:lnSpc>
              <a:spcBef>
                <a:spcPct val="0"/>
              </a:spcBef>
              <a:buClr>
                <a:srgbClr val="FFC000"/>
              </a:buClr>
              <a:buFont typeface="Wingdings" panose="05000000000000000000" pitchFamily="2" charset="2"/>
              <a:buChar char="ü"/>
            </a:pPr>
            <a:r>
              <a:rPr lang="zh-CN" altLang="en-US" sz="1600" b="1">
                <a:latin typeface="微软雅黑" panose="020B0503020204020204" pitchFamily="34" charset="-122"/>
                <a:ea typeface="微软雅黑" panose="020B0503020204020204" pitchFamily="34" charset="-122"/>
              </a:rPr>
              <a:t>热点 </a:t>
            </a:r>
            <a:r>
              <a:rPr lang="en-US" altLang="zh-CN" sz="1600" b="1">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某些分片键会导致所有的读或者写请求都操作在单个数据块或者分片上</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导致单个分片服务器严重不堪重负。自增长的分片键容易导致写热点问题；</a:t>
            </a:r>
            <a:endParaRPr lang="en-US" altLang="zh-CN" sz="1600">
              <a:latin typeface="微软雅黑" panose="020B0503020204020204" pitchFamily="34" charset="-122"/>
              <a:ea typeface="微软雅黑" panose="020B0503020204020204" pitchFamily="34" charset="-122"/>
            </a:endParaRPr>
          </a:p>
          <a:p>
            <a:pPr eaLnBrk="1" hangingPunct="1">
              <a:lnSpc>
                <a:spcPct val="200000"/>
              </a:lnSpc>
              <a:spcBef>
                <a:spcPct val="0"/>
              </a:spcBef>
              <a:buClr>
                <a:srgbClr val="FFC000"/>
              </a:buClr>
              <a:buFont typeface="Wingdings" panose="05000000000000000000" pitchFamily="2" charset="2"/>
              <a:buChar char="ü"/>
            </a:pPr>
            <a:r>
              <a:rPr lang="zh-CN" altLang="en-US" sz="1600" b="1">
                <a:latin typeface="微软雅黑" panose="020B0503020204020204" pitchFamily="34" charset="-122"/>
                <a:ea typeface="微软雅黑" panose="020B0503020204020204" pitchFamily="34" charset="-122"/>
              </a:rPr>
              <a:t>不可分割数据块</a:t>
            </a:r>
            <a:r>
              <a:rPr lang="en-US" altLang="zh-CN" sz="1600" b="1">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过于粗粒度的分片键可能导致许多文档使用相同的分片键</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这意味着这些文档不能被分割为多个数据块</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限制了</a:t>
            </a:r>
            <a:r>
              <a:rPr lang="en-US" altLang="zh-CN" sz="1600">
                <a:latin typeface="微软雅黑" panose="020B0503020204020204" pitchFamily="34" charset="-122"/>
                <a:ea typeface="微软雅黑" panose="020B0503020204020204" pitchFamily="34" charset="-122"/>
              </a:rPr>
              <a:t>mongoDB</a:t>
            </a:r>
            <a:r>
              <a:rPr lang="zh-CN" altLang="en-US" sz="1600">
                <a:latin typeface="微软雅黑" panose="020B0503020204020204" pitchFamily="34" charset="-122"/>
                <a:ea typeface="微软雅黑" panose="020B0503020204020204" pitchFamily="34" charset="-122"/>
              </a:rPr>
              <a:t>均匀分布数据的能力；</a:t>
            </a:r>
            <a:endParaRPr lang="en-US" altLang="zh-CN" sz="1600">
              <a:latin typeface="微软雅黑" panose="020B0503020204020204" pitchFamily="34" charset="-122"/>
              <a:ea typeface="微软雅黑" panose="020B0503020204020204" pitchFamily="34" charset="-122"/>
            </a:endParaRPr>
          </a:p>
          <a:p>
            <a:pPr eaLnBrk="1" hangingPunct="1">
              <a:lnSpc>
                <a:spcPct val="200000"/>
              </a:lnSpc>
              <a:spcBef>
                <a:spcPct val="0"/>
              </a:spcBef>
              <a:buClr>
                <a:srgbClr val="FFC000"/>
              </a:buClr>
              <a:buFont typeface="Wingdings" panose="05000000000000000000" pitchFamily="2" charset="2"/>
              <a:buChar char="ü"/>
            </a:pPr>
            <a:r>
              <a:rPr lang="zh-CN" altLang="en-US" sz="1600" b="1">
                <a:latin typeface="微软雅黑" panose="020B0503020204020204" pitchFamily="34" charset="-122"/>
                <a:ea typeface="微软雅黑" panose="020B0503020204020204" pitchFamily="34" charset="-122"/>
              </a:rPr>
              <a:t>查询障碍</a:t>
            </a:r>
            <a:r>
              <a:rPr lang="en-US" altLang="zh-CN" sz="1600" b="1">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分片键与查询没有关联</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造成糟糕的查询性能。 </a:t>
            </a:r>
            <a:endParaRPr lang="en-US" altLang="zh-CN" sz="1600">
              <a:latin typeface="微软雅黑" panose="020B0503020204020204" pitchFamily="34" charset="-122"/>
              <a:ea typeface="微软雅黑" panose="020B0503020204020204" pitchFamily="34" charset="-122"/>
            </a:endParaRPr>
          </a:p>
          <a:p>
            <a:pPr eaLnBrk="1" hangingPunct="1">
              <a:lnSpc>
                <a:spcPct val="200000"/>
              </a:lnSpc>
              <a:spcBef>
                <a:spcPct val="0"/>
              </a:spcBef>
              <a:buClr>
                <a:srgbClr val="FFC000"/>
              </a:buClr>
              <a:buFont typeface="Wingdings" panose="05000000000000000000" pitchFamily="2" charset="2"/>
              <a:buChar char="ü"/>
            </a:pPr>
            <a:endParaRPr lang="zh-CN" altLang="en-US" sz="1600">
              <a:latin typeface="微软雅黑" panose="020B0503020204020204" pitchFamily="34" charset="-122"/>
              <a:ea typeface="微软雅黑" panose="020B0503020204020204" pitchFamily="34" charset="-122"/>
            </a:endParaRPr>
          </a:p>
        </p:txBody>
      </p:sp>
      <p:sp>
        <p:nvSpPr>
          <p:cNvPr id="32775" name="TextBox 41"/>
          <p:cNvSpPr txBox="1">
            <a:spLocks noChangeArrowheads="1"/>
          </p:cNvSpPr>
          <p:nvPr/>
        </p:nvSpPr>
        <p:spPr bwMode="auto">
          <a:xfrm>
            <a:off x="6373284" y="893763"/>
            <a:ext cx="5884333"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
                <a:srgbClr val="92D050"/>
              </a:buClr>
              <a:buFont typeface="Wingdings" panose="05000000000000000000" pitchFamily="2" charset="2"/>
              <a:buChar char="n"/>
            </a:pPr>
            <a:r>
              <a:rPr lang="zh-CN" altLang="en-US" sz="1800" b="1">
                <a:latin typeface="微软雅黑" panose="020B0503020204020204" pitchFamily="34" charset="-122"/>
                <a:ea typeface="微软雅黑" panose="020B0503020204020204" pitchFamily="34" charset="-122"/>
              </a:rPr>
              <a:t>建议</a:t>
            </a:r>
            <a:r>
              <a:rPr lang="en-US" altLang="zh-CN" sz="1800" b="1">
                <a:latin typeface="微软雅黑" panose="020B0503020204020204" pitchFamily="34" charset="-122"/>
                <a:ea typeface="微软雅黑" panose="020B0503020204020204" pitchFamily="34" charset="-122"/>
              </a:rPr>
              <a:t>:</a:t>
            </a:r>
            <a:endParaRPr lang="en-US" altLang="zh-CN" sz="1800" b="1">
              <a:latin typeface="微软雅黑" panose="020B0503020204020204" pitchFamily="34" charset="-122"/>
              <a:ea typeface="微软雅黑" panose="020B0503020204020204" pitchFamily="34" charset="-122"/>
            </a:endParaRPr>
          </a:p>
          <a:p>
            <a:pPr eaLnBrk="1" hangingPunct="1">
              <a:lnSpc>
                <a:spcPct val="200000"/>
              </a:lnSpc>
              <a:spcBef>
                <a:spcPct val="0"/>
              </a:spcBef>
              <a:buClr>
                <a:srgbClr val="92D050"/>
              </a:buClr>
              <a:buFont typeface="Wingdings" panose="05000000000000000000" pitchFamily="2" charset="2"/>
              <a:buChar char="ü"/>
            </a:pPr>
            <a:r>
              <a:rPr lang="zh-CN" altLang="en-US" sz="1600">
                <a:latin typeface="微软雅黑" panose="020B0503020204020204" pitchFamily="34" charset="-122"/>
                <a:ea typeface="微软雅黑" panose="020B0503020204020204" pitchFamily="34" charset="-122"/>
              </a:rPr>
              <a:t>不要使用自增长的字段作为分片键</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避免热点问题；</a:t>
            </a:r>
            <a:endParaRPr lang="en-US" altLang="zh-CN" sz="1600">
              <a:latin typeface="微软雅黑" panose="020B0503020204020204" pitchFamily="34" charset="-122"/>
              <a:ea typeface="微软雅黑" panose="020B0503020204020204" pitchFamily="34" charset="-122"/>
            </a:endParaRPr>
          </a:p>
          <a:p>
            <a:pPr eaLnBrk="1" hangingPunct="1">
              <a:lnSpc>
                <a:spcPct val="200000"/>
              </a:lnSpc>
              <a:spcBef>
                <a:spcPct val="0"/>
              </a:spcBef>
              <a:buClr>
                <a:srgbClr val="92D050"/>
              </a:buClr>
              <a:buFont typeface="Wingdings" panose="05000000000000000000" pitchFamily="2" charset="2"/>
              <a:buChar char="ü"/>
            </a:pPr>
            <a:r>
              <a:rPr lang="zh-CN" altLang="en-US" sz="1600">
                <a:latin typeface="微软雅黑" panose="020B0503020204020204" pitchFamily="34" charset="-122"/>
                <a:ea typeface="微软雅黑" panose="020B0503020204020204" pitchFamily="34" charset="-122"/>
              </a:rPr>
              <a:t>不能使用粗粒度的分片键</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避免数据块无法分割；</a:t>
            </a:r>
            <a:endParaRPr lang="en-US" altLang="zh-CN" sz="1600">
              <a:latin typeface="微软雅黑" panose="020B0503020204020204" pitchFamily="34" charset="-122"/>
              <a:ea typeface="微软雅黑" panose="020B0503020204020204" pitchFamily="34" charset="-122"/>
            </a:endParaRPr>
          </a:p>
          <a:p>
            <a:pPr eaLnBrk="1" hangingPunct="1">
              <a:lnSpc>
                <a:spcPct val="200000"/>
              </a:lnSpc>
              <a:spcBef>
                <a:spcPct val="0"/>
              </a:spcBef>
              <a:buClr>
                <a:srgbClr val="92D050"/>
              </a:buClr>
              <a:buFont typeface="Wingdings" panose="05000000000000000000" pitchFamily="2" charset="2"/>
              <a:buChar char="ü"/>
            </a:pPr>
            <a:r>
              <a:rPr lang="zh-CN" altLang="en-US" sz="1600">
                <a:latin typeface="微软雅黑" panose="020B0503020204020204" pitchFamily="34" charset="-122"/>
                <a:ea typeface="微软雅黑" panose="020B0503020204020204" pitchFamily="34" charset="-122"/>
              </a:rPr>
              <a:t>不能使用完全随机的分片键值</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造成查询性能低下；</a:t>
            </a:r>
            <a:endParaRPr lang="en-US" altLang="zh-CN" sz="1600">
              <a:latin typeface="微软雅黑" panose="020B0503020204020204" pitchFamily="34" charset="-122"/>
              <a:ea typeface="微软雅黑" panose="020B0503020204020204" pitchFamily="34" charset="-122"/>
            </a:endParaRPr>
          </a:p>
          <a:p>
            <a:pPr eaLnBrk="1" hangingPunct="1">
              <a:lnSpc>
                <a:spcPct val="200000"/>
              </a:lnSpc>
              <a:spcBef>
                <a:spcPct val="0"/>
              </a:spcBef>
              <a:buClr>
                <a:srgbClr val="92D050"/>
              </a:buClr>
              <a:buFont typeface="Wingdings" panose="05000000000000000000" pitchFamily="2" charset="2"/>
              <a:buChar char="ü"/>
            </a:pPr>
            <a:r>
              <a:rPr lang="zh-CN" altLang="en-US" sz="1600">
                <a:latin typeface="微软雅黑" panose="020B0503020204020204" pitchFamily="34" charset="-122"/>
                <a:ea typeface="微软雅黑" panose="020B0503020204020204" pitchFamily="34" charset="-122"/>
              </a:rPr>
              <a:t>使用与常用查询相关的字段作为分片键</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而且包含唯一字段（如业务主键</a:t>
            </a:r>
            <a:r>
              <a:rPr lang="en-US" altLang="zh-CN" sz="1600">
                <a:latin typeface="微软雅黑" panose="020B0503020204020204" pitchFamily="34" charset="-122"/>
                <a:ea typeface="微软雅黑" panose="020B0503020204020204" pitchFamily="34" charset="-122"/>
              </a:rPr>
              <a:t>,id</a:t>
            </a:r>
            <a:r>
              <a:rPr lang="zh-CN" altLang="en-US" sz="1600">
                <a:latin typeface="微软雅黑" panose="020B0503020204020204" pitchFamily="34" charset="-122"/>
                <a:ea typeface="微软雅黑" panose="020B0503020204020204" pitchFamily="34" charset="-122"/>
              </a:rPr>
              <a:t>等）；</a:t>
            </a:r>
            <a:endParaRPr lang="en-US" altLang="zh-CN" sz="1600">
              <a:latin typeface="微软雅黑" panose="020B0503020204020204" pitchFamily="34" charset="-122"/>
              <a:ea typeface="微软雅黑" panose="020B0503020204020204" pitchFamily="34" charset="-122"/>
            </a:endParaRPr>
          </a:p>
          <a:p>
            <a:pPr eaLnBrk="1" hangingPunct="1">
              <a:lnSpc>
                <a:spcPct val="200000"/>
              </a:lnSpc>
              <a:spcBef>
                <a:spcPct val="0"/>
              </a:spcBef>
              <a:buClr>
                <a:srgbClr val="92D050"/>
              </a:buClr>
              <a:buFont typeface="Wingdings" panose="05000000000000000000" pitchFamily="2" charset="2"/>
              <a:buChar char="ü"/>
            </a:pPr>
            <a:r>
              <a:rPr lang="zh-CN" altLang="en-US" sz="1600">
                <a:latin typeface="微软雅黑" panose="020B0503020204020204" pitchFamily="34" charset="-122"/>
                <a:ea typeface="微软雅黑" panose="020B0503020204020204" pitchFamily="34" charset="-122"/>
              </a:rPr>
              <a:t>索引对于分区同样重要</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每个分片集合上要有同样的索引</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分片键默认成为索引；分片集合只允许在</a:t>
            </a:r>
            <a:r>
              <a:rPr lang="en-US" altLang="zh-CN" sz="1600">
                <a:latin typeface="微软雅黑" panose="020B0503020204020204" pitchFamily="34" charset="-122"/>
                <a:ea typeface="微软雅黑" panose="020B0503020204020204" pitchFamily="34" charset="-122"/>
              </a:rPr>
              <a:t>id</a:t>
            </a:r>
            <a:r>
              <a:rPr lang="zh-CN" altLang="en-US" sz="1600">
                <a:latin typeface="微软雅黑" panose="020B0503020204020204" pitchFamily="34" charset="-122"/>
                <a:ea typeface="微软雅黑" panose="020B0503020204020204" pitchFamily="34" charset="-122"/>
              </a:rPr>
              <a:t>和分片键上创建唯一索引；</a:t>
            </a:r>
            <a:endParaRPr lang="zh-CN" altLang="en-US" sz="1600">
              <a:latin typeface="微软雅黑" panose="020B0503020204020204" pitchFamily="34" charset="-122"/>
              <a:ea typeface="微软雅黑" panose="020B0503020204020204" pitchFamily="34" charset="-122"/>
            </a:endParaRPr>
          </a:p>
          <a:p>
            <a:pPr eaLnBrk="1" hangingPunct="1">
              <a:lnSpc>
                <a:spcPct val="200000"/>
              </a:lnSpc>
              <a:spcBef>
                <a:spcPct val="0"/>
              </a:spcBef>
              <a:buClr>
                <a:srgbClr val="92D050"/>
              </a:buClr>
              <a:buFont typeface="Wingdings" panose="05000000000000000000" pitchFamily="2" charset="2"/>
              <a:buChar char="ü"/>
            </a:pPr>
            <a:endParaRPr lang="zh-CN" altLang="en-US" sz="1600">
              <a:latin typeface="微软雅黑" panose="020B0503020204020204" pitchFamily="34" charset="-122"/>
              <a:ea typeface="微软雅黑" panose="020B0503020204020204" pitchFamily="34" charset="-122"/>
            </a:endParaRPr>
          </a:p>
        </p:txBody>
      </p:sp>
      <p:cxnSp>
        <p:nvCxnSpPr>
          <p:cNvPr id="32776" name="直接连接符 40"/>
          <p:cNvCxnSpPr>
            <a:cxnSpLocks noChangeShapeType="1"/>
          </p:cNvCxnSpPr>
          <p:nvPr/>
        </p:nvCxnSpPr>
        <p:spPr bwMode="auto">
          <a:xfrm>
            <a:off x="6415617" y="587375"/>
            <a:ext cx="0" cy="6199188"/>
          </a:xfrm>
          <a:prstGeom prst="line">
            <a:avLst/>
          </a:prstGeom>
          <a:noFill/>
          <a:ln w="12700" algn="ctr">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 name="PA_组合 47"/>
          <p:cNvGrpSpPr/>
          <p:nvPr>
            <p:custDataLst>
              <p:tags r:id="rId1"/>
            </p:custDataLst>
          </p:nvPr>
        </p:nvGrpSpPr>
        <p:grpSpPr>
          <a:xfrm>
            <a:off x="480484" y="709142"/>
            <a:ext cx="1199456" cy="74689"/>
            <a:chOff x="0" y="2842590"/>
            <a:chExt cx="7054752" cy="89199"/>
          </a:xfrm>
        </p:grpSpPr>
        <p:sp>
          <p:nvSpPr>
            <p:cNvPr id="10" name="矩形 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2" name="矩形 1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3" name="矩形 1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to="" calcmode="lin" valueType="num">
                                      <p:cBhvr>
                                        <p:cTn id="7" dur="700" fill="hold">
                                          <p:stCondLst>
                                            <p:cond delay="0"/>
                                          </p:stCondLst>
                                        </p:cTn>
                                        <p:tgtEl>
                                          <p:spTgt spid="9"/>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9"/>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9"/>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9"/>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200"/>
            <a:r>
              <a:rPr lang="zh-CN" altLang="en-US" sz="3735" b="1" dirty="0">
                <a:ln w="6350">
                  <a:noFill/>
                </a:ln>
                <a:solidFill>
                  <a:srgbClr val="1D69A3"/>
                </a:solidFill>
                <a:latin typeface="Impact" panose="020B0806030902050204" pitchFamily="34" charset="0"/>
                <a:ea typeface="微软雅黑" panose="020B0503020204020204" pitchFamily="34" charset="-122"/>
              </a:rPr>
              <a:t>目  录</a:t>
            </a:r>
            <a:endParaRPr lang="en-US" altLang="zh-CN" sz="3735" b="1" dirty="0">
              <a:ln w="6350">
                <a:noFill/>
              </a:ln>
              <a:solidFill>
                <a:srgbClr val="1D69A3"/>
              </a:solidFill>
              <a:latin typeface="Impact" panose="020B0806030902050204" pitchFamily="34" charset="0"/>
              <a:ea typeface="微软雅黑" panose="020B0503020204020204" pitchFamily="34" charset="-122"/>
            </a:endParaRPr>
          </a:p>
          <a:p>
            <a:pPr algn="ctr" defTabSz="1219200"/>
            <a:r>
              <a:rPr lang="en-US" altLang="zh-CN"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8" name="组合 3"/>
          <p:cNvGrpSpPr/>
          <p:nvPr/>
        </p:nvGrpSpPr>
        <p:grpSpPr bwMode="auto">
          <a:xfrm>
            <a:off x="2602546" y="2574133"/>
            <a:ext cx="7366000" cy="584775"/>
            <a:chOff x="1847850" y="2697897"/>
            <a:chExt cx="5524500" cy="585927"/>
          </a:xfrm>
        </p:grpSpPr>
        <p:sp>
          <p:nvSpPr>
            <p:cNvPr id="29" name="Freeform 11"/>
            <p:cNvSpPr>
              <a:spLocks noChangeArrowheads="1"/>
            </p:cNvSpPr>
            <p:nvPr/>
          </p:nvSpPr>
          <p:spPr bwMode="auto">
            <a:xfrm>
              <a:off x="2555875" y="2697897"/>
              <a:ext cx="481647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0" name="Freeform 12"/>
            <p:cNvSpPr>
              <a:spLocks noChangeArrowheads="1"/>
            </p:cNvSpPr>
            <p:nvPr/>
          </p:nvSpPr>
          <p:spPr bwMode="auto">
            <a:xfrm>
              <a:off x="1847850" y="2697897"/>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1" name="Text Box 16"/>
            <p:cNvSpPr>
              <a:spLocks noChangeArrowheads="1"/>
            </p:cNvSpPr>
            <p:nvPr/>
          </p:nvSpPr>
          <p:spPr bwMode="auto">
            <a:xfrm>
              <a:off x="2036048" y="2697897"/>
              <a:ext cx="328455" cy="585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Text Box 8"/>
            <p:cNvSpPr>
              <a:spLocks noChangeArrowheads="1"/>
            </p:cNvSpPr>
            <p:nvPr/>
          </p:nvSpPr>
          <p:spPr bwMode="auto">
            <a:xfrm>
              <a:off x="2593367" y="2751871"/>
              <a:ext cx="4595995" cy="46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索引</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3" name="组合 4"/>
          <p:cNvGrpSpPr/>
          <p:nvPr/>
        </p:nvGrpSpPr>
        <p:grpSpPr bwMode="auto">
          <a:xfrm>
            <a:off x="2602546" y="3342479"/>
            <a:ext cx="7332133" cy="584775"/>
            <a:chOff x="1854200" y="3609122"/>
            <a:chExt cx="5499100" cy="584340"/>
          </a:xfrm>
        </p:grpSpPr>
        <p:sp>
          <p:nvSpPr>
            <p:cNvPr id="34"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5"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3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3</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部署模型概述</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9" name="组合 4"/>
          <p:cNvGrpSpPr/>
          <p:nvPr/>
        </p:nvGrpSpPr>
        <p:grpSpPr bwMode="auto">
          <a:xfrm>
            <a:off x="2602546" y="4110829"/>
            <a:ext cx="7332133" cy="584775"/>
            <a:chOff x="1854200" y="3609122"/>
            <a:chExt cx="5499100" cy="584340"/>
          </a:xfrm>
        </p:grpSpPr>
        <p:sp>
          <p:nvSpPr>
            <p:cNvPr id="4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4</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可复制集</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4" name="组合 4"/>
          <p:cNvGrpSpPr/>
          <p:nvPr/>
        </p:nvGrpSpPr>
        <p:grpSpPr bwMode="auto">
          <a:xfrm>
            <a:off x="2602546" y="4879179"/>
            <a:ext cx="7332133" cy="584775"/>
            <a:chOff x="1854200" y="3609122"/>
            <a:chExt cx="5499100" cy="584340"/>
          </a:xfrm>
        </p:grpSpPr>
        <p:sp>
          <p:nvSpPr>
            <p:cNvPr id="45"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6"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47"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5</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分片集群</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9" name="组合 4"/>
          <p:cNvGrpSpPr/>
          <p:nvPr/>
        </p:nvGrpSpPr>
        <p:grpSpPr bwMode="auto">
          <a:xfrm>
            <a:off x="2602546" y="5645942"/>
            <a:ext cx="7332133" cy="584775"/>
            <a:chOff x="1854200" y="3609122"/>
            <a:chExt cx="5499100" cy="584340"/>
          </a:xfrm>
        </p:grpSpPr>
        <p:sp>
          <p:nvSpPr>
            <p:cNvPr id="50" name="Freeform 9"/>
            <p:cNvSpPr>
              <a:spLocks noChangeArrowheads="1"/>
            </p:cNvSpPr>
            <p:nvPr/>
          </p:nvSpPr>
          <p:spPr bwMode="auto">
            <a:xfrm>
              <a:off x="2555875" y="3609122"/>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5DB5DB"/>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1" name="Freeform 10"/>
            <p:cNvSpPr>
              <a:spLocks noChangeArrowheads="1"/>
            </p:cNvSpPr>
            <p:nvPr/>
          </p:nvSpPr>
          <p:spPr bwMode="auto">
            <a:xfrm>
              <a:off x="1854200" y="3609122"/>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5DB5DB"/>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2" name="Text Box 17"/>
            <p:cNvSpPr>
              <a:spLocks noChangeArrowheads="1"/>
            </p:cNvSpPr>
            <p:nvPr/>
          </p:nvSpPr>
          <p:spPr bwMode="auto">
            <a:xfrm>
              <a:off x="2036047" y="3609122"/>
              <a:ext cx="328455" cy="5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6</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Text Box 8"/>
            <p:cNvSpPr>
              <a:spLocks noChangeArrowheads="1"/>
            </p:cNvSpPr>
            <p:nvPr/>
          </p:nvSpPr>
          <p:spPr bwMode="auto">
            <a:xfrm>
              <a:off x="2585598" y="3655159"/>
              <a:ext cx="4624178"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最佳实践</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4" name="组合 5"/>
          <p:cNvGrpSpPr/>
          <p:nvPr/>
        </p:nvGrpSpPr>
        <p:grpSpPr bwMode="auto">
          <a:xfrm>
            <a:off x="2602547" y="1805782"/>
            <a:ext cx="7336367" cy="585788"/>
            <a:chOff x="1851025" y="1249176"/>
            <a:chExt cx="5502275" cy="585787"/>
          </a:xfrm>
        </p:grpSpPr>
        <p:sp>
          <p:nvSpPr>
            <p:cNvPr id="55" name="Freeform 7"/>
            <p:cNvSpPr>
              <a:spLocks noChangeArrowheads="1"/>
            </p:cNvSpPr>
            <p:nvPr/>
          </p:nvSpPr>
          <p:spPr bwMode="auto">
            <a:xfrm>
              <a:off x="1851025" y="1266638"/>
              <a:ext cx="609600" cy="568325"/>
            </a:xfrm>
            <a:custGeom>
              <a:avLst/>
              <a:gdLst>
                <a:gd name="T0" fmla="*/ 2147483647 w 372"/>
                <a:gd name="T1" fmla="*/ 2147483647 h 358"/>
                <a:gd name="T2" fmla="*/ 2147483647 w 372"/>
                <a:gd name="T3" fmla="*/ 2147483647 h 358"/>
                <a:gd name="T4" fmla="*/ 2147483647 w 372"/>
                <a:gd name="T5" fmla="*/ 2147483647 h 358"/>
                <a:gd name="T6" fmla="*/ 0 w 372"/>
                <a:gd name="T7" fmla="*/ 2147483647 h 358"/>
                <a:gd name="T8" fmla="*/ 2147483647 w 372"/>
                <a:gd name="T9" fmla="*/ 2147483647 h 358"/>
                <a:gd name="T10" fmla="*/ 2147483647 w 372"/>
                <a:gd name="T11" fmla="*/ 2147483647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6" name="Freeform 6"/>
            <p:cNvSpPr>
              <a:spLocks noChangeArrowheads="1"/>
            </p:cNvSpPr>
            <p:nvPr/>
          </p:nvSpPr>
          <p:spPr bwMode="auto">
            <a:xfrm>
              <a:off x="2555875" y="1266638"/>
              <a:ext cx="4797425" cy="568325"/>
            </a:xfrm>
            <a:custGeom>
              <a:avLst/>
              <a:gdLst>
                <a:gd name="T0" fmla="*/ 0 w 2856"/>
                <a:gd name="T1" fmla="*/ 2147483647 h 358"/>
                <a:gd name="T2" fmla="*/ 0 w 2856"/>
                <a:gd name="T3" fmla="*/ 2147483647 h 358"/>
                <a:gd name="T4" fmla="*/ 2147483647 w 2856"/>
                <a:gd name="T5" fmla="*/ 2147483647 h 358"/>
                <a:gd name="T6" fmla="*/ 2147483647 w 2856"/>
                <a:gd name="T7" fmla="*/ 2147483647 h 358"/>
                <a:gd name="T8" fmla="*/ 2147483647 w 2856"/>
                <a:gd name="T9" fmla="*/ 0 h 358"/>
                <a:gd name="T10" fmla="*/ 0 w 2856"/>
                <a:gd name="T11" fmla="*/ 2147483647 h 358"/>
                <a:gd name="T12" fmla="*/ 0 60000 65536"/>
                <a:gd name="T13" fmla="*/ 0 60000 65536"/>
                <a:gd name="T14" fmla="*/ 0 60000 65536"/>
                <a:gd name="T15" fmla="*/ 0 60000 65536"/>
                <a:gd name="T16" fmla="*/ 0 60000 65536"/>
                <a:gd name="T17" fmla="*/ 0 60000 65536"/>
                <a:gd name="T18" fmla="*/ 0 w 2856"/>
                <a:gd name="T19" fmla="*/ 0 h 358"/>
                <a:gd name="T20" fmla="*/ 2856 w 2856"/>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solidFill>
            <a:ln>
              <a:noFill/>
            </a:ln>
            <a:extLst>
              <a:ext uri="{91240B29-F687-4F45-9708-019B960494DF}">
                <a14:hiddenLine xmlns:a14="http://schemas.microsoft.com/office/drawing/2010/main" w="19050">
                  <a:solidFill>
                    <a:srgbClr val="000000"/>
                  </a:solidFill>
                  <a:round/>
                </a14:hiddenLine>
              </a:ext>
            </a:extLst>
          </p:spPr>
          <p:txBody>
            <a:bodyPr/>
            <a:lstStyle/>
            <a:p>
              <a:endParaRPr lang="zh-CN" altLang="en-US">
                <a:solidFill>
                  <a:srgbClr val="333333"/>
                </a:solidFill>
              </a:endParaRPr>
            </a:p>
          </p:txBody>
        </p:sp>
        <p:sp>
          <p:nvSpPr>
            <p:cNvPr id="57" name="Text Box 8"/>
            <p:cNvSpPr>
              <a:spLocks noChangeArrowheads="1"/>
            </p:cNvSpPr>
            <p:nvPr/>
          </p:nvSpPr>
          <p:spPr bwMode="auto">
            <a:xfrm>
              <a:off x="2596542" y="1326963"/>
              <a:ext cx="4561237"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CC9900"/>
                </a:buClr>
                <a:buFontTx/>
                <a:buNone/>
              </a:pPr>
              <a:r>
                <a:rPr lang="zh-CN" altLang="en-US" sz="2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存储引擎</a:t>
              </a:r>
              <a:endParaRPr lang="zh-CN" altLang="en-US" sz="2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Text Box 18"/>
            <p:cNvSpPr>
              <a:spLocks noChangeArrowheads="1"/>
            </p:cNvSpPr>
            <p:nvPr/>
          </p:nvSpPr>
          <p:spPr bwMode="auto">
            <a:xfrm>
              <a:off x="2036048" y="1249176"/>
              <a:ext cx="328455" cy="58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1" name="矩形 4"/>
          <p:cNvSpPr>
            <a:spLocks noChangeArrowheads="1"/>
          </p:cNvSpPr>
          <p:nvPr/>
        </p:nvSpPr>
        <p:spPr bwMode="auto">
          <a:xfrm>
            <a:off x="124885" y="106954"/>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最佳实践</a:t>
            </a:r>
            <a:endParaRPr lang="zh-CN" altLang="en-US" sz="2665">
              <a:solidFill>
                <a:srgbClr val="1D69A3"/>
              </a:solidFill>
              <a:latin typeface="微软雅黑" panose="020B0503020204020204" pitchFamily="34" charset="-122"/>
              <a:ea typeface="微软雅黑" panose="020B0503020204020204" pitchFamily="34" charset="-122"/>
            </a:endParaRPr>
          </a:p>
        </p:txBody>
      </p:sp>
      <p:sp>
        <p:nvSpPr>
          <p:cNvPr id="34822" name="Rectangle 67"/>
          <p:cNvSpPr>
            <a:spLocks noChangeArrowheads="1"/>
          </p:cNvSpPr>
          <p:nvPr/>
        </p:nvSpPr>
        <p:spPr bwMode="auto">
          <a:xfrm>
            <a:off x="124885" y="1323380"/>
            <a:ext cx="12067116" cy="553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marL="342900" indent="-3429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FFC000"/>
              </a:buClr>
              <a:buFontTx/>
              <a:buAutoNum type="arabicPeriod"/>
            </a:pPr>
            <a:r>
              <a:rPr lang="zh-CN" altLang="en-US" sz="1600"/>
              <a:t>尽量选取稳定新版本</a:t>
            </a:r>
            <a:r>
              <a:rPr lang="en-US" altLang="zh-CN" sz="1600"/>
              <a:t>64</a:t>
            </a:r>
            <a:r>
              <a:rPr lang="zh-CN" altLang="en-US" sz="1600"/>
              <a:t>位的</a:t>
            </a:r>
            <a:r>
              <a:rPr lang="en-US" altLang="zh-CN" sz="1600"/>
              <a:t>mongodb</a:t>
            </a:r>
            <a:r>
              <a:rPr lang="zh-CN" altLang="en-US" sz="1600"/>
              <a:t>；</a:t>
            </a:r>
            <a:endParaRPr lang="en-US" altLang="zh-CN" sz="1600"/>
          </a:p>
          <a:p>
            <a:pPr>
              <a:lnSpc>
                <a:spcPct val="150000"/>
              </a:lnSpc>
              <a:spcBef>
                <a:spcPct val="0"/>
              </a:spcBef>
              <a:buClr>
                <a:srgbClr val="FFC000"/>
              </a:buClr>
              <a:buFontTx/>
              <a:buAutoNum type="arabicPeriod"/>
            </a:pPr>
            <a:r>
              <a:rPr lang="zh-CN" altLang="en-US" sz="1600"/>
              <a:t>数据模式设计；提倡单文档设计，将关联关系作为内嵌文档或者内嵌数组；当关联数据量较大时，考虑通过表关联实现，</a:t>
            </a:r>
            <a:r>
              <a:rPr lang="en-US" altLang="zh-CN" sz="1600"/>
              <a:t>dbref</a:t>
            </a:r>
            <a:r>
              <a:rPr lang="zh-CN" altLang="en-US" sz="1600"/>
              <a:t>或者</a:t>
            </a:r>
            <a:r>
              <a:rPr lang="zh-CN" altLang="en-US" sz="1600">
                <a:solidFill>
                  <a:srgbClr val="FF0000"/>
                </a:solidFill>
              </a:rPr>
              <a:t>自定义实现关联</a:t>
            </a:r>
            <a:r>
              <a:rPr lang="zh-CN" altLang="en-US" sz="1600"/>
              <a:t>；</a:t>
            </a:r>
            <a:endParaRPr lang="en-US" altLang="zh-CN" sz="1600"/>
          </a:p>
          <a:p>
            <a:pPr>
              <a:lnSpc>
                <a:spcPct val="150000"/>
              </a:lnSpc>
              <a:spcBef>
                <a:spcPct val="0"/>
              </a:spcBef>
              <a:buClr>
                <a:srgbClr val="FFC000"/>
              </a:buClr>
              <a:buFontTx/>
              <a:buAutoNum type="arabicPeriod"/>
            </a:pPr>
            <a:r>
              <a:rPr lang="zh-CN" altLang="en-US" sz="1600"/>
              <a:t>避免使用</a:t>
            </a:r>
            <a:r>
              <a:rPr lang="en-US" altLang="zh-CN" sz="1600"/>
              <a:t>skip</a:t>
            </a:r>
            <a:r>
              <a:rPr lang="zh-CN" altLang="en-US" sz="1600"/>
              <a:t>跳过大量数据；（</a:t>
            </a:r>
            <a:r>
              <a:rPr lang="en-US" altLang="zh-CN" sz="1600"/>
              <a:t>1</a:t>
            </a:r>
            <a:r>
              <a:rPr lang="zh-CN" altLang="en-US" sz="1600"/>
              <a:t>）通过查询条件尽量缩小数据范围；（</a:t>
            </a:r>
            <a:r>
              <a:rPr lang="en-US" altLang="zh-CN" sz="1600"/>
              <a:t>2</a:t>
            </a:r>
            <a:r>
              <a:rPr lang="zh-CN" altLang="en-US" sz="1600"/>
              <a:t>）利用上一次的结果作为条件来查询下一页的结果；</a:t>
            </a:r>
            <a:endParaRPr lang="en-US" altLang="zh-CN" sz="1600"/>
          </a:p>
          <a:p>
            <a:pPr>
              <a:lnSpc>
                <a:spcPct val="150000"/>
              </a:lnSpc>
              <a:spcBef>
                <a:spcPct val="0"/>
              </a:spcBef>
              <a:buClr>
                <a:srgbClr val="FFC000"/>
              </a:buClr>
              <a:buFontTx/>
              <a:buAutoNum type="arabicPeriod"/>
            </a:pPr>
            <a:r>
              <a:rPr lang="zh-CN" altLang="en-US" sz="1600"/>
              <a:t>避免单独使用不适用索引的查询符（</a:t>
            </a:r>
            <a:r>
              <a:rPr lang="en-US" altLang="zh-CN" sz="1600"/>
              <a:t>$ne</a:t>
            </a:r>
            <a:r>
              <a:rPr lang="zh-CN" altLang="en-US" sz="1600"/>
              <a:t>、</a:t>
            </a:r>
            <a:r>
              <a:rPr lang="en-US" altLang="zh-CN" sz="1600"/>
              <a:t>$nin</a:t>
            </a:r>
            <a:r>
              <a:rPr lang="zh-CN" altLang="en-US" sz="1600"/>
              <a:t>、</a:t>
            </a:r>
            <a:r>
              <a:rPr lang="en-US" altLang="zh-CN" sz="1600"/>
              <a:t>$where</a:t>
            </a:r>
            <a:r>
              <a:rPr lang="zh-CN" altLang="en-US" sz="1600"/>
              <a:t>等）</a:t>
            </a:r>
            <a:endParaRPr lang="en-US" altLang="zh-CN" sz="1600"/>
          </a:p>
          <a:p>
            <a:pPr>
              <a:lnSpc>
                <a:spcPct val="150000"/>
              </a:lnSpc>
              <a:spcBef>
                <a:spcPct val="0"/>
              </a:spcBef>
              <a:buClr>
                <a:srgbClr val="FFC000"/>
              </a:buClr>
              <a:buFontTx/>
              <a:buAutoNum type="arabicPeriod"/>
            </a:pPr>
            <a:r>
              <a:rPr lang="zh-CN" altLang="en-US" sz="1600"/>
              <a:t>根据业务场景，选择合适的写入策略，在数据安全和性能之间找到平衡点；</a:t>
            </a:r>
            <a:endParaRPr lang="en-US" altLang="zh-CN" sz="1600"/>
          </a:p>
          <a:p>
            <a:pPr>
              <a:lnSpc>
                <a:spcPct val="150000"/>
              </a:lnSpc>
              <a:spcBef>
                <a:spcPct val="0"/>
              </a:spcBef>
              <a:buClr>
                <a:srgbClr val="FFC000"/>
              </a:buClr>
              <a:buFontTx/>
              <a:buAutoNum type="arabicPeriod"/>
            </a:pPr>
            <a:r>
              <a:rPr lang="zh-CN" altLang="en-US" sz="1600"/>
              <a:t>索引建议很重要；</a:t>
            </a:r>
            <a:endParaRPr lang="en-US" altLang="zh-CN" sz="1600"/>
          </a:p>
          <a:p>
            <a:pPr>
              <a:lnSpc>
                <a:spcPct val="150000"/>
              </a:lnSpc>
              <a:spcBef>
                <a:spcPct val="0"/>
              </a:spcBef>
              <a:buClr>
                <a:srgbClr val="FFC000"/>
              </a:buClr>
              <a:buFontTx/>
              <a:buAutoNum type="arabicPeriod"/>
            </a:pPr>
            <a:r>
              <a:rPr lang="zh-CN" altLang="en-US" sz="1600"/>
              <a:t>生产环境中建议打开</a:t>
            </a:r>
            <a:r>
              <a:rPr lang="en-US" altLang="zh-CN" sz="1600"/>
              <a:t>profile</a:t>
            </a:r>
            <a:r>
              <a:rPr lang="zh-CN" altLang="en-US" sz="1600"/>
              <a:t>，便于优化系统性能；</a:t>
            </a:r>
            <a:endParaRPr lang="en-US" altLang="zh-CN" sz="1600"/>
          </a:p>
          <a:p>
            <a:pPr>
              <a:lnSpc>
                <a:spcPct val="150000"/>
              </a:lnSpc>
              <a:spcBef>
                <a:spcPct val="0"/>
              </a:spcBef>
              <a:buClr>
                <a:srgbClr val="FFC000"/>
              </a:buClr>
              <a:buFontTx/>
              <a:buAutoNum type="arabicPeriod"/>
            </a:pPr>
            <a:r>
              <a:rPr lang="zh-CN" altLang="en-US" sz="1600"/>
              <a:t>生产环境中建议打开</a:t>
            </a:r>
            <a:r>
              <a:rPr lang="en-US" altLang="zh-CN" sz="1600"/>
              <a:t>auth</a:t>
            </a:r>
            <a:r>
              <a:rPr lang="zh-CN" altLang="en-US" sz="1600"/>
              <a:t>模式，保障系统安全；</a:t>
            </a:r>
            <a:endParaRPr lang="en-US" altLang="zh-CN" sz="1600"/>
          </a:p>
          <a:p>
            <a:pPr>
              <a:lnSpc>
                <a:spcPct val="150000"/>
              </a:lnSpc>
              <a:spcBef>
                <a:spcPct val="0"/>
              </a:spcBef>
              <a:buClr>
                <a:srgbClr val="FFC000"/>
              </a:buClr>
              <a:buFontTx/>
              <a:buAutoNum type="arabicPeriod"/>
            </a:pPr>
            <a:r>
              <a:rPr lang="zh-CN" altLang="en-US" sz="1600"/>
              <a:t>不要将</a:t>
            </a:r>
            <a:r>
              <a:rPr lang="en-US" altLang="zh-CN" sz="1600"/>
              <a:t>mongoDB</a:t>
            </a:r>
            <a:r>
              <a:rPr lang="zh-CN" altLang="en-US" sz="1600"/>
              <a:t>和其他服务部署在同一台机器上（</a:t>
            </a:r>
            <a:r>
              <a:rPr lang="en-US" altLang="zh-CN" sz="1600"/>
              <a:t>mongodb</a:t>
            </a:r>
            <a:r>
              <a:rPr lang="zh-CN" altLang="en-US" sz="1600"/>
              <a:t>占用的最大内存是可以配置的）；</a:t>
            </a:r>
            <a:endParaRPr lang="en-US" altLang="zh-CN" sz="1600"/>
          </a:p>
          <a:p>
            <a:pPr>
              <a:lnSpc>
                <a:spcPct val="150000"/>
              </a:lnSpc>
              <a:spcBef>
                <a:spcPct val="0"/>
              </a:spcBef>
              <a:buClr>
                <a:srgbClr val="FFC000"/>
              </a:buClr>
              <a:buFontTx/>
              <a:buAutoNum type="arabicPeriod"/>
            </a:pPr>
            <a:r>
              <a:rPr lang="zh-CN" altLang="en-US" sz="1600"/>
              <a:t>单机一定要开启</a:t>
            </a:r>
            <a:r>
              <a:rPr lang="en-US" altLang="zh-CN" sz="1600"/>
              <a:t>journal</a:t>
            </a:r>
            <a:r>
              <a:rPr lang="zh-CN" altLang="en-US" sz="1600"/>
              <a:t>日志，数据量不太大的业务场景中，推荐多机器使用副本集，并开启读写分离；</a:t>
            </a:r>
            <a:endParaRPr lang="en-US" altLang="zh-CN" sz="1600"/>
          </a:p>
          <a:p>
            <a:pPr>
              <a:lnSpc>
                <a:spcPct val="150000"/>
              </a:lnSpc>
              <a:spcBef>
                <a:spcPct val="0"/>
              </a:spcBef>
              <a:buClr>
                <a:srgbClr val="FFC000"/>
              </a:buClr>
              <a:buFontTx/>
              <a:buAutoNum type="arabicPeriod"/>
            </a:pPr>
            <a:r>
              <a:rPr lang="zh-CN" altLang="en-US" sz="1600"/>
              <a:t>分片键的注意事项</a:t>
            </a:r>
            <a:endParaRPr lang="en-US" altLang="zh-CN" sz="1600"/>
          </a:p>
          <a:p>
            <a:pPr>
              <a:lnSpc>
                <a:spcPct val="150000"/>
              </a:lnSpc>
              <a:spcBef>
                <a:spcPct val="0"/>
              </a:spcBef>
              <a:buClr>
                <a:srgbClr val="FFC000"/>
              </a:buClr>
              <a:buFontTx/>
              <a:buAutoNum type="arabicPeriod"/>
            </a:pPr>
            <a:endParaRPr lang="en-US" altLang="zh-CN" sz="1600"/>
          </a:p>
          <a:p>
            <a:pPr>
              <a:lnSpc>
                <a:spcPct val="150000"/>
              </a:lnSpc>
              <a:spcBef>
                <a:spcPct val="0"/>
              </a:spcBef>
              <a:buClr>
                <a:srgbClr val="FFC000"/>
              </a:buClr>
              <a:buFontTx/>
              <a:buAutoNum type="arabicPeriod"/>
            </a:pPr>
            <a:endParaRPr lang="en-US" altLang="zh-CN" sz="1600"/>
          </a:p>
          <a:p>
            <a:pPr>
              <a:lnSpc>
                <a:spcPct val="150000"/>
              </a:lnSpc>
              <a:spcBef>
                <a:spcPct val="0"/>
              </a:spcBef>
              <a:buClr>
                <a:srgbClr val="FFC000"/>
              </a:buClr>
              <a:buFontTx/>
              <a:buAutoNum type="arabicPeriod"/>
            </a:pPr>
            <a:endParaRPr lang="zh-CN" altLang="zh-CN" sz="1600"/>
          </a:p>
        </p:txBody>
      </p:sp>
      <p:grpSp>
        <p:nvGrpSpPr>
          <p:cNvPr id="7" name="PA_组合 47"/>
          <p:cNvGrpSpPr/>
          <p:nvPr>
            <p:custDataLst>
              <p:tags r:id="rId1"/>
            </p:custDataLst>
          </p:nvPr>
        </p:nvGrpSpPr>
        <p:grpSpPr>
          <a:xfrm>
            <a:off x="480484" y="709142"/>
            <a:ext cx="1199456" cy="74689"/>
            <a:chOff x="0" y="2842590"/>
            <a:chExt cx="7054752" cy="89199"/>
          </a:xfrm>
        </p:grpSpPr>
        <p:sp>
          <p:nvSpPr>
            <p:cNvPr id="8" name="矩形 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9" name="矩形 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0" name="矩形 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11" name="矩形 1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to="" calcmode="lin" valueType="num">
                                      <p:cBhvr>
                                        <p:cTn id="7" dur="700" fill="hold">
                                          <p:stCondLst>
                                            <p:cond delay="0"/>
                                          </p:stCondLst>
                                        </p:cTn>
                                        <p:tgtEl>
                                          <p:spTgt spid="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5" name="矩形 4"/>
          <p:cNvSpPr>
            <a:spLocks noChangeArrowheads="1"/>
          </p:cNvSpPr>
          <p:nvPr/>
        </p:nvSpPr>
        <p:spPr bwMode="auto">
          <a:xfrm>
            <a:off x="87873" y="185181"/>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pPr>
            <a:r>
              <a:rPr lang="en-US" altLang="zh-CN" sz="2665">
                <a:solidFill>
                  <a:srgbClr val="1D69A3"/>
                </a:solidFill>
                <a:latin typeface="微软雅黑" panose="020B0503020204020204" pitchFamily="34" charset="-122"/>
                <a:ea typeface="微软雅黑" panose="020B0503020204020204" pitchFamily="34" charset="-122"/>
              </a:rPr>
              <a:t>mongodb</a:t>
            </a:r>
            <a:r>
              <a:rPr lang="zh-CN" altLang="en-US" sz="2665">
                <a:solidFill>
                  <a:srgbClr val="1D69A3"/>
                </a:solidFill>
                <a:latin typeface="微软雅黑" panose="020B0503020204020204" pitchFamily="34" charset="-122"/>
                <a:ea typeface="微软雅黑" panose="020B0503020204020204" pitchFamily="34" charset="-122"/>
              </a:rPr>
              <a:t>数据会丢失？你需要了解</a:t>
            </a:r>
            <a:r>
              <a:rPr lang="en-US" altLang="zh-CN" sz="2665">
                <a:solidFill>
                  <a:srgbClr val="1D69A3"/>
                </a:solidFill>
                <a:latin typeface="微软雅黑" panose="020B0503020204020204" pitchFamily="34" charset="-122"/>
                <a:ea typeface="微软雅黑" panose="020B0503020204020204" pitchFamily="34" charset="-122"/>
              </a:rPr>
              <a:t>WT</a:t>
            </a:r>
            <a:r>
              <a:rPr lang="zh-CN" altLang="en-US" sz="2665">
                <a:solidFill>
                  <a:srgbClr val="1D69A3"/>
                </a:solidFill>
                <a:latin typeface="微软雅黑" panose="020B0503020204020204" pitchFamily="34" charset="-122"/>
                <a:ea typeface="微软雅黑" panose="020B0503020204020204" pitchFamily="34" charset="-122"/>
              </a:rPr>
              <a:t>写入的原理</a:t>
            </a:r>
            <a:endParaRPr lang="zh-CN" altLang="en-US" sz="2665">
              <a:solidFill>
                <a:srgbClr val="1D69A3"/>
              </a:solidFill>
              <a:latin typeface="微软雅黑" panose="020B0503020204020204" pitchFamily="34" charset="-122"/>
              <a:ea typeface="微软雅黑" panose="020B0503020204020204" pitchFamily="34" charset="-122"/>
            </a:endParaRPr>
          </a:p>
        </p:txBody>
      </p:sp>
      <p:cxnSp>
        <p:nvCxnSpPr>
          <p:cNvPr id="5126" name="直接连接符 13"/>
          <p:cNvCxnSpPr>
            <a:cxnSpLocks noChangeShapeType="1"/>
          </p:cNvCxnSpPr>
          <p:nvPr/>
        </p:nvCxnSpPr>
        <p:spPr bwMode="auto">
          <a:xfrm>
            <a:off x="1443567" y="1096963"/>
            <a:ext cx="8467" cy="3954462"/>
          </a:xfrm>
          <a:prstGeom prst="line">
            <a:avLst/>
          </a:prstGeom>
          <a:noFill/>
          <a:ln w="9525" algn="ctr">
            <a:solidFill>
              <a:srgbClr val="92D050"/>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7" name="直接连接符 22"/>
          <p:cNvCxnSpPr>
            <a:cxnSpLocks noChangeShapeType="1"/>
          </p:cNvCxnSpPr>
          <p:nvPr/>
        </p:nvCxnSpPr>
        <p:spPr bwMode="auto">
          <a:xfrm flipH="1">
            <a:off x="6582833" y="1257300"/>
            <a:ext cx="10584" cy="3670300"/>
          </a:xfrm>
          <a:prstGeom prst="line">
            <a:avLst/>
          </a:prstGeom>
          <a:noFill/>
          <a:ln w="9525" algn="ctr">
            <a:solidFill>
              <a:srgbClr val="92D050"/>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128" name="组合 46087"/>
          <p:cNvGrpSpPr/>
          <p:nvPr/>
        </p:nvGrpSpPr>
        <p:grpSpPr bwMode="auto">
          <a:xfrm>
            <a:off x="-645583" y="982662"/>
            <a:ext cx="12022668" cy="4068763"/>
            <a:chOff x="-629817" y="1097280"/>
            <a:chExt cx="9939254" cy="4857465"/>
          </a:xfrm>
        </p:grpSpPr>
        <p:sp>
          <p:nvSpPr>
            <p:cNvPr id="5130" name="矩形 1"/>
            <p:cNvSpPr>
              <a:spLocks noChangeArrowheads="1"/>
            </p:cNvSpPr>
            <p:nvPr/>
          </p:nvSpPr>
          <p:spPr bwMode="auto">
            <a:xfrm>
              <a:off x="2270142" y="1558323"/>
              <a:ext cx="1287624" cy="606271"/>
            </a:xfrm>
            <a:prstGeom prst="rect">
              <a:avLst/>
            </a:prstGeom>
            <a:solidFill>
              <a:schemeClr val="accent1"/>
            </a:solidFill>
            <a:ln w="9525">
              <a:solidFill>
                <a:schemeClr val="tx1"/>
              </a:solidFill>
              <a:miter lim="800000"/>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r>
                <a:rPr lang="zh-CN" altLang="en-US" sz="1800">
                  <a:latin typeface="微软雅黑" panose="020B0503020204020204" pitchFamily="34" charset="-122"/>
                  <a:ea typeface="微软雅黑" panose="020B0503020204020204" pitchFamily="34" charset="-122"/>
                </a:rPr>
                <a:t>应用</a:t>
              </a:r>
              <a:endParaRPr lang="zh-CN" altLang="en-US" sz="1800">
                <a:latin typeface="微软雅黑" panose="020B0503020204020204" pitchFamily="34" charset="-122"/>
                <a:ea typeface="微软雅黑" panose="020B0503020204020204" pitchFamily="34" charset="-122"/>
              </a:endParaRPr>
            </a:p>
          </p:txBody>
        </p:sp>
        <p:grpSp>
          <p:nvGrpSpPr>
            <p:cNvPr id="5131" name="组合 3"/>
            <p:cNvGrpSpPr/>
            <p:nvPr/>
          </p:nvGrpSpPr>
          <p:grpSpPr bwMode="auto">
            <a:xfrm>
              <a:off x="1640237" y="2902120"/>
              <a:ext cx="2547435" cy="1266410"/>
              <a:chOff x="410369" y="2715099"/>
              <a:chExt cx="2547435" cy="1968977"/>
            </a:xfrm>
          </p:grpSpPr>
          <p:sp>
            <p:nvSpPr>
              <p:cNvPr id="5172" name="矩形 9"/>
              <p:cNvSpPr>
                <a:spLocks noChangeArrowheads="1"/>
              </p:cNvSpPr>
              <p:nvPr/>
            </p:nvSpPr>
            <p:spPr bwMode="auto">
              <a:xfrm>
                <a:off x="410369" y="3741464"/>
                <a:ext cx="2547435" cy="942612"/>
              </a:xfrm>
              <a:prstGeom prst="rect">
                <a:avLst/>
              </a:prstGeom>
              <a:solidFill>
                <a:schemeClr val="accent1"/>
              </a:solidFill>
              <a:ln w="9525">
                <a:solidFill>
                  <a:schemeClr val="tx1"/>
                </a:solidFill>
                <a:miter lim="800000"/>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5173" name="矩形 10"/>
              <p:cNvSpPr>
                <a:spLocks noChangeArrowheads="1"/>
              </p:cNvSpPr>
              <p:nvPr/>
            </p:nvSpPr>
            <p:spPr bwMode="auto">
              <a:xfrm>
                <a:off x="410370" y="2715099"/>
                <a:ext cx="2547434" cy="942612"/>
              </a:xfrm>
              <a:prstGeom prst="rect">
                <a:avLst/>
              </a:prstGeom>
              <a:solidFill>
                <a:schemeClr val="accent1"/>
              </a:solidFill>
              <a:ln w="9525">
                <a:solidFill>
                  <a:schemeClr val="tx1"/>
                </a:solidFill>
                <a:miter lim="800000"/>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grpSp>
        <p:sp>
          <p:nvSpPr>
            <p:cNvPr id="5132" name="圆角矩形 4"/>
            <p:cNvSpPr>
              <a:spLocks noChangeArrowheads="1"/>
            </p:cNvSpPr>
            <p:nvPr/>
          </p:nvSpPr>
          <p:spPr bwMode="auto">
            <a:xfrm>
              <a:off x="2261185" y="5216343"/>
              <a:ext cx="1268963" cy="670768"/>
            </a:xfrm>
            <a:prstGeom prst="roundRect">
              <a:avLst>
                <a:gd name="adj" fmla="val 16667"/>
              </a:avLst>
            </a:prstGeom>
            <a:solidFill>
              <a:schemeClr val="accent1"/>
            </a:solidFill>
            <a:ln w="9525">
              <a:solidFill>
                <a:schemeClr val="tx1"/>
              </a:solidFill>
              <a:round/>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r>
                <a:rPr lang="zh-CN" altLang="en-US" sz="1800">
                  <a:latin typeface="微软雅黑" panose="020B0503020204020204" pitchFamily="34" charset="-122"/>
                  <a:ea typeface="微软雅黑" panose="020B0503020204020204" pitchFamily="34" charset="-122"/>
                </a:rPr>
                <a:t>磁盘文件</a:t>
              </a:r>
              <a:endParaRPr lang="zh-CN" altLang="en-US" sz="1800">
                <a:latin typeface="微软雅黑" panose="020B0503020204020204" pitchFamily="34" charset="-122"/>
                <a:ea typeface="微软雅黑" panose="020B0503020204020204" pitchFamily="34" charset="-122"/>
              </a:endParaRPr>
            </a:p>
          </p:txBody>
        </p:sp>
        <p:cxnSp>
          <p:nvCxnSpPr>
            <p:cNvPr id="8" name="直接连接符 7"/>
            <p:cNvCxnSpPr/>
            <p:nvPr/>
          </p:nvCxnSpPr>
          <p:spPr bwMode="auto">
            <a:xfrm flipV="1">
              <a:off x="1090304" y="1510439"/>
              <a:ext cx="7995150" cy="45485"/>
            </a:xfrm>
            <a:prstGeom prst="line">
              <a:avLst/>
            </a:prstGeom>
            <a:solidFill>
              <a:schemeClr val="accent1"/>
            </a:solidFill>
            <a:ln w="9525" cap="flat" cmpd="sng" algn="ctr">
              <a:solidFill>
                <a:schemeClr val="accent3">
                  <a:lumMod val="75000"/>
                </a:schemeClr>
              </a:solidFill>
              <a:prstDash val="sysDash"/>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p:nvPr/>
          </p:nvCxnSpPr>
          <p:spPr bwMode="auto">
            <a:xfrm flipV="1">
              <a:off x="3636" y="3360180"/>
              <a:ext cx="9027571" cy="47381"/>
            </a:xfrm>
            <a:prstGeom prst="line">
              <a:avLst/>
            </a:prstGeom>
            <a:solidFill>
              <a:schemeClr val="accent1"/>
            </a:solidFill>
            <a:ln w="9525" cap="flat" cmpd="sng" algn="ctr">
              <a:solidFill>
                <a:schemeClr val="accent3">
                  <a:lumMod val="75000"/>
                </a:schemeClr>
              </a:solidFill>
              <a:prstDash val="sysDash"/>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p:nvPr/>
          </p:nvCxnSpPr>
          <p:spPr bwMode="auto">
            <a:xfrm flipV="1">
              <a:off x="3636" y="4828981"/>
              <a:ext cx="9027571" cy="47380"/>
            </a:xfrm>
            <a:prstGeom prst="line">
              <a:avLst/>
            </a:prstGeom>
            <a:solidFill>
              <a:schemeClr val="accent1"/>
            </a:solidFill>
            <a:ln w="9525" cap="flat" cmpd="sng" algn="ctr">
              <a:solidFill>
                <a:schemeClr val="accent3">
                  <a:lumMod val="75000"/>
                </a:schemeClr>
              </a:solidFill>
              <a:prstDash val="sysDash"/>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36" name="TextBox 11"/>
            <p:cNvSpPr txBox="1">
              <a:spLocks noChangeArrowheads="1"/>
            </p:cNvSpPr>
            <p:nvPr/>
          </p:nvSpPr>
          <p:spPr bwMode="auto">
            <a:xfrm>
              <a:off x="-23462" y="2836989"/>
              <a:ext cx="894787" cy="624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400"/>
                <a:t>mongodb</a:t>
              </a:r>
              <a:endParaRPr lang="en-US" altLang="zh-CN" sz="1400"/>
            </a:p>
            <a:p>
              <a:pPr algn="ctr" eaLnBrk="1" hangingPunct="1">
                <a:spcBef>
                  <a:spcPct val="0"/>
                </a:spcBef>
                <a:buFontTx/>
                <a:buNone/>
              </a:pPr>
              <a:r>
                <a:rPr lang="zh-CN" altLang="en-US" sz="1400"/>
                <a:t>请求处理层</a:t>
              </a:r>
              <a:endParaRPr lang="zh-CN" altLang="en-US" sz="1800"/>
            </a:p>
          </p:txBody>
        </p:sp>
        <p:sp>
          <p:nvSpPr>
            <p:cNvPr id="5137" name="TextBox 19"/>
            <p:cNvSpPr txBox="1">
              <a:spLocks noChangeArrowheads="1"/>
            </p:cNvSpPr>
            <p:nvPr/>
          </p:nvSpPr>
          <p:spPr bwMode="auto">
            <a:xfrm>
              <a:off x="-23463" y="3603785"/>
              <a:ext cx="894787" cy="624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400"/>
                <a:t>mongodb</a:t>
              </a:r>
              <a:endParaRPr lang="en-US" altLang="zh-CN" sz="1400"/>
            </a:p>
            <a:p>
              <a:pPr algn="ctr" eaLnBrk="1" hangingPunct="1">
                <a:spcBef>
                  <a:spcPct val="0"/>
                </a:spcBef>
                <a:buFontTx/>
                <a:buNone/>
              </a:pPr>
              <a:r>
                <a:rPr lang="zh-CN" altLang="en-US" sz="1400"/>
                <a:t>存储引擎层</a:t>
              </a:r>
              <a:endParaRPr lang="zh-CN" altLang="en-US" sz="1800"/>
            </a:p>
          </p:txBody>
        </p:sp>
        <p:cxnSp>
          <p:nvCxnSpPr>
            <p:cNvPr id="24" name="直接连接符 23"/>
            <p:cNvCxnSpPr/>
            <p:nvPr/>
          </p:nvCxnSpPr>
          <p:spPr bwMode="auto">
            <a:xfrm flipV="1">
              <a:off x="155874" y="2736651"/>
              <a:ext cx="9029321" cy="47380"/>
            </a:xfrm>
            <a:prstGeom prst="line">
              <a:avLst/>
            </a:prstGeom>
            <a:solidFill>
              <a:schemeClr val="accent1"/>
            </a:solidFill>
            <a:ln w="9525" cap="flat" cmpd="sng" algn="ctr">
              <a:solidFill>
                <a:schemeClr val="accent3">
                  <a:lumMod val="75000"/>
                </a:schemeClr>
              </a:solidFill>
              <a:prstDash val="sysDash"/>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39" name="TextBox 15"/>
            <p:cNvSpPr txBox="1">
              <a:spLocks noChangeArrowheads="1"/>
            </p:cNvSpPr>
            <p:nvPr/>
          </p:nvSpPr>
          <p:spPr bwMode="auto">
            <a:xfrm>
              <a:off x="2453640" y="1097280"/>
              <a:ext cx="1297653" cy="440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丢数据的情况</a:t>
              </a:r>
              <a:endParaRPr lang="zh-CN" altLang="en-US" sz="1800"/>
            </a:p>
          </p:txBody>
        </p:sp>
        <p:sp>
          <p:nvSpPr>
            <p:cNvPr id="5140" name="TextBox 26"/>
            <p:cNvSpPr txBox="1">
              <a:spLocks noChangeArrowheads="1"/>
            </p:cNvSpPr>
            <p:nvPr/>
          </p:nvSpPr>
          <p:spPr bwMode="auto">
            <a:xfrm>
              <a:off x="6545580" y="1104900"/>
              <a:ext cx="1488485" cy="440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不丢数据的情况</a:t>
              </a:r>
              <a:endParaRPr lang="zh-CN" altLang="en-US" sz="1800"/>
            </a:p>
          </p:txBody>
        </p:sp>
        <p:sp>
          <p:nvSpPr>
            <p:cNvPr id="5141" name="矩形 20"/>
            <p:cNvSpPr>
              <a:spLocks noChangeArrowheads="1"/>
            </p:cNvSpPr>
            <p:nvPr/>
          </p:nvSpPr>
          <p:spPr bwMode="auto">
            <a:xfrm>
              <a:off x="1809814" y="2895893"/>
              <a:ext cx="2171700" cy="606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5142" name="TextBox 21"/>
            <p:cNvSpPr txBox="1">
              <a:spLocks noChangeArrowheads="1"/>
            </p:cNvSpPr>
            <p:nvPr/>
          </p:nvSpPr>
          <p:spPr bwMode="auto">
            <a:xfrm>
              <a:off x="1995417" y="3080285"/>
              <a:ext cx="1419573" cy="27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900"/>
                <a:t>请求处理</a:t>
              </a:r>
              <a:r>
                <a:rPr lang="en-US" altLang="zh-CN" sz="900"/>
                <a:t>,</a:t>
              </a:r>
              <a:r>
                <a:rPr lang="zh-CN" altLang="en-US" sz="900"/>
                <a:t>并调用引擎接口提交</a:t>
              </a:r>
              <a:endParaRPr lang="zh-CN" altLang="en-US" sz="900"/>
            </a:p>
          </p:txBody>
        </p:sp>
        <p:sp>
          <p:nvSpPr>
            <p:cNvPr id="5143" name="椭圆 24"/>
            <p:cNvSpPr>
              <a:spLocks noChangeArrowheads="1"/>
            </p:cNvSpPr>
            <p:nvPr/>
          </p:nvSpPr>
          <p:spPr bwMode="auto">
            <a:xfrm>
              <a:off x="2261185" y="3404451"/>
              <a:ext cx="1106855" cy="85253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5144" name="椭圆 25"/>
            <p:cNvSpPr>
              <a:spLocks noChangeArrowheads="1"/>
            </p:cNvSpPr>
            <p:nvPr/>
          </p:nvSpPr>
          <p:spPr bwMode="auto">
            <a:xfrm>
              <a:off x="2537400" y="3606994"/>
              <a:ext cx="753110" cy="581272"/>
            </a:xfrm>
            <a:prstGeom prst="ellipse">
              <a:avLst/>
            </a:prstGeom>
            <a:solidFill>
              <a:srgbClr val="92D050"/>
            </a:solidFill>
            <a:ln w="9525">
              <a:solidFill>
                <a:schemeClr val="tx1"/>
              </a:solidFill>
              <a:round/>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r>
                <a:rPr lang="zh-CN" altLang="en-US" sz="1100">
                  <a:latin typeface="微软雅黑" panose="020B0503020204020204" pitchFamily="34" charset="-122"/>
                  <a:ea typeface="微软雅黑" panose="020B0503020204020204" pitchFamily="34" charset="-122"/>
                </a:rPr>
                <a:t>缓存</a:t>
              </a:r>
              <a:endParaRPr lang="zh-CN" altLang="en-US" sz="1600">
                <a:latin typeface="微软雅黑" panose="020B0503020204020204" pitchFamily="34" charset="-122"/>
                <a:ea typeface="微软雅黑" panose="020B0503020204020204" pitchFamily="34" charset="-122"/>
              </a:endParaRPr>
            </a:p>
          </p:txBody>
        </p:sp>
        <p:cxnSp>
          <p:nvCxnSpPr>
            <p:cNvPr id="5145" name="直接箭头连接符 28"/>
            <p:cNvCxnSpPr>
              <a:cxnSpLocks noChangeShapeType="1"/>
              <a:stCxn id="5130" idx="2"/>
              <a:endCxn id="5142" idx="0"/>
            </p:cNvCxnSpPr>
            <p:nvPr/>
          </p:nvCxnSpPr>
          <p:spPr bwMode="auto">
            <a:xfrm flipH="1">
              <a:off x="2705204" y="2164594"/>
              <a:ext cx="208751" cy="915691"/>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6" name="直接箭头连接符 36"/>
            <p:cNvCxnSpPr>
              <a:cxnSpLocks noChangeShapeType="1"/>
              <a:endCxn id="5144" idx="0"/>
            </p:cNvCxnSpPr>
            <p:nvPr/>
          </p:nvCxnSpPr>
          <p:spPr bwMode="auto">
            <a:xfrm>
              <a:off x="2895663" y="3313755"/>
              <a:ext cx="18292" cy="293239"/>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7" name="直接箭头连接符 32"/>
            <p:cNvCxnSpPr>
              <a:cxnSpLocks noChangeShapeType="1"/>
              <a:stCxn id="5144" idx="4"/>
              <a:endCxn id="5132" idx="0"/>
            </p:cNvCxnSpPr>
            <p:nvPr/>
          </p:nvCxnSpPr>
          <p:spPr bwMode="auto">
            <a:xfrm flipH="1">
              <a:off x="2895667" y="4188265"/>
              <a:ext cx="18288" cy="1028078"/>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8" name="直接箭头连接符 34"/>
            <p:cNvCxnSpPr>
              <a:cxnSpLocks noChangeShapeType="1"/>
              <a:stCxn id="5141" idx="3"/>
              <a:endCxn id="5162" idx="1"/>
            </p:cNvCxnSpPr>
            <p:nvPr/>
          </p:nvCxnSpPr>
          <p:spPr bwMode="auto">
            <a:xfrm flipV="1">
              <a:off x="3981514" y="2315824"/>
              <a:ext cx="461087" cy="883205"/>
            </a:xfrm>
            <a:prstGeom prst="straightConnector1">
              <a:avLst/>
            </a:prstGeom>
            <a:noFill/>
            <a:ln w="9525" algn="ctr">
              <a:solidFill>
                <a:schemeClr val="tx1">
                  <a:alpha val="36078"/>
                </a:schemeClr>
              </a:solidFill>
              <a:prstDash val="sysDash"/>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49" name="TextBox 35"/>
            <p:cNvSpPr txBox="1">
              <a:spLocks noChangeArrowheads="1"/>
            </p:cNvSpPr>
            <p:nvPr/>
          </p:nvSpPr>
          <p:spPr bwMode="auto">
            <a:xfrm>
              <a:off x="2935965" y="4454501"/>
              <a:ext cx="1778708" cy="312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100"/>
                <a:t>每</a:t>
              </a:r>
              <a:r>
                <a:rPr lang="en-US" altLang="zh-CN" sz="1100"/>
                <a:t>60s</a:t>
              </a:r>
              <a:r>
                <a:rPr lang="zh-CN" altLang="en-US" sz="1100"/>
                <a:t>或容量到达</a:t>
              </a:r>
              <a:r>
                <a:rPr lang="en-US" altLang="zh-CN" sz="1100"/>
                <a:t>2G</a:t>
              </a:r>
              <a:r>
                <a:rPr lang="zh-CN" altLang="en-US" sz="1100"/>
                <a:t>后提交一次</a:t>
              </a:r>
              <a:endParaRPr lang="zh-CN" altLang="en-US" sz="1800"/>
            </a:p>
          </p:txBody>
        </p:sp>
        <p:sp>
          <p:nvSpPr>
            <p:cNvPr id="5150" name="TextBox 43"/>
            <p:cNvSpPr txBox="1">
              <a:spLocks noChangeArrowheads="1"/>
            </p:cNvSpPr>
            <p:nvPr/>
          </p:nvSpPr>
          <p:spPr bwMode="auto">
            <a:xfrm>
              <a:off x="50750" y="5189887"/>
              <a:ext cx="746362" cy="624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400"/>
                <a:t>外部存储</a:t>
              </a:r>
              <a:endParaRPr lang="en-US" altLang="zh-CN" sz="1400"/>
            </a:p>
            <a:p>
              <a:pPr algn="ctr" eaLnBrk="1" hangingPunct="1">
                <a:spcBef>
                  <a:spcPct val="0"/>
                </a:spcBef>
                <a:buFontTx/>
                <a:buNone/>
              </a:pPr>
              <a:r>
                <a:rPr lang="zh-CN" altLang="en-US" sz="1400"/>
                <a:t>资源</a:t>
              </a:r>
              <a:endParaRPr lang="zh-CN" altLang="en-US" sz="1800"/>
            </a:p>
          </p:txBody>
        </p:sp>
        <p:sp>
          <p:nvSpPr>
            <p:cNvPr id="5151" name="矩形 45"/>
            <p:cNvSpPr>
              <a:spLocks noChangeArrowheads="1"/>
            </p:cNvSpPr>
            <p:nvPr/>
          </p:nvSpPr>
          <p:spPr bwMode="auto">
            <a:xfrm>
              <a:off x="6802014" y="1483134"/>
              <a:ext cx="1287624" cy="606271"/>
            </a:xfrm>
            <a:prstGeom prst="rect">
              <a:avLst/>
            </a:prstGeom>
            <a:solidFill>
              <a:schemeClr val="accent1"/>
            </a:solidFill>
            <a:ln w="9525">
              <a:solidFill>
                <a:schemeClr val="tx1"/>
              </a:solidFill>
              <a:miter lim="800000"/>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r>
                <a:rPr lang="zh-CN" altLang="en-US" sz="1800">
                  <a:latin typeface="微软雅黑" panose="020B0503020204020204" pitchFamily="34" charset="-122"/>
                  <a:ea typeface="微软雅黑" panose="020B0503020204020204" pitchFamily="34" charset="-122"/>
                </a:rPr>
                <a:t>应用</a:t>
              </a:r>
              <a:endParaRPr lang="zh-CN" altLang="en-US" sz="1800">
                <a:latin typeface="微软雅黑" panose="020B0503020204020204" pitchFamily="34" charset="-122"/>
                <a:ea typeface="微软雅黑" panose="020B0503020204020204" pitchFamily="34" charset="-122"/>
              </a:endParaRPr>
            </a:p>
          </p:txBody>
        </p:sp>
        <p:grpSp>
          <p:nvGrpSpPr>
            <p:cNvPr id="5152" name="组合 46"/>
            <p:cNvGrpSpPr/>
            <p:nvPr/>
          </p:nvGrpSpPr>
          <p:grpSpPr bwMode="auto">
            <a:xfrm>
              <a:off x="6172109" y="2826931"/>
              <a:ext cx="2547435" cy="1266410"/>
              <a:chOff x="410369" y="2715099"/>
              <a:chExt cx="2547435" cy="1968977"/>
            </a:xfrm>
          </p:grpSpPr>
          <p:sp>
            <p:nvSpPr>
              <p:cNvPr id="5170" name="矩形 47"/>
              <p:cNvSpPr>
                <a:spLocks noChangeArrowheads="1"/>
              </p:cNvSpPr>
              <p:nvPr/>
            </p:nvSpPr>
            <p:spPr bwMode="auto">
              <a:xfrm>
                <a:off x="410369" y="3741464"/>
                <a:ext cx="2547435" cy="942612"/>
              </a:xfrm>
              <a:prstGeom prst="rect">
                <a:avLst/>
              </a:prstGeom>
              <a:solidFill>
                <a:schemeClr val="accent1"/>
              </a:solidFill>
              <a:ln w="9525">
                <a:solidFill>
                  <a:schemeClr val="tx1"/>
                </a:solidFill>
                <a:miter lim="800000"/>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5171" name="矩形 48"/>
              <p:cNvSpPr>
                <a:spLocks noChangeArrowheads="1"/>
              </p:cNvSpPr>
              <p:nvPr/>
            </p:nvSpPr>
            <p:spPr bwMode="auto">
              <a:xfrm>
                <a:off x="410370" y="2715099"/>
                <a:ext cx="2547434" cy="942612"/>
              </a:xfrm>
              <a:prstGeom prst="rect">
                <a:avLst/>
              </a:prstGeom>
              <a:solidFill>
                <a:schemeClr val="accent1"/>
              </a:solidFill>
              <a:ln w="9525">
                <a:solidFill>
                  <a:schemeClr val="tx1"/>
                </a:solidFill>
                <a:miter lim="800000"/>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grpSp>
        <p:sp>
          <p:nvSpPr>
            <p:cNvPr id="5153" name="圆角矩形 49"/>
            <p:cNvSpPr>
              <a:spLocks noChangeArrowheads="1"/>
            </p:cNvSpPr>
            <p:nvPr/>
          </p:nvSpPr>
          <p:spPr bwMode="auto">
            <a:xfrm>
              <a:off x="6176863" y="5108369"/>
              <a:ext cx="1268963" cy="670768"/>
            </a:xfrm>
            <a:prstGeom prst="roundRect">
              <a:avLst>
                <a:gd name="adj" fmla="val 16667"/>
              </a:avLst>
            </a:prstGeom>
            <a:solidFill>
              <a:schemeClr val="accent1"/>
            </a:solidFill>
            <a:ln w="9525">
              <a:solidFill>
                <a:schemeClr val="tx1"/>
              </a:solidFill>
              <a:round/>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r>
                <a:rPr lang="zh-CN" altLang="en-US" sz="1800">
                  <a:latin typeface="微软雅黑" panose="020B0503020204020204" pitchFamily="34" charset="-122"/>
                  <a:ea typeface="微软雅黑" panose="020B0503020204020204" pitchFamily="34" charset="-122"/>
                </a:rPr>
                <a:t>磁盘文件</a:t>
              </a:r>
              <a:endParaRPr lang="zh-CN" altLang="en-US" sz="1800">
                <a:latin typeface="微软雅黑" panose="020B0503020204020204" pitchFamily="34" charset="-122"/>
                <a:ea typeface="微软雅黑" panose="020B0503020204020204" pitchFamily="34" charset="-122"/>
              </a:endParaRPr>
            </a:p>
          </p:txBody>
        </p:sp>
        <p:sp>
          <p:nvSpPr>
            <p:cNvPr id="5154" name="矩形 50"/>
            <p:cNvSpPr>
              <a:spLocks noChangeArrowheads="1"/>
            </p:cNvSpPr>
            <p:nvPr/>
          </p:nvSpPr>
          <p:spPr bwMode="auto">
            <a:xfrm>
              <a:off x="6341686" y="2820705"/>
              <a:ext cx="2171700" cy="606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endParaRPr lang="zh-CN" altLang="en-US" sz="1800">
                <a:latin typeface="微软雅黑" panose="020B0503020204020204" pitchFamily="34" charset="-122"/>
                <a:ea typeface="微软雅黑" panose="020B0503020204020204" pitchFamily="34" charset="-122"/>
              </a:endParaRPr>
            </a:p>
          </p:txBody>
        </p:sp>
        <p:sp>
          <p:nvSpPr>
            <p:cNvPr id="5155" name="TextBox 51"/>
            <p:cNvSpPr txBox="1">
              <a:spLocks noChangeArrowheads="1"/>
            </p:cNvSpPr>
            <p:nvPr/>
          </p:nvSpPr>
          <p:spPr bwMode="auto">
            <a:xfrm>
              <a:off x="6527289" y="3005094"/>
              <a:ext cx="1419573" cy="27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900"/>
                <a:t>请求处理</a:t>
              </a:r>
              <a:r>
                <a:rPr lang="en-US" altLang="zh-CN" sz="900"/>
                <a:t>,</a:t>
              </a:r>
              <a:r>
                <a:rPr lang="zh-CN" altLang="en-US" sz="900"/>
                <a:t>并调用引擎接口提交</a:t>
              </a:r>
              <a:endParaRPr lang="zh-CN" altLang="en-US" sz="900"/>
            </a:p>
          </p:txBody>
        </p:sp>
        <p:sp>
          <p:nvSpPr>
            <p:cNvPr id="5156" name="椭圆 52"/>
            <p:cNvSpPr>
              <a:spLocks noChangeArrowheads="1"/>
            </p:cNvSpPr>
            <p:nvPr/>
          </p:nvSpPr>
          <p:spPr bwMode="auto">
            <a:xfrm>
              <a:off x="6425460" y="3549878"/>
              <a:ext cx="753110" cy="581272"/>
            </a:xfrm>
            <a:prstGeom prst="ellipse">
              <a:avLst/>
            </a:prstGeom>
            <a:solidFill>
              <a:srgbClr val="92D050"/>
            </a:solidFill>
            <a:ln w="9525">
              <a:solidFill>
                <a:schemeClr val="tx1"/>
              </a:solidFill>
              <a:round/>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r>
                <a:rPr lang="zh-CN" altLang="en-US" sz="1100">
                  <a:latin typeface="微软雅黑" panose="020B0503020204020204" pitchFamily="34" charset="-122"/>
                  <a:ea typeface="微软雅黑" panose="020B0503020204020204" pitchFamily="34" charset="-122"/>
                </a:rPr>
                <a:t>缓存</a:t>
              </a:r>
              <a:endParaRPr lang="zh-CN" altLang="en-US" sz="1600">
                <a:latin typeface="微软雅黑" panose="020B0503020204020204" pitchFamily="34" charset="-122"/>
                <a:ea typeface="微软雅黑" panose="020B0503020204020204" pitchFamily="34" charset="-122"/>
              </a:endParaRPr>
            </a:p>
          </p:txBody>
        </p:sp>
        <p:cxnSp>
          <p:nvCxnSpPr>
            <p:cNvPr id="5157" name="直接箭头连接符 53"/>
            <p:cNvCxnSpPr>
              <a:cxnSpLocks noChangeShapeType="1"/>
              <a:stCxn id="5151" idx="2"/>
              <a:endCxn id="5155" idx="0"/>
            </p:cNvCxnSpPr>
            <p:nvPr/>
          </p:nvCxnSpPr>
          <p:spPr bwMode="auto">
            <a:xfrm flipH="1">
              <a:off x="7237075" y="2089404"/>
              <a:ext cx="208751" cy="915690"/>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58" name="直接箭头连接符 54"/>
            <p:cNvCxnSpPr>
              <a:cxnSpLocks noChangeShapeType="1"/>
              <a:stCxn id="5155" idx="2"/>
            </p:cNvCxnSpPr>
            <p:nvPr/>
          </p:nvCxnSpPr>
          <p:spPr bwMode="auto">
            <a:xfrm>
              <a:off x="7237075" y="3280671"/>
              <a:ext cx="190461" cy="206657"/>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59" name="直接箭头连接符 55"/>
            <p:cNvCxnSpPr>
              <a:cxnSpLocks noChangeShapeType="1"/>
              <a:stCxn id="5156" idx="4"/>
              <a:endCxn id="5153" idx="0"/>
            </p:cNvCxnSpPr>
            <p:nvPr/>
          </p:nvCxnSpPr>
          <p:spPr bwMode="auto">
            <a:xfrm>
              <a:off x="6802015" y="4131150"/>
              <a:ext cx="9329" cy="977219"/>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60" name="TextBox 56"/>
            <p:cNvSpPr txBox="1">
              <a:spLocks noChangeArrowheads="1"/>
            </p:cNvSpPr>
            <p:nvPr/>
          </p:nvSpPr>
          <p:spPr bwMode="auto">
            <a:xfrm>
              <a:off x="5450516" y="4364779"/>
              <a:ext cx="1443185" cy="5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100"/>
                <a:t>每</a:t>
              </a:r>
              <a:r>
                <a:rPr lang="en-US" altLang="zh-CN" sz="1100"/>
                <a:t>60s</a:t>
              </a:r>
              <a:r>
                <a:rPr lang="zh-CN" altLang="en-US" sz="1100"/>
                <a:t>或容量到达</a:t>
              </a:r>
              <a:r>
                <a:rPr lang="en-US" altLang="zh-CN" sz="1100"/>
                <a:t>2G</a:t>
              </a:r>
              <a:r>
                <a:rPr lang="zh-CN" altLang="en-US" sz="1100"/>
                <a:t>后提交一次</a:t>
              </a:r>
              <a:endParaRPr lang="zh-CN" altLang="en-US" sz="1800"/>
            </a:p>
          </p:txBody>
        </p:sp>
        <p:cxnSp>
          <p:nvCxnSpPr>
            <p:cNvPr id="5161" name="直接箭头连接符 57"/>
            <p:cNvCxnSpPr>
              <a:cxnSpLocks noChangeShapeType="1"/>
              <a:stCxn id="5154" idx="1"/>
              <a:endCxn id="5162" idx="3"/>
            </p:cNvCxnSpPr>
            <p:nvPr/>
          </p:nvCxnSpPr>
          <p:spPr bwMode="auto">
            <a:xfrm flipH="1" flipV="1">
              <a:off x="6266867" y="2315824"/>
              <a:ext cx="74820" cy="808017"/>
            </a:xfrm>
            <a:prstGeom prst="straightConnector1">
              <a:avLst/>
            </a:prstGeom>
            <a:noFill/>
            <a:ln w="9525" algn="ctr">
              <a:solidFill>
                <a:schemeClr val="tx1">
                  <a:alpha val="36078"/>
                </a:schemeClr>
              </a:solidFill>
              <a:prstDash val="sysDash"/>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1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42601" y="1918821"/>
              <a:ext cx="1824265" cy="79400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163" name="矩形 61"/>
            <p:cNvSpPr>
              <a:spLocks noChangeArrowheads="1"/>
            </p:cNvSpPr>
            <p:nvPr/>
          </p:nvSpPr>
          <p:spPr bwMode="auto">
            <a:xfrm>
              <a:off x="7853089" y="3487072"/>
              <a:ext cx="660296" cy="606271"/>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r>
                <a:rPr lang="en-US" altLang="zh-CN" sz="900">
                  <a:latin typeface="微软雅黑" panose="020B0503020204020204" pitchFamily="34" charset="-122"/>
                  <a:ea typeface="微软雅黑" panose="020B0503020204020204" pitchFamily="34" charset="-122"/>
                </a:rPr>
                <a:t>Journal</a:t>
              </a:r>
              <a:endParaRPr lang="en-US" altLang="zh-CN" sz="900">
                <a:latin typeface="微软雅黑" panose="020B0503020204020204" pitchFamily="34" charset="-122"/>
                <a:ea typeface="微软雅黑" panose="020B0503020204020204" pitchFamily="34" charset="-122"/>
              </a:endParaRPr>
            </a:p>
            <a:p>
              <a:pPr algn="ctr" eaLnBrk="1" hangingPunct="1">
                <a:lnSpc>
                  <a:spcPct val="150000"/>
                </a:lnSpc>
                <a:spcBef>
                  <a:spcPct val="0"/>
                </a:spcBef>
                <a:buClr>
                  <a:srgbClr val="92D050"/>
                </a:buClr>
                <a:buFontTx/>
                <a:buNone/>
              </a:pPr>
              <a:r>
                <a:rPr lang="en-US" altLang="zh-CN" sz="900">
                  <a:latin typeface="微软雅黑" panose="020B0503020204020204" pitchFamily="34" charset="-122"/>
                  <a:ea typeface="微软雅黑" panose="020B0503020204020204" pitchFamily="34" charset="-122"/>
                </a:rPr>
                <a:t>buffer</a:t>
              </a:r>
              <a:endParaRPr lang="zh-CN" altLang="en-US" sz="900">
                <a:latin typeface="微软雅黑" panose="020B0503020204020204" pitchFamily="34" charset="-122"/>
                <a:ea typeface="微软雅黑" panose="020B0503020204020204" pitchFamily="34" charset="-122"/>
              </a:endParaRPr>
            </a:p>
          </p:txBody>
        </p:sp>
        <p:cxnSp>
          <p:nvCxnSpPr>
            <p:cNvPr id="5164" name="直接箭头连接符 46082"/>
            <p:cNvCxnSpPr>
              <a:cxnSpLocks noChangeShapeType="1"/>
              <a:endCxn id="5156" idx="7"/>
            </p:cNvCxnSpPr>
            <p:nvPr/>
          </p:nvCxnSpPr>
          <p:spPr bwMode="auto">
            <a:xfrm flipH="1">
              <a:off x="7068280" y="3487328"/>
              <a:ext cx="368401" cy="147676"/>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65" name="直接箭头连接符 46084"/>
            <p:cNvCxnSpPr>
              <a:cxnSpLocks noChangeShapeType="1"/>
            </p:cNvCxnSpPr>
            <p:nvPr/>
          </p:nvCxnSpPr>
          <p:spPr bwMode="auto">
            <a:xfrm>
              <a:off x="7436681" y="3487328"/>
              <a:ext cx="416409" cy="173574"/>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66" name="圆角矩形 75"/>
            <p:cNvSpPr>
              <a:spLocks noChangeArrowheads="1"/>
            </p:cNvSpPr>
            <p:nvPr/>
          </p:nvSpPr>
          <p:spPr bwMode="auto">
            <a:xfrm>
              <a:off x="7693300" y="5199837"/>
              <a:ext cx="1268963" cy="487832"/>
            </a:xfrm>
            <a:prstGeom prst="roundRect">
              <a:avLst>
                <a:gd name="adj" fmla="val 16667"/>
              </a:avLst>
            </a:prstGeom>
            <a:solidFill>
              <a:schemeClr val="accent1"/>
            </a:solidFill>
            <a:ln w="9525">
              <a:solidFill>
                <a:schemeClr val="tx1"/>
              </a:solidFill>
              <a:round/>
            </a:ln>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
                  <a:srgbClr val="92D050"/>
                </a:buClr>
                <a:buFontTx/>
                <a:buNone/>
              </a:pPr>
              <a:r>
                <a:rPr lang="en-US" altLang="zh-CN" sz="1200">
                  <a:latin typeface="微软雅黑" panose="020B0503020204020204" pitchFamily="34" charset="-122"/>
                  <a:ea typeface="微软雅黑" panose="020B0503020204020204" pitchFamily="34" charset="-122"/>
                </a:rPr>
                <a:t>Journal</a:t>
              </a:r>
              <a:r>
                <a:rPr lang="zh-CN" altLang="en-US" sz="1200">
                  <a:latin typeface="微软雅黑" panose="020B0503020204020204" pitchFamily="34" charset="-122"/>
                  <a:ea typeface="微软雅黑" panose="020B0503020204020204" pitchFamily="34" charset="-122"/>
                </a:rPr>
                <a:t>文件</a:t>
              </a:r>
              <a:endParaRPr lang="zh-CN" altLang="en-US" sz="1200">
                <a:latin typeface="微软雅黑" panose="020B0503020204020204" pitchFamily="34" charset="-122"/>
                <a:ea typeface="微软雅黑" panose="020B0503020204020204" pitchFamily="34" charset="-122"/>
              </a:endParaRPr>
            </a:p>
          </p:txBody>
        </p:sp>
        <p:cxnSp>
          <p:nvCxnSpPr>
            <p:cNvPr id="5167" name="直接箭头连接符 76"/>
            <p:cNvCxnSpPr>
              <a:cxnSpLocks noChangeShapeType="1"/>
            </p:cNvCxnSpPr>
            <p:nvPr/>
          </p:nvCxnSpPr>
          <p:spPr bwMode="auto">
            <a:xfrm>
              <a:off x="8183238" y="4077242"/>
              <a:ext cx="9331" cy="1157730"/>
            </a:xfrm>
            <a:prstGeom prst="straightConnector1">
              <a:avLst/>
            </a:prstGeom>
            <a:noFill/>
            <a:ln w="9525"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68" name="TextBox 78"/>
            <p:cNvSpPr txBox="1">
              <a:spLocks noChangeArrowheads="1"/>
            </p:cNvSpPr>
            <p:nvPr/>
          </p:nvSpPr>
          <p:spPr bwMode="auto">
            <a:xfrm>
              <a:off x="8240670" y="4340439"/>
              <a:ext cx="943763" cy="5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100"/>
                <a:t>每</a:t>
              </a:r>
              <a:r>
                <a:rPr lang="en-US" altLang="zh-CN" sz="1100"/>
                <a:t>100</a:t>
              </a:r>
              <a:r>
                <a:rPr lang="zh-CN" altLang="en-US" sz="1100"/>
                <a:t>毫秒刷新日志</a:t>
              </a:r>
              <a:endParaRPr lang="zh-CN" altLang="en-US" sz="1800"/>
            </a:p>
          </p:txBody>
        </p:sp>
        <p:cxnSp>
          <p:nvCxnSpPr>
            <p:cNvPr id="86" name="直接连接符 85"/>
            <p:cNvCxnSpPr/>
            <p:nvPr/>
          </p:nvCxnSpPr>
          <p:spPr bwMode="auto">
            <a:xfrm flipV="1">
              <a:off x="-629817" y="5907364"/>
              <a:ext cx="9939254" cy="47381"/>
            </a:xfrm>
            <a:prstGeom prst="line">
              <a:avLst/>
            </a:prstGeom>
            <a:solidFill>
              <a:schemeClr val="accent1"/>
            </a:solidFill>
            <a:ln w="9525" cap="flat" cmpd="sng" algn="ctr">
              <a:solidFill>
                <a:schemeClr val="accent3">
                  <a:lumMod val="75000"/>
                </a:schemeClr>
              </a:solidFill>
              <a:prstDash val="sysDash"/>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129" name="矩形 46092"/>
          <p:cNvSpPr>
            <a:spLocks noChangeArrowheads="1"/>
          </p:cNvSpPr>
          <p:nvPr/>
        </p:nvSpPr>
        <p:spPr bwMode="auto">
          <a:xfrm>
            <a:off x="209551" y="5129213"/>
            <a:ext cx="1174961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n"/>
            </a:pPr>
            <a:r>
              <a:rPr lang="en-US" altLang="zh-CN" sz="1800" b="1">
                <a:solidFill>
                  <a:srgbClr val="FFC000"/>
                </a:solidFill>
              </a:rPr>
              <a:t>Journaling</a:t>
            </a:r>
            <a:r>
              <a:rPr lang="zh-CN" altLang="en-US" sz="1800"/>
              <a:t>类似于关系数据库中的事务日志。</a:t>
            </a:r>
            <a:r>
              <a:rPr lang="en-US" altLang="zh-CN" sz="1800"/>
              <a:t>Journaling</a:t>
            </a:r>
            <a:r>
              <a:rPr lang="zh-CN" altLang="en-US" sz="1800"/>
              <a:t>能够使</a:t>
            </a:r>
            <a:r>
              <a:rPr lang="en-US" altLang="zh-CN" sz="1800"/>
              <a:t>MongoDB</a:t>
            </a:r>
            <a:r>
              <a:rPr lang="zh-CN" altLang="en-US" sz="1800"/>
              <a:t>数据库由于意外故障后快速恢复。</a:t>
            </a:r>
            <a:r>
              <a:rPr lang="en-US" altLang="zh-CN" sz="1800"/>
              <a:t>MongoDB2.4</a:t>
            </a:r>
            <a:r>
              <a:rPr lang="zh-CN" altLang="en-US" sz="1800"/>
              <a:t>版本后默认开启了</a:t>
            </a:r>
            <a:r>
              <a:rPr lang="en-US" altLang="zh-CN" sz="1800"/>
              <a:t>Journaling</a:t>
            </a:r>
            <a:r>
              <a:rPr lang="zh-CN" altLang="en-US" sz="1800"/>
              <a:t>日志功能</a:t>
            </a:r>
            <a:r>
              <a:rPr lang="en-US" altLang="zh-CN" sz="1800"/>
              <a:t>,mongod</a:t>
            </a:r>
            <a:r>
              <a:rPr lang="zh-CN" altLang="en-US" sz="1800"/>
              <a:t>实例每次启动时都会检查</a:t>
            </a:r>
            <a:r>
              <a:rPr lang="en-US" altLang="zh-CN" sz="1800"/>
              <a:t>journal</a:t>
            </a:r>
            <a:r>
              <a:rPr lang="zh-CN" altLang="en-US" sz="1800"/>
              <a:t>日志文件看是否需要恢复。由于提交</a:t>
            </a:r>
            <a:r>
              <a:rPr lang="en-US" altLang="zh-CN" sz="1800"/>
              <a:t>journal</a:t>
            </a:r>
            <a:r>
              <a:rPr lang="zh-CN" altLang="en-US" sz="1800"/>
              <a:t>日志会产生写入阻塞</a:t>
            </a:r>
            <a:r>
              <a:rPr lang="en-US" altLang="zh-CN" sz="1800"/>
              <a:t>,</a:t>
            </a:r>
            <a:r>
              <a:rPr lang="zh-CN" altLang="en-US" sz="1800"/>
              <a:t>所以它对写入的操作有性能影响</a:t>
            </a:r>
            <a:r>
              <a:rPr lang="en-US" altLang="zh-CN" sz="1800"/>
              <a:t>,</a:t>
            </a:r>
            <a:r>
              <a:rPr lang="zh-CN" altLang="en-US" sz="1800"/>
              <a:t>但对于读没有影响。在生产环境中开启</a:t>
            </a:r>
            <a:r>
              <a:rPr lang="en-US" altLang="zh-CN" sz="1800"/>
              <a:t>Journaling</a:t>
            </a:r>
            <a:r>
              <a:rPr lang="zh-CN" altLang="en-US" sz="1800"/>
              <a:t>是很有必要的。</a:t>
            </a:r>
            <a:endParaRPr lang="zh-CN" altLang="en-US" sz="1800"/>
          </a:p>
        </p:txBody>
      </p:sp>
      <p:grpSp>
        <p:nvGrpSpPr>
          <p:cNvPr id="54" name="PA_组合 47"/>
          <p:cNvGrpSpPr/>
          <p:nvPr>
            <p:custDataLst>
              <p:tags r:id="rId2"/>
            </p:custDataLst>
          </p:nvPr>
        </p:nvGrpSpPr>
        <p:grpSpPr>
          <a:xfrm>
            <a:off x="480484" y="709142"/>
            <a:ext cx="1199456" cy="74689"/>
            <a:chOff x="0" y="2842590"/>
            <a:chExt cx="7054752" cy="89199"/>
          </a:xfrm>
        </p:grpSpPr>
        <p:sp>
          <p:nvSpPr>
            <p:cNvPr id="55" name="矩形 54"/>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6" name="矩形 55"/>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7" name="矩形 56"/>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8" name="矩形 57"/>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54"/>
                                        </p:tgtEl>
                                        <p:attrNameLst>
                                          <p:attrName>style.visibility</p:attrName>
                                        </p:attrNameLst>
                                      </p:cBhvr>
                                      <p:to>
                                        <p:strVal val="visible"/>
                                      </p:to>
                                    </p:set>
                                    <p:anim to="" calcmode="lin" valueType="num">
                                      <p:cBhvr>
                                        <p:cTn id="7" dur="700" fill="hold">
                                          <p:stCondLst>
                                            <p:cond delay="0"/>
                                          </p:stCondLst>
                                        </p:cTn>
                                        <p:tgtEl>
                                          <p:spTgt spid="54"/>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54"/>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54"/>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54"/>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9" name="矩形 4"/>
          <p:cNvSpPr>
            <a:spLocks noChangeArrowheads="1"/>
          </p:cNvSpPr>
          <p:nvPr/>
        </p:nvSpPr>
        <p:spPr bwMode="auto">
          <a:xfrm>
            <a:off x="208252" y="47850"/>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写策略解析</a:t>
            </a:r>
            <a:endParaRPr lang="zh-CN" altLang="en-US" sz="2665">
              <a:solidFill>
                <a:srgbClr val="1D69A3"/>
              </a:solidFill>
              <a:latin typeface="微软雅黑" panose="020B0503020204020204" pitchFamily="34" charset="-122"/>
              <a:ea typeface="微软雅黑" panose="020B0503020204020204" pitchFamily="34" charset="-122"/>
            </a:endParaRPr>
          </a:p>
        </p:txBody>
      </p:sp>
      <p:grpSp>
        <p:nvGrpSpPr>
          <p:cNvPr id="18" name="PA_组合 47"/>
          <p:cNvGrpSpPr/>
          <p:nvPr>
            <p:custDataLst>
              <p:tags r:id="rId1"/>
            </p:custDataLst>
          </p:nvPr>
        </p:nvGrpSpPr>
        <p:grpSpPr>
          <a:xfrm>
            <a:off x="274040" y="622986"/>
            <a:ext cx="1199456" cy="74689"/>
            <a:chOff x="0" y="2842590"/>
            <a:chExt cx="7054752" cy="89199"/>
          </a:xfrm>
        </p:grpSpPr>
        <p:sp>
          <p:nvSpPr>
            <p:cNvPr id="19" name="矩形 1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20" name="矩形 1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21" name="矩形 2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22" name="矩形 2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2" name="矩形 1"/>
          <p:cNvSpPr/>
          <p:nvPr/>
        </p:nvSpPr>
        <p:spPr>
          <a:xfrm>
            <a:off x="208252" y="837646"/>
            <a:ext cx="11130996" cy="5170646"/>
          </a:xfrm>
          <a:prstGeom prst="rect">
            <a:avLst/>
          </a:prstGeom>
        </p:spPr>
        <p:txBody>
          <a:bodyPr wrap="square">
            <a:spAutoFit/>
          </a:bodyPr>
          <a:lstStyle/>
          <a:p>
            <a:r>
              <a:rPr lang="zh-CN" altLang="en-US" sz="2400">
                <a:latin typeface="微软雅黑" panose="020B0503020204020204" pitchFamily="34" charset="-122"/>
                <a:ea typeface="微软雅黑" panose="020B0503020204020204" pitchFamily="34" charset="-122"/>
              </a:rPr>
              <a:t>写策略配置：</a:t>
            </a:r>
            <a:r>
              <a:rPr lang="en-US" altLang="zh-CN" sz="2400">
                <a:latin typeface="微软雅黑" panose="020B0503020204020204" pitchFamily="34" charset="-122"/>
                <a:ea typeface="微软雅黑" panose="020B0503020204020204" pitchFamily="34" charset="-122"/>
              </a:rPr>
              <a:t>{ w: &lt;value&gt;, j: &lt;boolean&gt;, wtimeout: &lt;number&gt; </a:t>
            </a:r>
            <a:r>
              <a:rPr lang="en-US" altLang="zh-CN" sz="2400" smtClean="0">
                <a:latin typeface="微软雅黑" panose="020B0503020204020204" pitchFamily="34" charset="-122"/>
                <a:ea typeface="微软雅黑" panose="020B0503020204020204" pitchFamily="34" charset="-122"/>
              </a:rPr>
              <a:t>}</a:t>
            </a:r>
            <a:endParaRPr lang="en-US" altLang="zh-CN" sz="2400" smtClean="0">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pPr marL="285750" indent="-285750">
              <a:lnSpc>
                <a:spcPct val="200000"/>
              </a:lnSpc>
              <a:buClr>
                <a:srgbClr val="7030A0"/>
              </a:buClr>
              <a:buFont typeface="Wingdings" panose="05000000000000000000" pitchFamily="2" charset="2"/>
              <a:buChar char="Ø"/>
            </a:pPr>
            <a:r>
              <a:rPr lang="en-US" altLang="zh-CN">
                <a:latin typeface="微软雅黑" panose="020B0503020204020204" pitchFamily="34" charset="-122"/>
                <a:ea typeface="微软雅黑" panose="020B0503020204020204" pitchFamily="34" charset="-122"/>
              </a:rPr>
              <a:t>w: </a:t>
            </a:r>
            <a:r>
              <a:rPr lang="zh-CN" altLang="en-US">
                <a:latin typeface="微软雅黑" panose="020B0503020204020204" pitchFamily="34" charset="-122"/>
                <a:ea typeface="微软雅黑" panose="020B0503020204020204" pitchFamily="34" charset="-122"/>
              </a:rPr>
              <a:t>数据写入到</a:t>
            </a:r>
            <a:r>
              <a:rPr lang="en-US" altLang="zh-CN">
                <a:latin typeface="微软雅黑" panose="020B0503020204020204" pitchFamily="34" charset="-122"/>
                <a:ea typeface="微软雅黑" panose="020B0503020204020204" pitchFamily="34" charset="-122"/>
              </a:rPr>
              <a:t>number</a:t>
            </a:r>
            <a:r>
              <a:rPr lang="zh-CN" altLang="en-US">
                <a:latin typeface="微软雅黑" panose="020B0503020204020204" pitchFamily="34" charset="-122"/>
                <a:ea typeface="微软雅黑" panose="020B0503020204020204" pitchFamily="34" charset="-122"/>
              </a:rPr>
              <a:t>个节点才向用客户端确认</a:t>
            </a:r>
            <a:endParaRPr lang="zh-CN" altLang="en-US">
              <a:latin typeface="微软雅黑" panose="020B0503020204020204" pitchFamily="34" charset="-122"/>
              <a:ea typeface="微软雅黑" panose="020B0503020204020204" pitchFamily="34" charset="-122"/>
            </a:endParaRPr>
          </a:p>
          <a:p>
            <a:pPr marL="742950" lvl="1" indent="-285750">
              <a:lnSpc>
                <a:spcPct val="150000"/>
              </a:lnSpc>
              <a:buClr>
                <a:srgbClr val="FFC000"/>
              </a:buClr>
              <a:buFont typeface="Wingdings" panose="05000000000000000000" pitchFamily="2" charset="2"/>
              <a:buChar char="ü"/>
            </a:pPr>
            <a:r>
              <a:rPr lang="en-US" altLang="zh-CN">
                <a:latin typeface="微软雅黑" panose="020B0503020204020204" pitchFamily="34" charset="-122"/>
                <a:ea typeface="微软雅黑" panose="020B0503020204020204" pitchFamily="34" charset="-122"/>
              </a:rPr>
              <a:t>{w: 0} </a:t>
            </a:r>
            <a:r>
              <a:rPr lang="zh-CN" altLang="en-US">
                <a:latin typeface="微软雅黑" panose="020B0503020204020204" pitchFamily="34" charset="-122"/>
                <a:ea typeface="微软雅黑" panose="020B0503020204020204" pitchFamily="34" charset="-122"/>
              </a:rPr>
              <a:t>对客户端的写入不需要发送任何确认，适用于性能要求高，但不关注正确性的场景</a:t>
            </a:r>
            <a:endParaRPr lang="zh-CN" altLang="en-US">
              <a:latin typeface="微软雅黑" panose="020B0503020204020204" pitchFamily="34" charset="-122"/>
              <a:ea typeface="微软雅黑" panose="020B0503020204020204" pitchFamily="34" charset="-122"/>
            </a:endParaRPr>
          </a:p>
          <a:p>
            <a:pPr marL="742950" lvl="1" indent="-285750">
              <a:lnSpc>
                <a:spcPct val="150000"/>
              </a:lnSpc>
              <a:buClr>
                <a:srgbClr val="FFC000"/>
              </a:buClr>
              <a:buFont typeface="Wingdings" panose="05000000000000000000" pitchFamily="2" charset="2"/>
              <a:buChar char="ü"/>
            </a:pPr>
            <a:r>
              <a:rPr lang="en-US" altLang="zh-CN">
                <a:latin typeface="微软雅黑" panose="020B0503020204020204" pitchFamily="34" charset="-122"/>
                <a:ea typeface="微软雅黑" panose="020B0503020204020204" pitchFamily="34" charset="-122"/>
              </a:rPr>
              <a:t>{w: 1} </a:t>
            </a:r>
            <a:r>
              <a:rPr lang="zh-CN" altLang="en-US">
                <a:latin typeface="微软雅黑" panose="020B0503020204020204" pitchFamily="34" charset="-122"/>
                <a:ea typeface="微软雅黑" panose="020B0503020204020204" pitchFamily="34" charset="-122"/>
              </a:rPr>
              <a:t>默认的</a:t>
            </a:r>
            <a:r>
              <a:rPr lang="en-US" altLang="zh-CN">
                <a:latin typeface="微软雅黑" panose="020B0503020204020204" pitchFamily="34" charset="-122"/>
                <a:ea typeface="微软雅黑" panose="020B0503020204020204" pitchFamily="34" charset="-122"/>
              </a:rPr>
              <a:t>writeConcern</a:t>
            </a:r>
            <a:r>
              <a:rPr lang="zh-CN" altLang="en-US">
                <a:latin typeface="微软雅黑" panose="020B0503020204020204" pitchFamily="34" charset="-122"/>
                <a:ea typeface="微软雅黑" panose="020B0503020204020204" pitchFamily="34" charset="-122"/>
              </a:rPr>
              <a:t>，数据写入到</a:t>
            </a:r>
            <a:r>
              <a:rPr lang="en-US" altLang="zh-CN">
                <a:latin typeface="微软雅黑" panose="020B0503020204020204" pitchFamily="34" charset="-122"/>
                <a:ea typeface="微软雅黑" panose="020B0503020204020204" pitchFamily="34" charset="-122"/>
              </a:rPr>
              <a:t>Primary</a:t>
            </a:r>
            <a:r>
              <a:rPr lang="zh-CN" altLang="en-US">
                <a:latin typeface="微软雅黑" panose="020B0503020204020204" pitchFamily="34" charset="-122"/>
                <a:ea typeface="微软雅黑" panose="020B0503020204020204" pitchFamily="34" charset="-122"/>
              </a:rPr>
              <a:t>就向客户端发送确认</a:t>
            </a:r>
            <a:endParaRPr lang="zh-CN" altLang="en-US">
              <a:latin typeface="微软雅黑" panose="020B0503020204020204" pitchFamily="34" charset="-122"/>
              <a:ea typeface="微软雅黑" panose="020B0503020204020204" pitchFamily="34" charset="-122"/>
            </a:endParaRPr>
          </a:p>
          <a:p>
            <a:pPr marL="742950" lvl="1" indent="-285750">
              <a:lnSpc>
                <a:spcPct val="150000"/>
              </a:lnSpc>
              <a:buClr>
                <a:srgbClr val="FFC000"/>
              </a:buClr>
              <a:buFont typeface="Wingdings" panose="05000000000000000000" pitchFamily="2" charset="2"/>
              <a:buChar char="ü"/>
            </a:pPr>
            <a:r>
              <a:rPr lang="en-US" altLang="zh-CN">
                <a:latin typeface="微软雅黑" panose="020B0503020204020204" pitchFamily="34" charset="-122"/>
                <a:ea typeface="微软雅黑" panose="020B0503020204020204" pitchFamily="34" charset="-122"/>
              </a:rPr>
              <a:t>{w: “majority”} </a:t>
            </a:r>
            <a:r>
              <a:rPr lang="zh-CN" altLang="en-US">
                <a:latin typeface="微软雅黑" panose="020B0503020204020204" pitchFamily="34" charset="-122"/>
                <a:ea typeface="微软雅黑" panose="020B0503020204020204" pitchFamily="34" charset="-122"/>
              </a:rPr>
              <a:t>数据写入到副本集大多数成员后向客户端发送确认，适用于对数据安全性要求比较高的场景，该选项会降低写入性能</a:t>
            </a:r>
            <a:endParaRPr lang="zh-CN" altLang="en-US">
              <a:latin typeface="微软雅黑" panose="020B0503020204020204" pitchFamily="34" charset="-122"/>
              <a:ea typeface="微软雅黑" panose="020B0503020204020204" pitchFamily="34" charset="-122"/>
            </a:endParaRPr>
          </a:p>
          <a:p>
            <a:pPr marL="285750" indent="-285750">
              <a:lnSpc>
                <a:spcPct val="200000"/>
              </a:lnSpc>
              <a:buClr>
                <a:srgbClr val="7030A0"/>
              </a:buClr>
              <a:buFont typeface="Wingdings" panose="05000000000000000000" pitchFamily="2" charset="2"/>
              <a:buChar char="Ø"/>
            </a:pPr>
            <a:r>
              <a:rPr lang="en-US" altLang="zh-CN">
                <a:latin typeface="微软雅黑" panose="020B0503020204020204" pitchFamily="34" charset="-122"/>
                <a:ea typeface="微软雅黑" panose="020B0503020204020204" pitchFamily="34" charset="-122"/>
              </a:rPr>
              <a:t>j: </a:t>
            </a:r>
            <a:r>
              <a:rPr lang="zh-CN" altLang="en-US">
                <a:latin typeface="微软雅黑" panose="020B0503020204020204" pitchFamily="34" charset="-122"/>
                <a:ea typeface="微软雅黑" panose="020B0503020204020204" pitchFamily="34" charset="-122"/>
              </a:rPr>
              <a:t>写入操作的</a:t>
            </a:r>
            <a:r>
              <a:rPr lang="en-US" altLang="zh-CN">
                <a:latin typeface="微软雅黑" panose="020B0503020204020204" pitchFamily="34" charset="-122"/>
                <a:ea typeface="微软雅黑" panose="020B0503020204020204" pitchFamily="34" charset="-122"/>
              </a:rPr>
              <a:t>journal</a:t>
            </a:r>
            <a:r>
              <a:rPr lang="zh-CN" altLang="en-US">
                <a:latin typeface="微软雅黑" panose="020B0503020204020204" pitchFamily="34" charset="-122"/>
                <a:ea typeface="微软雅黑" panose="020B0503020204020204" pitchFamily="34" charset="-122"/>
              </a:rPr>
              <a:t>持久化后才向客户端确认</a:t>
            </a:r>
            <a:endParaRPr lang="zh-CN" altLang="en-US">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 </a:t>
            </a:r>
            <a:r>
              <a:rPr lang="en-US" altLang="zh-CN" smtClean="0">
                <a:latin typeface="微软雅黑" panose="020B0503020204020204" pitchFamily="34" charset="-122"/>
                <a:ea typeface="微软雅黑" panose="020B0503020204020204" pitchFamily="34" charset="-122"/>
              </a:rPr>
              <a:t>     </a:t>
            </a:r>
            <a:r>
              <a:rPr lang="zh-CN" altLang="en-US" smtClean="0">
                <a:latin typeface="微软雅黑" panose="020B0503020204020204" pitchFamily="34" charset="-122"/>
                <a:ea typeface="微软雅黑" panose="020B0503020204020204" pitchFamily="34" charset="-122"/>
              </a:rPr>
              <a:t>默认为</a:t>
            </a:r>
            <a:r>
              <a:rPr lang="en-US" altLang="zh-CN" smtClean="0">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j: false}</a:t>
            </a:r>
            <a:r>
              <a:rPr lang="zh-CN" altLang="en-US">
                <a:latin typeface="微软雅黑" panose="020B0503020204020204" pitchFamily="34" charset="-122"/>
                <a:ea typeface="微软雅黑" panose="020B0503020204020204" pitchFamily="34" charset="-122"/>
              </a:rPr>
              <a:t>，如果</a:t>
            </a:r>
            <a:r>
              <a:rPr lang="zh-CN" altLang="en-US" smtClean="0">
                <a:latin typeface="微软雅黑" panose="020B0503020204020204" pitchFamily="34" charset="-122"/>
                <a:ea typeface="微软雅黑" panose="020B0503020204020204" pitchFamily="34" charset="-122"/>
              </a:rPr>
              <a:t>要求写入</a:t>
            </a:r>
            <a:r>
              <a:rPr lang="zh-CN" altLang="en-US">
                <a:latin typeface="微软雅黑" panose="020B0503020204020204" pitchFamily="34" charset="-122"/>
                <a:ea typeface="微软雅黑" panose="020B0503020204020204" pitchFamily="34" charset="-122"/>
              </a:rPr>
              <a:t>持久化了才向客户端确认，则指定该选项为</a:t>
            </a:r>
            <a:r>
              <a:rPr lang="en-US" altLang="zh-CN">
                <a:latin typeface="微软雅黑" panose="020B0503020204020204" pitchFamily="34" charset="-122"/>
                <a:ea typeface="微软雅黑" panose="020B0503020204020204" pitchFamily="34" charset="-122"/>
              </a:rPr>
              <a:t>true</a:t>
            </a:r>
            <a:endParaRPr lang="en-US" altLang="zh-CN">
              <a:latin typeface="微软雅黑" panose="020B0503020204020204" pitchFamily="34" charset="-122"/>
              <a:ea typeface="微软雅黑" panose="020B0503020204020204" pitchFamily="34" charset="-122"/>
            </a:endParaRPr>
          </a:p>
          <a:p>
            <a:pPr marL="285750" indent="-285750">
              <a:lnSpc>
                <a:spcPct val="200000"/>
              </a:lnSpc>
              <a:buClr>
                <a:srgbClr val="7030A0"/>
              </a:buClr>
              <a:buFont typeface="Wingdings" panose="05000000000000000000" pitchFamily="2" charset="2"/>
              <a:buChar char="Ø"/>
            </a:pPr>
            <a:r>
              <a:rPr lang="en-US" altLang="zh-CN">
                <a:latin typeface="微软雅黑" panose="020B0503020204020204" pitchFamily="34" charset="-122"/>
                <a:ea typeface="微软雅黑" panose="020B0503020204020204" pitchFamily="34" charset="-122"/>
              </a:rPr>
              <a:t>wtimeout: </a:t>
            </a:r>
            <a:r>
              <a:rPr lang="zh-CN" altLang="en-US">
                <a:latin typeface="微软雅黑" panose="020B0503020204020204" pitchFamily="34" charset="-122"/>
                <a:ea typeface="微软雅黑" panose="020B0503020204020204" pitchFamily="34" charset="-122"/>
              </a:rPr>
              <a:t>写入超时时间，仅</a:t>
            </a:r>
            <a:r>
              <a:rPr lang="en-US" altLang="zh-CN">
                <a:latin typeface="微软雅黑" panose="020B0503020204020204" pitchFamily="34" charset="-122"/>
                <a:ea typeface="微软雅黑" panose="020B0503020204020204" pitchFamily="34" charset="-122"/>
              </a:rPr>
              <a:t>w</a:t>
            </a:r>
            <a:r>
              <a:rPr lang="zh-CN" altLang="en-US">
                <a:latin typeface="微软雅黑" panose="020B0503020204020204" pitchFamily="34" charset="-122"/>
                <a:ea typeface="微软雅黑" panose="020B0503020204020204" pitchFamily="34" charset="-122"/>
              </a:rPr>
              <a:t>的值大于</a:t>
            </a:r>
            <a:r>
              <a:rPr lang="en-US" altLang="zh-CN">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时有效。</a:t>
            </a:r>
            <a:endParaRPr lang="zh-CN" altLang="en-US">
              <a:latin typeface="微软雅黑" panose="020B0503020204020204" pitchFamily="34" charset="-122"/>
              <a:ea typeface="微软雅黑" panose="020B0503020204020204" pitchFamily="34" charset="-122"/>
            </a:endParaRPr>
          </a:p>
          <a:p>
            <a:pPr lvl="1"/>
            <a:r>
              <a:rPr lang="zh-CN" altLang="en-US">
                <a:latin typeface="微软雅黑" panose="020B0503020204020204" pitchFamily="34" charset="-122"/>
                <a:ea typeface="微软雅黑" panose="020B0503020204020204" pitchFamily="34" charset="-122"/>
              </a:rPr>
              <a:t>当指定</a:t>
            </a:r>
            <a:r>
              <a:rPr lang="en-US" altLang="zh-CN">
                <a:latin typeface="微软雅黑" panose="020B0503020204020204" pitchFamily="34" charset="-122"/>
                <a:ea typeface="微软雅黑" panose="020B0503020204020204" pitchFamily="34" charset="-122"/>
              </a:rPr>
              <a:t>{w: }</a:t>
            </a:r>
            <a:r>
              <a:rPr lang="zh-CN" altLang="en-US">
                <a:latin typeface="微软雅黑" panose="020B0503020204020204" pitchFamily="34" charset="-122"/>
                <a:ea typeface="微软雅黑" panose="020B0503020204020204" pitchFamily="34" charset="-122"/>
              </a:rPr>
              <a:t>时，数据需要成功写入</a:t>
            </a:r>
            <a:r>
              <a:rPr lang="en-US" altLang="zh-CN">
                <a:latin typeface="微软雅黑" panose="020B0503020204020204" pitchFamily="34" charset="-122"/>
                <a:ea typeface="微软雅黑" panose="020B0503020204020204" pitchFamily="34" charset="-122"/>
              </a:rPr>
              <a:t>number</a:t>
            </a:r>
            <a:r>
              <a:rPr lang="zh-CN" altLang="en-US">
                <a:latin typeface="微软雅黑" panose="020B0503020204020204" pitchFamily="34" charset="-122"/>
                <a:ea typeface="微软雅黑" panose="020B0503020204020204" pitchFamily="34" charset="-122"/>
              </a:rPr>
              <a:t>个节点才算成功，如果写入过程中有节点故障，可能导致这个条件一直不能满足，从而一直不能向客户端发送确认结果，针对这种情况，客户端可设置</a:t>
            </a:r>
            <a:r>
              <a:rPr lang="en-US" altLang="zh-CN">
                <a:latin typeface="微软雅黑" panose="020B0503020204020204" pitchFamily="34" charset="-122"/>
                <a:ea typeface="微软雅黑" panose="020B0503020204020204" pitchFamily="34" charset="-122"/>
              </a:rPr>
              <a:t>wtimeout</a:t>
            </a:r>
            <a:r>
              <a:rPr lang="zh-CN" altLang="en-US">
                <a:latin typeface="微软雅黑" panose="020B0503020204020204" pitchFamily="34" charset="-122"/>
                <a:ea typeface="微软雅黑" panose="020B0503020204020204" pitchFamily="34" charset="-122"/>
              </a:rPr>
              <a:t>选项来指定超时时间，当写入过程持续超过该时间仍未结束，则认为写入失败。</a:t>
            </a:r>
            <a:endParaRPr lang="zh-CN" altLang="en-US">
              <a:latin typeface="微软雅黑" panose="020B0503020204020204" pitchFamily="34" charset="-122"/>
              <a:ea typeface="微软雅黑" panose="020B0503020204020204" pitchFamily="34" charset="-122"/>
            </a:endParaRPr>
          </a:p>
        </p:txBody>
      </p:sp>
      <p:graphicFrame>
        <p:nvGraphicFramePr>
          <p:cNvPr id="3" name="对象 2"/>
          <p:cNvGraphicFramePr>
            <a:graphicFrameLocks noChangeAspect="1"/>
          </p:cNvGraphicFramePr>
          <p:nvPr/>
        </p:nvGraphicFramePr>
        <p:xfrm>
          <a:off x="8906622" y="119825"/>
          <a:ext cx="654050" cy="577850"/>
        </p:xfrm>
        <a:graphic>
          <a:graphicData uri="http://schemas.openxmlformats.org/presentationml/2006/ole">
            <mc:AlternateContent xmlns:mc="http://schemas.openxmlformats.org/markup-compatibility/2006">
              <mc:Choice xmlns:v="urn:schemas-microsoft-com:vml" Requires="v">
                <p:oleObj spid="_x0000_s1062" name="包装程序外壳对象" showAsIcon="1" r:id="rId2" imgW="628650" imgH="523875" progId="Package">
                  <p:embed/>
                </p:oleObj>
              </mc:Choice>
              <mc:Fallback>
                <p:oleObj name="包装程序外壳对象" showAsIcon="1" r:id="rId2" imgW="628650" imgH="523875" progId="Package">
                  <p:embed/>
                  <p:pic>
                    <p:nvPicPr>
                      <p:cNvPr id="0" name="图片 1061"/>
                      <p:cNvPicPr/>
                      <p:nvPr/>
                    </p:nvPicPr>
                    <p:blipFill>
                      <a:blip r:embed="rId3"/>
                      <a:stretch>
                        <a:fillRect/>
                      </a:stretch>
                    </p:blipFill>
                    <p:spPr>
                      <a:xfrm>
                        <a:off x="8906622" y="119825"/>
                        <a:ext cx="654050" cy="577850"/>
                      </a:xfrm>
                      <a:prstGeom prst="rect">
                        <a:avLst/>
                      </a:prstGeom>
                    </p:spPr>
                  </p:pic>
                </p:oleObj>
              </mc:Fallback>
            </mc:AlternateContent>
          </a:graphicData>
        </a:graphic>
      </p:graphicFrame>
      <p:sp>
        <p:nvSpPr>
          <p:cNvPr id="4" name="TextBox 3"/>
          <p:cNvSpPr txBox="1"/>
          <p:nvPr/>
        </p:nvSpPr>
        <p:spPr>
          <a:xfrm>
            <a:off x="7736541" y="154390"/>
            <a:ext cx="1338828" cy="369332"/>
          </a:xfrm>
          <a:prstGeom prst="rect">
            <a:avLst/>
          </a:prstGeom>
          <a:noFill/>
        </p:spPr>
        <p:txBody>
          <a:bodyPr wrap="none" rtlCol="0">
            <a:spAutoFit/>
          </a:bodyPr>
          <a:lstStyle/>
          <a:p>
            <a:r>
              <a:rPr lang="zh-CN" altLang="en-US" smtClean="0"/>
              <a:t>实例脚本：</a:t>
            </a:r>
            <a:endParaRPr lang="zh-CN" altLang="en-US"/>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to="" calcmode="lin" valueType="num">
                                      <p:cBhvr>
                                        <p:cTn id="7" dur="700" fill="hold">
                                          <p:stCondLst>
                                            <p:cond delay="0"/>
                                          </p:stCondLst>
                                        </p:cTn>
                                        <p:tgtEl>
                                          <p:spTgt spid="18"/>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8"/>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8"/>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9" name="矩形 4"/>
          <p:cNvSpPr>
            <a:spLocks noChangeArrowheads="1"/>
          </p:cNvSpPr>
          <p:nvPr/>
        </p:nvSpPr>
        <p:spPr bwMode="auto">
          <a:xfrm>
            <a:off x="208252" y="47850"/>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pPr>
            <a:r>
              <a:rPr lang="zh-CN" altLang="en-US" sz="2665">
                <a:solidFill>
                  <a:srgbClr val="1D69A3"/>
                </a:solidFill>
                <a:latin typeface="微软雅黑" panose="020B0503020204020204" pitchFamily="34" charset="-122"/>
                <a:ea typeface="微软雅黑" panose="020B0503020204020204" pitchFamily="34" charset="-122"/>
              </a:rPr>
              <a:t>写策略解析</a:t>
            </a:r>
            <a:endParaRPr lang="zh-CN" altLang="en-US" sz="2665">
              <a:solidFill>
                <a:srgbClr val="1D69A3"/>
              </a:solidFill>
              <a:latin typeface="微软雅黑" panose="020B0503020204020204" pitchFamily="34" charset="-122"/>
              <a:ea typeface="微软雅黑" panose="020B0503020204020204" pitchFamily="34" charset="-122"/>
            </a:endParaRPr>
          </a:p>
        </p:txBody>
      </p:sp>
      <p:grpSp>
        <p:nvGrpSpPr>
          <p:cNvPr id="18" name="PA_组合 47"/>
          <p:cNvGrpSpPr/>
          <p:nvPr>
            <p:custDataLst>
              <p:tags r:id="rId1"/>
            </p:custDataLst>
          </p:nvPr>
        </p:nvGrpSpPr>
        <p:grpSpPr>
          <a:xfrm>
            <a:off x="274040" y="622986"/>
            <a:ext cx="1199456" cy="74689"/>
            <a:chOff x="0" y="2842590"/>
            <a:chExt cx="7054752" cy="89199"/>
          </a:xfrm>
        </p:grpSpPr>
        <p:sp>
          <p:nvSpPr>
            <p:cNvPr id="19" name="矩形 1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20" name="矩形 1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21" name="矩形 2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22" name="矩形 2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2" name="矩形 1"/>
          <p:cNvSpPr/>
          <p:nvPr/>
        </p:nvSpPr>
        <p:spPr>
          <a:xfrm>
            <a:off x="208252" y="837646"/>
            <a:ext cx="11130996" cy="5170646"/>
          </a:xfrm>
          <a:prstGeom prst="rect">
            <a:avLst/>
          </a:prstGeom>
        </p:spPr>
        <p:txBody>
          <a:bodyPr wrap="square">
            <a:spAutoFit/>
          </a:bodyPr>
          <a:lstStyle/>
          <a:p>
            <a:r>
              <a:rPr lang="zh-CN" altLang="en-US" sz="2400">
                <a:latin typeface="微软雅黑" panose="020B0503020204020204" pitchFamily="34" charset="-122"/>
                <a:ea typeface="微软雅黑" panose="020B0503020204020204" pitchFamily="34" charset="-122"/>
              </a:rPr>
              <a:t>写策略配置：</a:t>
            </a:r>
            <a:r>
              <a:rPr lang="en-US" altLang="zh-CN" sz="2400">
                <a:latin typeface="微软雅黑" panose="020B0503020204020204" pitchFamily="34" charset="-122"/>
                <a:ea typeface="微软雅黑" panose="020B0503020204020204" pitchFamily="34" charset="-122"/>
              </a:rPr>
              <a:t>{ w: &lt;value&gt;, j: &lt;boolean&gt;, wtimeout: &lt;number&gt; </a:t>
            </a:r>
            <a:r>
              <a:rPr lang="en-US" altLang="zh-CN" sz="2400" smtClean="0">
                <a:latin typeface="微软雅黑" panose="020B0503020204020204" pitchFamily="34" charset="-122"/>
                <a:ea typeface="微软雅黑" panose="020B0503020204020204" pitchFamily="34" charset="-122"/>
              </a:rPr>
              <a:t>}</a:t>
            </a:r>
            <a:endParaRPr lang="en-US" altLang="zh-CN" sz="2400" smtClean="0">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pPr marL="285750" indent="-285750">
              <a:lnSpc>
                <a:spcPct val="200000"/>
              </a:lnSpc>
              <a:buClr>
                <a:srgbClr val="7030A0"/>
              </a:buClr>
              <a:buFont typeface="Wingdings" panose="05000000000000000000" pitchFamily="2" charset="2"/>
              <a:buChar char="Ø"/>
            </a:pPr>
            <a:r>
              <a:rPr lang="en-US" altLang="zh-CN">
                <a:latin typeface="微软雅黑" panose="020B0503020204020204" pitchFamily="34" charset="-122"/>
                <a:ea typeface="微软雅黑" panose="020B0503020204020204" pitchFamily="34" charset="-122"/>
              </a:rPr>
              <a:t>w: </a:t>
            </a:r>
            <a:r>
              <a:rPr lang="zh-CN" altLang="en-US">
                <a:latin typeface="微软雅黑" panose="020B0503020204020204" pitchFamily="34" charset="-122"/>
                <a:ea typeface="微软雅黑" panose="020B0503020204020204" pitchFamily="34" charset="-122"/>
              </a:rPr>
              <a:t>数据写入到</a:t>
            </a:r>
            <a:r>
              <a:rPr lang="en-US" altLang="zh-CN">
                <a:latin typeface="微软雅黑" panose="020B0503020204020204" pitchFamily="34" charset="-122"/>
                <a:ea typeface="微软雅黑" panose="020B0503020204020204" pitchFamily="34" charset="-122"/>
              </a:rPr>
              <a:t>number</a:t>
            </a:r>
            <a:r>
              <a:rPr lang="zh-CN" altLang="en-US">
                <a:latin typeface="微软雅黑" panose="020B0503020204020204" pitchFamily="34" charset="-122"/>
                <a:ea typeface="微软雅黑" panose="020B0503020204020204" pitchFamily="34" charset="-122"/>
              </a:rPr>
              <a:t>个节点才向用客户端确认</a:t>
            </a:r>
            <a:endParaRPr lang="zh-CN" altLang="en-US">
              <a:latin typeface="微软雅黑" panose="020B0503020204020204" pitchFamily="34" charset="-122"/>
              <a:ea typeface="微软雅黑" panose="020B0503020204020204" pitchFamily="34" charset="-122"/>
            </a:endParaRPr>
          </a:p>
          <a:p>
            <a:pPr marL="742950" lvl="1" indent="-285750">
              <a:lnSpc>
                <a:spcPct val="150000"/>
              </a:lnSpc>
              <a:buClr>
                <a:srgbClr val="FFC000"/>
              </a:buClr>
              <a:buFont typeface="Wingdings" panose="05000000000000000000" pitchFamily="2" charset="2"/>
              <a:buChar char="ü"/>
            </a:pPr>
            <a:r>
              <a:rPr lang="en-US" altLang="zh-CN">
                <a:latin typeface="微软雅黑" panose="020B0503020204020204" pitchFamily="34" charset="-122"/>
                <a:ea typeface="微软雅黑" panose="020B0503020204020204" pitchFamily="34" charset="-122"/>
              </a:rPr>
              <a:t>{w: 0} </a:t>
            </a:r>
            <a:r>
              <a:rPr lang="zh-CN" altLang="en-US">
                <a:latin typeface="微软雅黑" panose="020B0503020204020204" pitchFamily="34" charset="-122"/>
                <a:ea typeface="微软雅黑" panose="020B0503020204020204" pitchFamily="34" charset="-122"/>
              </a:rPr>
              <a:t>对客户端的写入不需要发送任何确认，适用于性能要求高，但不关注正确性的场景</a:t>
            </a:r>
            <a:endParaRPr lang="zh-CN" altLang="en-US">
              <a:latin typeface="微软雅黑" panose="020B0503020204020204" pitchFamily="34" charset="-122"/>
              <a:ea typeface="微软雅黑" panose="020B0503020204020204" pitchFamily="34" charset="-122"/>
            </a:endParaRPr>
          </a:p>
          <a:p>
            <a:pPr marL="742950" lvl="1" indent="-285750">
              <a:lnSpc>
                <a:spcPct val="150000"/>
              </a:lnSpc>
              <a:buClr>
                <a:srgbClr val="FFC000"/>
              </a:buClr>
              <a:buFont typeface="Wingdings" panose="05000000000000000000" pitchFamily="2" charset="2"/>
              <a:buChar char="ü"/>
            </a:pPr>
            <a:r>
              <a:rPr lang="en-US" altLang="zh-CN">
                <a:latin typeface="微软雅黑" panose="020B0503020204020204" pitchFamily="34" charset="-122"/>
                <a:ea typeface="微软雅黑" panose="020B0503020204020204" pitchFamily="34" charset="-122"/>
              </a:rPr>
              <a:t>{w: 1} </a:t>
            </a:r>
            <a:r>
              <a:rPr lang="zh-CN" altLang="en-US">
                <a:latin typeface="微软雅黑" panose="020B0503020204020204" pitchFamily="34" charset="-122"/>
                <a:ea typeface="微软雅黑" panose="020B0503020204020204" pitchFamily="34" charset="-122"/>
              </a:rPr>
              <a:t>默认的</a:t>
            </a:r>
            <a:r>
              <a:rPr lang="en-US" altLang="zh-CN">
                <a:latin typeface="微软雅黑" panose="020B0503020204020204" pitchFamily="34" charset="-122"/>
                <a:ea typeface="微软雅黑" panose="020B0503020204020204" pitchFamily="34" charset="-122"/>
              </a:rPr>
              <a:t>writeConcern</a:t>
            </a:r>
            <a:r>
              <a:rPr lang="zh-CN" altLang="en-US">
                <a:latin typeface="微软雅黑" panose="020B0503020204020204" pitchFamily="34" charset="-122"/>
                <a:ea typeface="微软雅黑" panose="020B0503020204020204" pitchFamily="34" charset="-122"/>
              </a:rPr>
              <a:t>，数据写入到</a:t>
            </a:r>
            <a:r>
              <a:rPr lang="en-US" altLang="zh-CN">
                <a:latin typeface="微软雅黑" panose="020B0503020204020204" pitchFamily="34" charset="-122"/>
                <a:ea typeface="微软雅黑" panose="020B0503020204020204" pitchFamily="34" charset="-122"/>
              </a:rPr>
              <a:t>Primary</a:t>
            </a:r>
            <a:r>
              <a:rPr lang="zh-CN" altLang="en-US">
                <a:latin typeface="微软雅黑" panose="020B0503020204020204" pitchFamily="34" charset="-122"/>
                <a:ea typeface="微软雅黑" panose="020B0503020204020204" pitchFamily="34" charset="-122"/>
              </a:rPr>
              <a:t>就向客户端发送确认</a:t>
            </a:r>
            <a:endParaRPr lang="zh-CN" altLang="en-US">
              <a:latin typeface="微软雅黑" panose="020B0503020204020204" pitchFamily="34" charset="-122"/>
              <a:ea typeface="微软雅黑" panose="020B0503020204020204" pitchFamily="34" charset="-122"/>
            </a:endParaRPr>
          </a:p>
          <a:p>
            <a:pPr marL="742950" lvl="1" indent="-285750">
              <a:lnSpc>
                <a:spcPct val="150000"/>
              </a:lnSpc>
              <a:buClr>
                <a:srgbClr val="FFC000"/>
              </a:buClr>
              <a:buFont typeface="Wingdings" panose="05000000000000000000" pitchFamily="2" charset="2"/>
              <a:buChar char="ü"/>
            </a:pPr>
            <a:r>
              <a:rPr lang="en-US" altLang="zh-CN">
                <a:latin typeface="微软雅黑" panose="020B0503020204020204" pitchFamily="34" charset="-122"/>
                <a:ea typeface="微软雅黑" panose="020B0503020204020204" pitchFamily="34" charset="-122"/>
              </a:rPr>
              <a:t>{w: “majority”} </a:t>
            </a:r>
            <a:r>
              <a:rPr lang="zh-CN" altLang="en-US">
                <a:latin typeface="微软雅黑" panose="020B0503020204020204" pitchFamily="34" charset="-122"/>
                <a:ea typeface="微软雅黑" panose="020B0503020204020204" pitchFamily="34" charset="-122"/>
              </a:rPr>
              <a:t>数据写入到副本集大多数成员后向客户端发送确认，适用于对数据安全性要求比较高的场景，该选项会降低写入性能</a:t>
            </a:r>
            <a:endParaRPr lang="zh-CN" altLang="en-US">
              <a:latin typeface="微软雅黑" panose="020B0503020204020204" pitchFamily="34" charset="-122"/>
              <a:ea typeface="微软雅黑" panose="020B0503020204020204" pitchFamily="34" charset="-122"/>
            </a:endParaRPr>
          </a:p>
          <a:p>
            <a:pPr marL="285750" indent="-285750">
              <a:lnSpc>
                <a:spcPct val="200000"/>
              </a:lnSpc>
              <a:buClr>
                <a:srgbClr val="7030A0"/>
              </a:buClr>
              <a:buFont typeface="Wingdings" panose="05000000000000000000" pitchFamily="2" charset="2"/>
              <a:buChar char="Ø"/>
            </a:pPr>
            <a:r>
              <a:rPr lang="en-US" altLang="zh-CN">
                <a:latin typeface="微软雅黑" panose="020B0503020204020204" pitchFamily="34" charset="-122"/>
                <a:ea typeface="微软雅黑" panose="020B0503020204020204" pitchFamily="34" charset="-122"/>
              </a:rPr>
              <a:t>j: </a:t>
            </a:r>
            <a:r>
              <a:rPr lang="zh-CN" altLang="en-US">
                <a:latin typeface="微软雅黑" panose="020B0503020204020204" pitchFamily="34" charset="-122"/>
                <a:ea typeface="微软雅黑" panose="020B0503020204020204" pitchFamily="34" charset="-122"/>
              </a:rPr>
              <a:t>写入操作的</a:t>
            </a:r>
            <a:r>
              <a:rPr lang="en-US" altLang="zh-CN">
                <a:latin typeface="微软雅黑" panose="020B0503020204020204" pitchFamily="34" charset="-122"/>
                <a:ea typeface="微软雅黑" panose="020B0503020204020204" pitchFamily="34" charset="-122"/>
              </a:rPr>
              <a:t>journal</a:t>
            </a:r>
            <a:r>
              <a:rPr lang="zh-CN" altLang="en-US">
                <a:latin typeface="微软雅黑" panose="020B0503020204020204" pitchFamily="34" charset="-122"/>
                <a:ea typeface="微软雅黑" panose="020B0503020204020204" pitchFamily="34" charset="-122"/>
              </a:rPr>
              <a:t>持久化后才向客户端确认</a:t>
            </a:r>
            <a:endParaRPr lang="zh-CN" altLang="en-US">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 </a:t>
            </a:r>
            <a:r>
              <a:rPr lang="en-US" altLang="zh-CN" smtClean="0">
                <a:latin typeface="微软雅黑" panose="020B0503020204020204" pitchFamily="34" charset="-122"/>
                <a:ea typeface="微软雅黑" panose="020B0503020204020204" pitchFamily="34" charset="-122"/>
              </a:rPr>
              <a:t>     </a:t>
            </a:r>
            <a:r>
              <a:rPr lang="zh-CN" altLang="en-US" smtClean="0">
                <a:latin typeface="微软雅黑" panose="020B0503020204020204" pitchFamily="34" charset="-122"/>
                <a:ea typeface="微软雅黑" panose="020B0503020204020204" pitchFamily="34" charset="-122"/>
              </a:rPr>
              <a:t>默认为</a:t>
            </a:r>
            <a:r>
              <a:rPr lang="en-US" altLang="zh-CN" smtClean="0">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j: false}</a:t>
            </a:r>
            <a:r>
              <a:rPr lang="zh-CN" altLang="en-US">
                <a:latin typeface="微软雅黑" panose="020B0503020204020204" pitchFamily="34" charset="-122"/>
                <a:ea typeface="微软雅黑" panose="020B0503020204020204" pitchFamily="34" charset="-122"/>
              </a:rPr>
              <a:t>，如果</a:t>
            </a:r>
            <a:r>
              <a:rPr lang="zh-CN" altLang="en-US" smtClean="0">
                <a:latin typeface="微软雅黑" panose="020B0503020204020204" pitchFamily="34" charset="-122"/>
                <a:ea typeface="微软雅黑" panose="020B0503020204020204" pitchFamily="34" charset="-122"/>
              </a:rPr>
              <a:t>要求写入</a:t>
            </a:r>
            <a:r>
              <a:rPr lang="zh-CN" altLang="en-US">
                <a:latin typeface="微软雅黑" panose="020B0503020204020204" pitchFamily="34" charset="-122"/>
                <a:ea typeface="微软雅黑" panose="020B0503020204020204" pitchFamily="34" charset="-122"/>
              </a:rPr>
              <a:t>持久化了才向客户端确认，则指定该选项为</a:t>
            </a:r>
            <a:r>
              <a:rPr lang="en-US" altLang="zh-CN">
                <a:latin typeface="微软雅黑" panose="020B0503020204020204" pitchFamily="34" charset="-122"/>
                <a:ea typeface="微软雅黑" panose="020B0503020204020204" pitchFamily="34" charset="-122"/>
              </a:rPr>
              <a:t>true</a:t>
            </a:r>
            <a:endParaRPr lang="en-US" altLang="zh-CN">
              <a:latin typeface="微软雅黑" panose="020B0503020204020204" pitchFamily="34" charset="-122"/>
              <a:ea typeface="微软雅黑" panose="020B0503020204020204" pitchFamily="34" charset="-122"/>
            </a:endParaRPr>
          </a:p>
          <a:p>
            <a:pPr marL="285750" indent="-285750">
              <a:lnSpc>
                <a:spcPct val="200000"/>
              </a:lnSpc>
              <a:buClr>
                <a:srgbClr val="7030A0"/>
              </a:buClr>
              <a:buFont typeface="Wingdings" panose="05000000000000000000" pitchFamily="2" charset="2"/>
              <a:buChar char="Ø"/>
            </a:pPr>
            <a:r>
              <a:rPr lang="en-US" altLang="zh-CN">
                <a:latin typeface="微软雅黑" panose="020B0503020204020204" pitchFamily="34" charset="-122"/>
                <a:ea typeface="微软雅黑" panose="020B0503020204020204" pitchFamily="34" charset="-122"/>
              </a:rPr>
              <a:t>wtimeout: </a:t>
            </a:r>
            <a:r>
              <a:rPr lang="zh-CN" altLang="en-US">
                <a:latin typeface="微软雅黑" panose="020B0503020204020204" pitchFamily="34" charset="-122"/>
                <a:ea typeface="微软雅黑" panose="020B0503020204020204" pitchFamily="34" charset="-122"/>
              </a:rPr>
              <a:t>写入超时时间，仅</a:t>
            </a:r>
            <a:r>
              <a:rPr lang="en-US" altLang="zh-CN">
                <a:latin typeface="微软雅黑" panose="020B0503020204020204" pitchFamily="34" charset="-122"/>
                <a:ea typeface="微软雅黑" panose="020B0503020204020204" pitchFamily="34" charset="-122"/>
              </a:rPr>
              <a:t>w</a:t>
            </a:r>
            <a:r>
              <a:rPr lang="zh-CN" altLang="en-US">
                <a:latin typeface="微软雅黑" panose="020B0503020204020204" pitchFamily="34" charset="-122"/>
                <a:ea typeface="微软雅黑" panose="020B0503020204020204" pitchFamily="34" charset="-122"/>
              </a:rPr>
              <a:t>的值大于</a:t>
            </a:r>
            <a:r>
              <a:rPr lang="en-US" altLang="zh-CN">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时有效。</a:t>
            </a:r>
            <a:endParaRPr lang="zh-CN" altLang="en-US">
              <a:latin typeface="微软雅黑" panose="020B0503020204020204" pitchFamily="34" charset="-122"/>
              <a:ea typeface="微软雅黑" panose="020B0503020204020204" pitchFamily="34" charset="-122"/>
            </a:endParaRPr>
          </a:p>
          <a:p>
            <a:pPr lvl="1"/>
            <a:r>
              <a:rPr lang="zh-CN" altLang="en-US">
                <a:latin typeface="微软雅黑" panose="020B0503020204020204" pitchFamily="34" charset="-122"/>
                <a:ea typeface="微软雅黑" panose="020B0503020204020204" pitchFamily="34" charset="-122"/>
              </a:rPr>
              <a:t>当指定</a:t>
            </a:r>
            <a:r>
              <a:rPr lang="en-US" altLang="zh-CN">
                <a:latin typeface="微软雅黑" panose="020B0503020204020204" pitchFamily="34" charset="-122"/>
                <a:ea typeface="微软雅黑" panose="020B0503020204020204" pitchFamily="34" charset="-122"/>
              </a:rPr>
              <a:t>{w: }</a:t>
            </a:r>
            <a:r>
              <a:rPr lang="zh-CN" altLang="en-US">
                <a:latin typeface="微软雅黑" panose="020B0503020204020204" pitchFamily="34" charset="-122"/>
                <a:ea typeface="微软雅黑" panose="020B0503020204020204" pitchFamily="34" charset="-122"/>
              </a:rPr>
              <a:t>时，数据需要成功写入</a:t>
            </a:r>
            <a:r>
              <a:rPr lang="en-US" altLang="zh-CN">
                <a:latin typeface="微软雅黑" panose="020B0503020204020204" pitchFamily="34" charset="-122"/>
                <a:ea typeface="微软雅黑" panose="020B0503020204020204" pitchFamily="34" charset="-122"/>
              </a:rPr>
              <a:t>number</a:t>
            </a:r>
            <a:r>
              <a:rPr lang="zh-CN" altLang="en-US">
                <a:latin typeface="微软雅黑" panose="020B0503020204020204" pitchFamily="34" charset="-122"/>
                <a:ea typeface="微软雅黑" panose="020B0503020204020204" pitchFamily="34" charset="-122"/>
              </a:rPr>
              <a:t>个节点才算成功，如果写入过程中有节点故障，可能导致这个条件一直不能满足，从而一直不能向客户端发送确认结果，针对这种情况，客户端可设置</a:t>
            </a:r>
            <a:r>
              <a:rPr lang="en-US" altLang="zh-CN">
                <a:latin typeface="微软雅黑" panose="020B0503020204020204" pitchFamily="34" charset="-122"/>
                <a:ea typeface="微软雅黑" panose="020B0503020204020204" pitchFamily="34" charset="-122"/>
              </a:rPr>
              <a:t>wtimeout</a:t>
            </a:r>
            <a:r>
              <a:rPr lang="zh-CN" altLang="en-US">
                <a:latin typeface="微软雅黑" panose="020B0503020204020204" pitchFamily="34" charset="-122"/>
                <a:ea typeface="微软雅黑" panose="020B0503020204020204" pitchFamily="34" charset="-122"/>
              </a:rPr>
              <a:t>选项来指定超时时间，当写入过程持续超过该时间仍未结束，则认为写入失败。</a:t>
            </a:r>
            <a:endParaRPr lang="zh-CN" altLang="en-US">
              <a:latin typeface="微软雅黑" panose="020B0503020204020204" pitchFamily="34" charset="-122"/>
              <a:ea typeface="微软雅黑" panose="020B0503020204020204" pitchFamily="34" charset="-122"/>
            </a:endParaRPr>
          </a:p>
        </p:txBody>
      </p:sp>
      <p:graphicFrame>
        <p:nvGraphicFramePr>
          <p:cNvPr id="3" name="对象 2"/>
          <p:cNvGraphicFramePr>
            <a:graphicFrameLocks noChangeAspect="1"/>
          </p:cNvGraphicFramePr>
          <p:nvPr/>
        </p:nvGraphicFramePr>
        <p:xfrm>
          <a:off x="8906622" y="119825"/>
          <a:ext cx="654050" cy="577850"/>
        </p:xfrm>
        <a:graphic>
          <a:graphicData uri="http://schemas.openxmlformats.org/presentationml/2006/ole">
            <mc:AlternateContent xmlns:mc="http://schemas.openxmlformats.org/markup-compatibility/2006">
              <mc:Choice xmlns:v="urn:schemas-microsoft-com:vml" Requires="v">
                <p:oleObj spid="_x0000_s2085" name="包装程序外壳对象" showAsIcon="1" r:id="rId2" imgW="628650" imgH="523875" progId="Package">
                  <p:embed/>
                </p:oleObj>
              </mc:Choice>
              <mc:Fallback>
                <p:oleObj name="包装程序外壳对象" showAsIcon="1" r:id="rId2" imgW="628650" imgH="523875" progId="Package">
                  <p:embed/>
                  <p:pic>
                    <p:nvPicPr>
                      <p:cNvPr id="0" name="图片 2084"/>
                      <p:cNvPicPr/>
                      <p:nvPr/>
                    </p:nvPicPr>
                    <p:blipFill>
                      <a:blip r:embed="rId3"/>
                      <a:stretch>
                        <a:fillRect/>
                      </a:stretch>
                    </p:blipFill>
                    <p:spPr>
                      <a:xfrm>
                        <a:off x="8906622" y="119825"/>
                        <a:ext cx="654050" cy="577850"/>
                      </a:xfrm>
                      <a:prstGeom prst="rect">
                        <a:avLst/>
                      </a:prstGeom>
                    </p:spPr>
                  </p:pic>
                </p:oleObj>
              </mc:Fallback>
            </mc:AlternateContent>
          </a:graphicData>
        </a:graphic>
      </p:graphicFrame>
      <p:sp>
        <p:nvSpPr>
          <p:cNvPr id="4" name="TextBox 3"/>
          <p:cNvSpPr txBox="1"/>
          <p:nvPr/>
        </p:nvSpPr>
        <p:spPr>
          <a:xfrm>
            <a:off x="7736541" y="154390"/>
            <a:ext cx="1338828" cy="369332"/>
          </a:xfrm>
          <a:prstGeom prst="rect">
            <a:avLst/>
          </a:prstGeom>
          <a:noFill/>
        </p:spPr>
        <p:txBody>
          <a:bodyPr wrap="none" rtlCol="0">
            <a:spAutoFit/>
          </a:bodyPr>
          <a:lstStyle/>
          <a:p>
            <a:r>
              <a:rPr lang="zh-CN" altLang="en-US" smtClean="0"/>
              <a:t>实例脚本：</a:t>
            </a:r>
            <a:endParaRPr lang="zh-CN" altLang="en-US"/>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to="" calcmode="lin" valueType="num">
                                      <p:cBhvr>
                                        <p:cTn id="7" dur="700" fill="hold">
                                          <p:stCondLst>
                                            <p:cond delay="0"/>
                                          </p:stCondLst>
                                        </p:cTn>
                                        <p:tgtEl>
                                          <p:spTgt spid="18"/>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8"/>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8"/>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9" name="矩形 4"/>
          <p:cNvSpPr>
            <a:spLocks noChangeArrowheads="1"/>
          </p:cNvSpPr>
          <p:nvPr/>
        </p:nvSpPr>
        <p:spPr bwMode="auto">
          <a:xfrm>
            <a:off x="208252" y="47850"/>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pPr>
            <a:r>
              <a:rPr lang="en-US" altLang="zh-CN" sz="2665" smtClean="0">
                <a:solidFill>
                  <a:srgbClr val="1D69A3"/>
                </a:solidFill>
                <a:latin typeface="微软雅黑" panose="020B0503020204020204" pitchFamily="34" charset="-122"/>
                <a:ea typeface="微软雅黑" panose="020B0503020204020204" pitchFamily="34" charset="-122"/>
              </a:rPr>
              <a:t>Java</a:t>
            </a:r>
            <a:r>
              <a:rPr lang="zh-CN" altLang="en-US" sz="2665" smtClean="0">
                <a:solidFill>
                  <a:srgbClr val="1D69A3"/>
                </a:solidFill>
                <a:latin typeface="微软雅黑" panose="020B0503020204020204" pitchFamily="34" charset="-122"/>
                <a:ea typeface="微软雅黑" panose="020B0503020204020204" pitchFamily="34" charset="-122"/>
              </a:rPr>
              <a:t>代码实现写策略</a:t>
            </a:r>
            <a:endParaRPr lang="zh-CN" altLang="en-US" sz="2665">
              <a:solidFill>
                <a:srgbClr val="1D69A3"/>
              </a:solidFill>
              <a:latin typeface="微软雅黑" panose="020B0503020204020204" pitchFamily="34" charset="-122"/>
              <a:ea typeface="微软雅黑" panose="020B0503020204020204" pitchFamily="34" charset="-122"/>
            </a:endParaRPr>
          </a:p>
        </p:txBody>
      </p:sp>
      <p:grpSp>
        <p:nvGrpSpPr>
          <p:cNvPr id="18" name="PA_组合 47"/>
          <p:cNvGrpSpPr/>
          <p:nvPr>
            <p:custDataLst>
              <p:tags r:id="rId1"/>
            </p:custDataLst>
          </p:nvPr>
        </p:nvGrpSpPr>
        <p:grpSpPr>
          <a:xfrm>
            <a:off x="274040" y="622986"/>
            <a:ext cx="1199456" cy="74689"/>
            <a:chOff x="0" y="2842590"/>
            <a:chExt cx="7054752" cy="89199"/>
          </a:xfrm>
        </p:grpSpPr>
        <p:sp>
          <p:nvSpPr>
            <p:cNvPr id="19" name="矩形 1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20" name="矩形 1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21" name="矩形 2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22" name="矩形 2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2" name="矩形 1"/>
          <p:cNvSpPr/>
          <p:nvPr/>
        </p:nvSpPr>
        <p:spPr>
          <a:xfrm>
            <a:off x="208252" y="837646"/>
            <a:ext cx="11130996" cy="3970318"/>
          </a:xfrm>
          <a:prstGeom prst="rect">
            <a:avLst/>
          </a:prstGeom>
        </p:spPr>
        <p:txBody>
          <a:bodyPr wrap="square">
            <a:spAutoFit/>
          </a:bodyPr>
          <a:lstStyle/>
          <a:p>
            <a:pPr>
              <a:lnSpc>
                <a:spcPct val="150000"/>
              </a:lnSpc>
            </a:pPr>
            <a:r>
              <a:rPr lang="en-US" altLang="zh-CN" sz="2400" smtClean="0">
                <a:solidFill>
                  <a:srgbClr val="FF0000"/>
                </a:solidFill>
                <a:latin typeface="微软雅黑" panose="020B0503020204020204" pitchFamily="34" charset="-122"/>
                <a:ea typeface="微软雅黑" panose="020B0503020204020204" pitchFamily="34" charset="-122"/>
              </a:rPr>
              <a:t>Q1</a:t>
            </a:r>
            <a:r>
              <a:rPr lang="zh-CN" altLang="en-US" sz="2400" smtClean="0">
                <a:latin typeface="微软雅黑" panose="020B0503020204020204" pitchFamily="34" charset="-122"/>
                <a:ea typeface="微软雅黑" panose="020B0503020204020204" pitchFamily="34" charset="-122"/>
              </a:rPr>
              <a:t>：写</a:t>
            </a:r>
            <a:r>
              <a:rPr lang="zh-CN" altLang="en-US" sz="2400">
                <a:latin typeface="微软雅黑" panose="020B0503020204020204" pitchFamily="34" charset="-122"/>
                <a:ea typeface="微软雅黑" panose="020B0503020204020204" pitchFamily="34" charset="-122"/>
              </a:rPr>
              <a:t>策略</a:t>
            </a:r>
            <a:r>
              <a:rPr lang="zh-CN" altLang="en-US" sz="2400" smtClean="0">
                <a:latin typeface="微软雅黑" panose="020B0503020204020204" pitchFamily="34" charset="-122"/>
                <a:ea typeface="微软雅黑" panose="020B0503020204020204" pitchFamily="34" charset="-122"/>
              </a:rPr>
              <a:t>配置相关的类是？</a:t>
            </a:r>
            <a:endParaRPr lang="en-US" altLang="zh-CN" sz="2400" smtClean="0">
              <a:latin typeface="微软雅黑" panose="020B0503020204020204" pitchFamily="34" charset="-122"/>
              <a:ea typeface="微软雅黑" panose="020B0503020204020204" pitchFamily="34" charset="-122"/>
            </a:endParaRPr>
          </a:p>
          <a:p>
            <a:pPr>
              <a:lnSpc>
                <a:spcPct val="150000"/>
              </a:lnSpc>
            </a:pPr>
            <a:r>
              <a:rPr lang="zh-CN" altLang="en-US" b="1" smtClean="0">
                <a:solidFill>
                  <a:srgbClr val="7030A0"/>
                </a:solidFill>
                <a:latin typeface="微软雅黑" panose="020B0503020204020204" pitchFamily="34" charset="-122"/>
                <a:ea typeface="微软雅黑" panose="020B0503020204020204" pitchFamily="34" charset="-122"/>
              </a:rPr>
              <a:t>答：</a:t>
            </a:r>
            <a:r>
              <a:rPr lang="en-US" altLang="zh-CN" smtClean="0">
                <a:latin typeface="微软雅黑" panose="020B0503020204020204" pitchFamily="34" charset="-122"/>
                <a:ea typeface="微软雅黑" panose="020B0503020204020204" pitchFamily="34" charset="-122"/>
              </a:rPr>
              <a:t>com.mongodb.WriteConcern</a:t>
            </a:r>
            <a:r>
              <a:rPr lang="zh-CN" altLang="en-US" smtClean="0">
                <a:latin typeface="微软雅黑" panose="020B0503020204020204" pitchFamily="34" charset="-122"/>
                <a:ea typeface="微软雅黑" panose="020B0503020204020204" pitchFamily="34" charset="-122"/>
              </a:rPr>
              <a:t>，其中有如下几个常用写策略配置：</a:t>
            </a:r>
            <a:endParaRPr lang="en-US" altLang="zh-CN" smtClean="0">
              <a:latin typeface="微软雅黑" panose="020B0503020204020204" pitchFamily="34" charset="-122"/>
              <a:ea typeface="微软雅黑" panose="020B0503020204020204" pitchFamily="34" charset="-122"/>
            </a:endParaRPr>
          </a:p>
          <a:p>
            <a:pPr marL="742950" lvl="1" indent="-285750">
              <a:lnSpc>
                <a:spcPct val="150000"/>
              </a:lnSpc>
              <a:buClr>
                <a:schemeClr val="accent4"/>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UNACKNOWLEDGED</a:t>
            </a:r>
            <a:r>
              <a:rPr lang="zh-CN" altLang="en-US">
                <a:latin typeface="微软雅黑" panose="020B0503020204020204" pitchFamily="34" charset="-122"/>
                <a:ea typeface="微软雅黑" panose="020B0503020204020204" pitchFamily="34" charset="-122"/>
              </a:rPr>
              <a:t>：不等待服务器返回或确认，仅可以抛出网络异常；</a:t>
            </a:r>
            <a:endParaRPr lang="en-US" altLang="zh-CN">
              <a:latin typeface="微软雅黑" panose="020B0503020204020204" pitchFamily="34" charset="-122"/>
              <a:ea typeface="微软雅黑" panose="020B0503020204020204" pitchFamily="34" charset="-122"/>
            </a:endParaRPr>
          </a:p>
          <a:p>
            <a:pPr marL="742950" lvl="1" indent="-285750">
              <a:lnSpc>
                <a:spcPct val="150000"/>
              </a:lnSpc>
              <a:buClr>
                <a:schemeClr val="accent4"/>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ACKNOWLEDGED</a:t>
            </a:r>
            <a:r>
              <a:rPr lang="zh-CN" altLang="en-US">
                <a:latin typeface="微软雅黑" panose="020B0503020204020204" pitchFamily="34" charset="-122"/>
                <a:ea typeface="微软雅黑" panose="020B0503020204020204" pitchFamily="34" charset="-122"/>
              </a:rPr>
              <a:t>：默认配置，等待服务器</a:t>
            </a:r>
            <a:r>
              <a:rPr lang="zh-CN" altLang="en-US" smtClean="0">
                <a:latin typeface="微软雅黑" panose="020B0503020204020204" pitchFamily="34" charset="-122"/>
                <a:ea typeface="微软雅黑" panose="020B0503020204020204" pitchFamily="34" charset="-122"/>
              </a:rPr>
              <a:t>返回结果；</a:t>
            </a:r>
            <a:endParaRPr lang="en-US" altLang="zh-CN">
              <a:latin typeface="微软雅黑" panose="020B0503020204020204" pitchFamily="34" charset="-122"/>
              <a:ea typeface="微软雅黑" panose="020B0503020204020204" pitchFamily="34" charset="-122"/>
            </a:endParaRPr>
          </a:p>
          <a:p>
            <a:pPr marL="742950" lvl="1" indent="-285750">
              <a:lnSpc>
                <a:spcPct val="150000"/>
              </a:lnSpc>
              <a:buClr>
                <a:schemeClr val="accent4"/>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JOURNALED</a:t>
            </a:r>
            <a:r>
              <a:rPr lang="zh-CN" altLang="en-US" smtClean="0">
                <a:latin typeface="微软雅黑" panose="020B0503020204020204" pitchFamily="34" charset="-122"/>
                <a:ea typeface="微软雅黑" panose="020B0503020204020204" pitchFamily="34" charset="-122"/>
              </a:rPr>
              <a:t>：等待服务器完成</a:t>
            </a:r>
            <a:r>
              <a:rPr lang="en-US" altLang="zh-CN" smtClean="0">
                <a:latin typeface="微软雅黑" panose="020B0503020204020204" pitchFamily="34" charset="-122"/>
                <a:ea typeface="微软雅黑" panose="020B0503020204020204" pitchFamily="34" charset="-122"/>
              </a:rPr>
              <a:t>journal</a:t>
            </a:r>
            <a:r>
              <a:rPr lang="zh-CN" altLang="en-US">
                <a:latin typeface="微软雅黑" panose="020B0503020204020204" pitchFamily="34" charset="-122"/>
                <a:ea typeface="微软雅黑" panose="020B0503020204020204" pitchFamily="34" charset="-122"/>
              </a:rPr>
              <a:t>持久</a:t>
            </a:r>
            <a:r>
              <a:rPr lang="zh-CN" altLang="en-US" smtClean="0">
                <a:latin typeface="微软雅黑" panose="020B0503020204020204" pitchFamily="34" charset="-122"/>
                <a:ea typeface="微软雅黑" panose="020B0503020204020204" pitchFamily="34" charset="-122"/>
              </a:rPr>
              <a:t>化之后返回；</a:t>
            </a:r>
            <a:endParaRPr lang="en-US" altLang="zh-CN" smtClean="0">
              <a:latin typeface="微软雅黑" panose="020B0503020204020204" pitchFamily="34" charset="-122"/>
              <a:ea typeface="微软雅黑" panose="020B0503020204020204" pitchFamily="34" charset="-122"/>
            </a:endParaRPr>
          </a:p>
          <a:p>
            <a:pPr marL="742950" lvl="1" indent="-285750">
              <a:lnSpc>
                <a:spcPct val="150000"/>
              </a:lnSpc>
              <a:buClr>
                <a:schemeClr val="accent4"/>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W1</a:t>
            </a:r>
            <a:r>
              <a:rPr lang="zh-CN" altLang="en-US" smtClean="0">
                <a:latin typeface="微软雅黑" panose="020B0503020204020204" pitchFamily="34" charset="-122"/>
                <a:ea typeface="微软雅黑" panose="020B0503020204020204" pitchFamily="34" charset="-122"/>
              </a:rPr>
              <a:t> ：等待集群中一台服务器返回</a:t>
            </a:r>
            <a:r>
              <a:rPr lang="zh-CN" altLang="en-US">
                <a:latin typeface="微软雅黑" panose="020B0503020204020204" pitchFamily="34" charset="-122"/>
                <a:ea typeface="微软雅黑" panose="020B0503020204020204" pitchFamily="34" charset="-122"/>
              </a:rPr>
              <a:t>结果</a:t>
            </a:r>
            <a:r>
              <a:rPr lang="zh-CN" altLang="en-US" smtClean="0">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pPr marL="742950" lvl="1" indent="-285750">
              <a:lnSpc>
                <a:spcPct val="150000"/>
              </a:lnSpc>
              <a:buClr>
                <a:schemeClr val="accent4"/>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W2</a:t>
            </a:r>
            <a:r>
              <a:rPr lang="zh-CN" altLang="en-US" smtClean="0">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等待集群</a:t>
            </a:r>
            <a:r>
              <a:rPr lang="zh-CN" altLang="en-US" smtClean="0">
                <a:latin typeface="微软雅黑" panose="020B0503020204020204" pitchFamily="34" charset="-122"/>
                <a:ea typeface="微软雅黑" panose="020B0503020204020204" pitchFamily="34" charset="-122"/>
              </a:rPr>
              <a:t>中两台</a:t>
            </a:r>
            <a:r>
              <a:rPr lang="zh-CN" altLang="en-US">
                <a:latin typeface="微软雅黑" panose="020B0503020204020204" pitchFamily="34" charset="-122"/>
                <a:ea typeface="微软雅黑" panose="020B0503020204020204" pitchFamily="34" charset="-122"/>
              </a:rPr>
              <a:t>服务器返回结果；</a:t>
            </a:r>
            <a:endParaRPr lang="en-US" altLang="zh-CN">
              <a:latin typeface="微软雅黑" panose="020B0503020204020204" pitchFamily="34" charset="-122"/>
              <a:ea typeface="微软雅黑" panose="020B0503020204020204" pitchFamily="34" charset="-122"/>
            </a:endParaRPr>
          </a:p>
          <a:p>
            <a:pPr marL="742950" lvl="1" indent="-285750">
              <a:lnSpc>
                <a:spcPct val="150000"/>
              </a:lnSpc>
              <a:buClr>
                <a:schemeClr val="accent4"/>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W3</a:t>
            </a:r>
            <a:r>
              <a:rPr lang="zh-CN" altLang="en-US" smtClean="0">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等待集群</a:t>
            </a:r>
            <a:r>
              <a:rPr lang="zh-CN" altLang="en-US" smtClean="0">
                <a:latin typeface="微软雅黑" panose="020B0503020204020204" pitchFamily="34" charset="-122"/>
                <a:ea typeface="微软雅黑" panose="020B0503020204020204" pitchFamily="34" charset="-122"/>
              </a:rPr>
              <a:t>中三台</a:t>
            </a:r>
            <a:r>
              <a:rPr lang="zh-CN" altLang="en-US">
                <a:latin typeface="微软雅黑" panose="020B0503020204020204" pitchFamily="34" charset="-122"/>
                <a:ea typeface="微软雅黑" panose="020B0503020204020204" pitchFamily="34" charset="-122"/>
              </a:rPr>
              <a:t>服务器返回结果；</a:t>
            </a:r>
            <a:endParaRPr lang="en-US" altLang="zh-CN">
              <a:latin typeface="微软雅黑" panose="020B0503020204020204" pitchFamily="34" charset="-122"/>
              <a:ea typeface="微软雅黑" panose="020B0503020204020204" pitchFamily="34" charset="-122"/>
            </a:endParaRPr>
          </a:p>
          <a:p>
            <a:pPr marL="742950" lvl="1" indent="-285750">
              <a:lnSpc>
                <a:spcPct val="150000"/>
              </a:lnSpc>
              <a:buClr>
                <a:schemeClr val="accent4"/>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MAJORITY</a:t>
            </a:r>
            <a:r>
              <a:rPr lang="zh-CN" altLang="en-US">
                <a:latin typeface="微软雅黑" panose="020B0503020204020204" pitchFamily="34" charset="-122"/>
                <a:ea typeface="微软雅黑" panose="020B0503020204020204" pitchFamily="34" charset="-122"/>
              </a:rPr>
              <a:t>：等待集群</a:t>
            </a:r>
            <a:r>
              <a:rPr lang="zh-CN" altLang="en-US" smtClean="0">
                <a:latin typeface="微软雅黑" panose="020B0503020204020204" pitchFamily="34" charset="-122"/>
                <a:ea typeface="微软雅黑" panose="020B0503020204020204" pitchFamily="34" charset="-122"/>
              </a:rPr>
              <a:t>中多数服务器</a:t>
            </a:r>
            <a:r>
              <a:rPr lang="zh-CN" altLang="en-US">
                <a:latin typeface="微软雅黑" panose="020B0503020204020204" pitchFamily="34" charset="-122"/>
                <a:ea typeface="微软雅黑" panose="020B0503020204020204" pitchFamily="34" charset="-122"/>
              </a:rPr>
              <a:t>返回结果</a:t>
            </a:r>
            <a:r>
              <a:rPr lang="zh-CN" altLang="en-US" smtClean="0">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to="" calcmode="lin" valueType="num">
                                      <p:cBhvr>
                                        <p:cTn id="7" dur="700" fill="hold">
                                          <p:stCondLst>
                                            <p:cond delay="0"/>
                                          </p:stCondLst>
                                        </p:cTn>
                                        <p:tgtEl>
                                          <p:spTgt spid="18"/>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8"/>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8"/>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9" name="矩形 4"/>
          <p:cNvSpPr>
            <a:spLocks noChangeArrowheads="1"/>
          </p:cNvSpPr>
          <p:nvPr/>
        </p:nvSpPr>
        <p:spPr bwMode="auto">
          <a:xfrm>
            <a:off x="208252" y="47850"/>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pPr>
            <a:r>
              <a:rPr lang="en-US" altLang="zh-CN" sz="2665" smtClean="0">
                <a:solidFill>
                  <a:srgbClr val="1D69A3"/>
                </a:solidFill>
                <a:latin typeface="微软雅黑" panose="020B0503020204020204" pitchFamily="34" charset="-122"/>
                <a:ea typeface="微软雅黑" panose="020B0503020204020204" pitchFamily="34" charset="-122"/>
              </a:rPr>
              <a:t>Java</a:t>
            </a:r>
            <a:r>
              <a:rPr lang="zh-CN" altLang="en-US" sz="2665" smtClean="0">
                <a:solidFill>
                  <a:srgbClr val="1D69A3"/>
                </a:solidFill>
                <a:latin typeface="微软雅黑" panose="020B0503020204020204" pitchFamily="34" charset="-122"/>
                <a:ea typeface="微软雅黑" panose="020B0503020204020204" pitchFamily="34" charset="-122"/>
              </a:rPr>
              <a:t>代码实现写策略</a:t>
            </a:r>
            <a:endParaRPr lang="zh-CN" altLang="en-US" sz="2665">
              <a:solidFill>
                <a:srgbClr val="1D69A3"/>
              </a:solidFill>
              <a:latin typeface="微软雅黑" panose="020B0503020204020204" pitchFamily="34" charset="-122"/>
              <a:ea typeface="微软雅黑" panose="020B0503020204020204" pitchFamily="34" charset="-122"/>
            </a:endParaRPr>
          </a:p>
        </p:txBody>
      </p:sp>
      <p:grpSp>
        <p:nvGrpSpPr>
          <p:cNvPr id="18" name="PA_组合 47"/>
          <p:cNvGrpSpPr/>
          <p:nvPr>
            <p:custDataLst>
              <p:tags r:id="rId1"/>
            </p:custDataLst>
          </p:nvPr>
        </p:nvGrpSpPr>
        <p:grpSpPr>
          <a:xfrm>
            <a:off x="274040" y="622986"/>
            <a:ext cx="1199456" cy="74689"/>
            <a:chOff x="0" y="2842590"/>
            <a:chExt cx="7054752" cy="89199"/>
          </a:xfrm>
        </p:grpSpPr>
        <p:sp>
          <p:nvSpPr>
            <p:cNvPr id="19" name="矩形 1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20" name="矩形 1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21" name="矩形 2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22" name="矩形 2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2" name="矩形 1"/>
          <p:cNvSpPr/>
          <p:nvPr/>
        </p:nvSpPr>
        <p:spPr>
          <a:xfrm>
            <a:off x="208252" y="837646"/>
            <a:ext cx="11130996" cy="2308324"/>
          </a:xfrm>
          <a:prstGeom prst="rect">
            <a:avLst/>
          </a:prstGeom>
        </p:spPr>
        <p:txBody>
          <a:bodyPr wrap="square">
            <a:spAutoFit/>
          </a:bodyPr>
          <a:lstStyle/>
          <a:p>
            <a:pPr>
              <a:lnSpc>
                <a:spcPct val="150000"/>
              </a:lnSpc>
            </a:pPr>
            <a:r>
              <a:rPr lang="en-US" altLang="zh-CN" sz="2400" smtClean="0">
                <a:solidFill>
                  <a:srgbClr val="FF0000"/>
                </a:solidFill>
                <a:latin typeface="微软雅黑" panose="020B0503020204020204" pitchFamily="34" charset="-122"/>
                <a:ea typeface="微软雅黑" panose="020B0503020204020204" pitchFamily="34" charset="-122"/>
              </a:rPr>
              <a:t>Q2</a:t>
            </a:r>
            <a:r>
              <a:rPr lang="zh-CN" altLang="en-US" sz="2400" smtClean="0">
                <a:latin typeface="微软雅黑" panose="020B0503020204020204" pitchFamily="34" charset="-122"/>
                <a:ea typeface="微软雅黑" panose="020B0503020204020204" pitchFamily="34" charset="-122"/>
              </a:rPr>
              <a:t>：</a:t>
            </a:r>
            <a:r>
              <a:rPr lang="en-US" altLang="zh-CN" sz="2400" smtClean="0">
                <a:latin typeface="微软雅黑" panose="020B0503020204020204" pitchFamily="34" charset="-122"/>
                <a:ea typeface="微软雅黑" panose="020B0503020204020204" pitchFamily="34" charset="-122"/>
              </a:rPr>
              <a:t>Java</a:t>
            </a:r>
            <a:r>
              <a:rPr lang="zh-CN" altLang="en-US" sz="2400" smtClean="0">
                <a:latin typeface="微软雅黑" panose="020B0503020204020204" pitchFamily="34" charset="-122"/>
                <a:ea typeface="微软雅黑" panose="020B0503020204020204" pitchFamily="34" charset="-122"/>
              </a:rPr>
              <a:t>代码中如何加入写策略</a:t>
            </a:r>
            <a:endParaRPr lang="en-US" altLang="zh-CN" sz="2400" smtClean="0">
              <a:latin typeface="微软雅黑" panose="020B0503020204020204" pitchFamily="34" charset="-122"/>
              <a:ea typeface="微软雅黑" panose="020B0503020204020204" pitchFamily="34" charset="-122"/>
            </a:endParaRPr>
          </a:p>
          <a:p>
            <a:pPr>
              <a:lnSpc>
                <a:spcPct val="150000"/>
              </a:lnSpc>
            </a:pPr>
            <a:r>
              <a:rPr lang="zh-CN" altLang="en-US" b="1" smtClean="0">
                <a:solidFill>
                  <a:srgbClr val="7030A0"/>
                </a:solidFill>
                <a:latin typeface="微软雅黑" panose="020B0503020204020204" pitchFamily="34" charset="-122"/>
                <a:ea typeface="微软雅黑" panose="020B0503020204020204" pitchFamily="34" charset="-122"/>
              </a:rPr>
              <a:t>答：</a:t>
            </a:r>
            <a:r>
              <a:rPr lang="en-US" altLang="zh-CN" smtClean="0">
                <a:latin typeface="微软雅黑" panose="020B0503020204020204" pitchFamily="34" charset="-122"/>
                <a:ea typeface="微软雅黑" panose="020B0503020204020204" pitchFamily="34" charset="-122"/>
              </a:rPr>
              <a:t>Java</a:t>
            </a:r>
            <a:r>
              <a:rPr lang="zh-CN" altLang="en-US" smtClean="0">
                <a:latin typeface="微软雅黑" panose="020B0503020204020204" pitchFamily="34" charset="-122"/>
                <a:ea typeface="微软雅黑" panose="020B0503020204020204" pitchFamily="34" charset="-122"/>
              </a:rPr>
              <a:t>客户端可以按两种方式来设置写策略：</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 </a:t>
            </a:r>
            <a:r>
              <a:rPr lang="zh-CN" altLang="en-US"/>
              <a:t>在</a:t>
            </a:r>
            <a:r>
              <a:rPr lang="en-US" altLang="zh-CN"/>
              <a:t>M</a:t>
            </a:r>
            <a:r>
              <a:rPr lang="en-US" altLang="zh-CN" smtClean="0"/>
              <a:t>ongoClient</a:t>
            </a:r>
            <a:r>
              <a:rPr lang="zh-CN" altLang="en-US" smtClean="0"/>
              <a:t>初始化过程中使用</a:t>
            </a:r>
            <a:r>
              <a:rPr lang="en-US" altLang="zh-CN" smtClean="0"/>
              <a:t>MongoClientOptions.</a:t>
            </a:r>
            <a:r>
              <a:rPr lang="en-US" altLang="zh-CN"/>
              <a:t> </a:t>
            </a:r>
            <a:r>
              <a:rPr lang="en-US" altLang="zh-CN" smtClean="0"/>
              <a:t>writeConcern(writeConcern)</a:t>
            </a:r>
            <a:r>
              <a:rPr lang="zh-CN" altLang="en-US" smtClean="0"/>
              <a:t>来进行配置；</a:t>
            </a:r>
            <a:endParaRPr lang="en-US" altLang="zh-CN" smtClean="0"/>
          </a:p>
          <a:p>
            <a:pPr marL="285750" indent="-285750">
              <a:lnSpc>
                <a:spcPct val="150000"/>
              </a:lnSpc>
              <a:buClr>
                <a:srgbClr val="FFC000"/>
              </a:buClr>
              <a:buFont typeface="Wingdings" panose="05000000000000000000" pitchFamily="2" charset="2"/>
              <a:buChar char="ü"/>
            </a:pPr>
            <a:r>
              <a:rPr lang="en-US" altLang="zh-CN"/>
              <a:t> </a:t>
            </a:r>
            <a:r>
              <a:rPr lang="en-US" altLang="zh-CN" smtClean="0"/>
              <a:t> </a:t>
            </a:r>
            <a:r>
              <a:rPr lang="zh-CN" altLang="en-US" smtClean="0"/>
              <a:t>在写操作过程中，也可动态的指定写策略，</a:t>
            </a:r>
            <a:r>
              <a:rPr lang="en-US" altLang="zh-CN" smtClean="0"/>
              <a:t>mongodb</a:t>
            </a:r>
            <a:r>
              <a:rPr lang="zh-CN" altLang="en-US" smtClean="0"/>
              <a:t>可以在三个层次来进行写策略的配置，既</a:t>
            </a:r>
            <a:r>
              <a:rPr lang="en-US" altLang="zh-CN"/>
              <a:t>MongoClient</a:t>
            </a:r>
            <a:r>
              <a:rPr lang="zh-CN" altLang="en-US"/>
              <a:t>、 </a:t>
            </a:r>
            <a:r>
              <a:rPr lang="en-US" altLang="zh-CN"/>
              <a:t>MongoDatabase </a:t>
            </a:r>
            <a:r>
              <a:rPr lang="zh-CN" altLang="en-US"/>
              <a:t>、</a:t>
            </a:r>
            <a:r>
              <a:rPr lang="en-US" altLang="zh-CN"/>
              <a:t>MongoCollection</a:t>
            </a:r>
            <a:r>
              <a:rPr lang="zh-CN" altLang="en-US"/>
              <a:t>这三个类都可以通过</a:t>
            </a:r>
            <a:r>
              <a:rPr lang="en-US" altLang="zh-CN"/>
              <a:t>WriteConcern</a:t>
            </a:r>
            <a:r>
              <a:rPr lang="zh-CN" altLang="en-US"/>
              <a:t>方法来设置写策略</a:t>
            </a:r>
            <a:r>
              <a:rPr lang="zh-CN" altLang="en-US" smtClean="0"/>
              <a:t>；</a:t>
            </a:r>
            <a:r>
              <a:rPr lang="en-US" altLang="zh-CN" smtClean="0">
                <a:latin typeface="微软雅黑" panose="020B0503020204020204" pitchFamily="34" charset="-122"/>
                <a:ea typeface="微软雅黑" panose="020B0503020204020204" pitchFamily="34" charset="-122"/>
              </a:rPr>
              <a:t>      </a:t>
            </a:r>
            <a:endParaRPr lang="en-US" altLang="zh-CN">
              <a:latin typeface="微软雅黑" panose="020B0503020204020204" pitchFamily="34" charset="-122"/>
              <a:ea typeface="微软雅黑" panose="020B0503020204020204" pitchFamily="34" charset="-122"/>
            </a:endParaRPr>
          </a:p>
        </p:txBody>
      </p:sp>
      <p:sp>
        <p:nvSpPr>
          <p:cNvPr id="9" name="矩形 8"/>
          <p:cNvSpPr/>
          <p:nvPr/>
        </p:nvSpPr>
        <p:spPr>
          <a:xfrm>
            <a:off x="208252" y="3145970"/>
            <a:ext cx="11130996" cy="1061829"/>
          </a:xfrm>
          <a:prstGeom prst="rect">
            <a:avLst/>
          </a:prstGeom>
        </p:spPr>
        <p:txBody>
          <a:bodyPr wrap="square">
            <a:spAutoFit/>
          </a:bodyPr>
          <a:lstStyle/>
          <a:p>
            <a:pPr>
              <a:lnSpc>
                <a:spcPct val="150000"/>
              </a:lnSpc>
            </a:pPr>
            <a:r>
              <a:rPr lang="en-US" altLang="zh-CN" sz="2400" smtClean="0">
                <a:solidFill>
                  <a:srgbClr val="FF0000"/>
                </a:solidFill>
                <a:latin typeface="微软雅黑" panose="020B0503020204020204" pitchFamily="34" charset="-122"/>
                <a:ea typeface="微软雅黑" panose="020B0503020204020204" pitchFamily="34" charset="-122"/>
              </a:rPr>
              <a:t>Q3</a:t>
            </a:r>
            <a:r>
              <a:rPr lang="zh-CN" altLang="en-US" sz="2400" smtClean="0">
                <a:latin typeface="微软雅黑" panose="020B0503020204020204" pitchFamily="34" charset="-122"/>
                <a:ea typeface="微软雅黑" panose="020B0503020204020204" pitchFamily="34" charset="-122"/>
              </a:rPr>
              <a:t>：</a:t>
            </a:r>
            <a:r>
              <a:rPr lang="en-US" altLang="zh-CN" sz="2400" smtClean="0">
                <a:latin typeface="微软雅黑" panose="020B0503020204020204" pitchFamily="34" charset="-122"/>
                <a:ea typeface="微软雅黑" panose="020B0503020204020204" pitchFamily="34" charset="-122"/>
              </a:rPr>
              <a:t>Spring</a:t>
            </a:r>
            <a:r>
              <a:rPr lang="zh-CN" altLang="en-US" sz="2400" smtClean="0">
                <a:latin typeface="微软雅黑" panose="020B0503020204020204" pitchFamily="34" charset="-122"/>
                <a:ea typeface="微软雅黑" panose="020B0503020204020204" pitchFamily="34" charset="-122"/>
              </a:rPr>
              <a:t>中如何</a:t>
            </a:r>
            <a:r>
              <a:rPr lang="zh-CN" altLang="en-US" sz="2400">
                <a:latin typeface="微软雅黑" panose="020B0503020204020204" pitchFamily="34" charset="-122"/>
                <a:ea typeface="微软雅黑" panose="020B0503020204020204" pitchFamily="34" charset="-122"/>
              </a:rPr>
              <a:t>配置</a:t>
            </a:r>
            <a:r>
              <a:rPr lang="zh-CN" altLang="en-US" sz="2400" smtClean="0">
                <a:latin typeface="微软雅黑" panose="020B0503020204020204" pitchFamily="34" charset="-122"/>
                <a:ea typeface="微软雅黑" panose="020B0503020204020204" pitchFamily="34" charset="-122"/>
              </a:rPr>
              <a:t>写策略</a:t>
            </a:r>
            <a:endParaRPr lang="en-US" altLang="zh-CN" sz="2400" smtClean="0">
              <a:latin typeface="微软雅黑" panose="020B0503020204020204" pitchFamily="34" charset="-122"/>
              <a:ea typeface="微软雅黑" panose="020B0503020204020204" pitchFamily="34" charset="-122"/>
            </a:endParaRPr>
          </a:p>
          <a:p>
            <a:pPr>
              <a:lnSpc>
                <a:spcPct val="150000"/>
              </a:lnSpc>
            </a:pPr>
            <a:r>
              <a:rPr lang="zh-CN" altLang="en-US" b="1" smtClean="0">
                <a:solidFill>
                  <a:srgbClr val="7030A0"/>
                </a:solidFill>
                <a:latin typeface="微软雅黑" panose="020B0503020204020204" pitchFamily="34" charset="-122"/>
                <a:ea typeface="微软雅黑" panose="020B0503020204020204" pitchFamily="34" charset="-122"/>
              </a:rPr>
              <a:t>答：</a:t>
            </a:r>
            <a:r>
              <a:rPr lang="zh-CN" altLang="en-US"/>
              <a:t>在</a:t>
            </a:r>
            <a:r>
              <a:rPr lang="zh-CN" altLang="en-US" smtClean="0"/>
              <a:t>配置文件中配置，如下图：</a:t>
            </a:r>
            <a:endParaRPr lang="en-US" altLang="zh-CN">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51" y="4207799"/>
            <a:ext cx="8819743" cy="2075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to="" calcmode="lin" valueType="num">
                                      <p:cBhvr>
                                        <p:cTn id="7" dur="700" fill="hold">
                                          <p:stCondLst>
                                            <p:cond delay="0"/>
                                          </p:stCondLst>
                                        </p:cTn>
                                        <p:tgtEl>
                                          <p:spTgt spid="18"/>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8"/>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8"/>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9" name="矩形 4"/>
          <p:cNvSpPr>
            <a:spLocks noChangeArrowheads="1"/>
          </p:cNvSpPr>
          <p:nvPr/>
        </p:nvSpPr>
        <p:spPr bwMode="auto">
          <a:xfrm>
            <a:off x="208252" y="47850"/>
            <a:ext cx="11825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pPr>
            <a:r>
              <a:rPr lang="en-US" altLang="zh-CN" sz="2665" smtClean="0">
                <a:solidFill>
                  <a:srgbClr val="1D69A3"/>
                </a:solidFill>
                <a:latin typeface="微软雅黑" panose="020B0503020204020204" pitchFamily="34" charset="-122"/>
                <a:ea typeface="微软雅黑" panose="020B0503020204020204" pitchFamily="34" charset="-122"/>
              </a:rPr>
              <a:t>Java</a:t>
            </a:r>
            <a:r>
              <a:rPr lang="zh-CN" altLang="en-US" sz="2665" smtClean="0">
                <a:solidFill>
                  <a:srgbClr val="1D69A3"/>
                </a:solidFill>
                <a:latin typeface="微软雅黑" panose="020B0503020204020204" pitchFamily="34" charset="-122"/>
                <a:ea typeface="微软雅黑" panose="020B0503020204020204" pitchFamily="34" charset="-122"/>
              </a:rPr>
              <a:t>代码实现写策略</a:t>
            </a:r>
            <a:endParaRPr lang="zh-CN" altLang="en-US" sz="2665">
              <a:solidFill>
                <a:srgbClr val="1D69A3"/>
              </a:solidFill>
              <a:latin typeface="微软雅黑" panose="020B0503020204020204" pitchFamily="34" charset="-122"/>
              <a:ea typeface="微软雅黑" panose="020B0503020204020204" pitchFamily="34" charset="-122"/>
            </a:endParaRPr>
          </a:p>
        </p:txBody>
      </p:sp>
      <p:grpSp>
        <p:nvGrpSpPr>
          <p:cNvPr id="18" name="PA_组合 47"/>
          <p:cNvGrpSpPr/>
          <p:nvPr>
            <p:custDataLst>
              <p:tags r:id="rId1"/>
            </p:custDataLst>
          </p:nvPr>
        </p:nvGrpSpPr>
        <p:grpSpPr>
          <a:xfrm>
            <a:off x="274040" y="622986"/>
            <a:ext cx="1199456" cy="74689"/>
            <a:chOff x="0" y="2842590"/>
            <a:chExt cx="7054752" cy="89199"/>
          </a:xfrm>
        </p:grpSpPr>
        <p:sp>
          <p:nvSpPr>
            <p:cNvPr id="19" name="矩形 1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20" name="矩形 1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21" name="矩形 2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22" name="矩形 2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2" name="矩形 1"/>
          <p:cNvSpPr/>
          <p:nvPr/>
        </p:nvSpPr>
        <p:spPr>
          <a:xfrm>
            <a:off x="208252" y="837646"/>
            <a:ext cx="11130996" cy="1060450"/>
          </a:xfrm>
          <a:prstGeom prst="rect">
            <a:avLst/>
          </a:prstGeom>
        </p:spPr>
        <p:txBody>
          <a:bodyPr wrap="square">
            <a:spAutoFit/>
          </a:bodyPr>
          <a:lstStyle/>
          <a:p>
            <a:pPr>
              <a:lnSpc>
                <a:spcPct val="150000"/>
              </a:lnSpc>
            </a:pPr>
            <a:r>
              <a:rPr lang="en-US" altLang="zh-CN" sz="2400" smtClean="0">
                <a:solidFill>
                  <a:srgbClr val="FF0000"/>
                </a:solidFill>
                <a:latin typeface="微软雅黑" panose="020B0503020204020204" pitchFamily="34" charset="-122"/>
                <a:ea typeface="微软雅黑" panose="020B0503020204020204" pitchFamily="34" charset="-122"/>
              </a:rPr>
              <a:t>Q4</a:t>
            </a:r>
            <a:r>
              <a:rPr lang="zh-CN" altLang="en-US" sz="2400" smtClean="0">
                <a:latin typeface="微软雅黑" panose="020B0503020204020204" pitchFamily="34" charset="-122"/>
                <a:ea typeface="微软雅黑" panose="020B0503020204020204" pitchFamily="34" charset="-122"/>
              </a:rPr>
              <a:t>：</a:t>
            </a:r>
            <a:r>
              <a:rPr lang="en-US" altLang="zh-CN" sz="2400" smtClean="0">
                <a:latin typeface="微软雅黑" panose="020B0503020204020204" pitchFamily="34" charset="-122"/>
                <a:ea typeface="微软雅黑" panose="020B0503020204020204" pitchFamily="34" charset="-122"/>
              </a:rPr>
              <a:t>WriteConcern</a:t>
            </a:r>
            <a:r>
              <a:rPr lang="zh-CN" altLang="en-US" sz="2400" smtClean="0">
                <a:latin typeface="微软雅黑" panose="020B0503020204020204" pitchFamily="34" charset="-122"/>
                <a:ea typeface="微软雅黑" panose="020B0503020204020204" pitchFamily="34" charset="-122"/>
              </a:rPr>
              <a:t>类的几</a:t>
            </a:r>
            <a:r>
              <a:rPr lang="zh-CN" altLang="en-US" sz="2400">
                <a:latin typeface="微软雅黑" panose="020B0503020204020204" pitchFamily="34" charset="-122"/>
                <a:ea typeface="微软雅黑" panose="020B0503020204020204" pitchFamily="34" charset="-122"/>
              </a:rPr>
              <a:t>个常用写策略</a:t>
            </a:r>
            <a:r>
              <a:rPr lang="zh-CN" altLang="en-US" sz="2400" smtClean="0">
                <a:latin typeface="微软雅黑" panose="020B0503020204020204" pitchFamily="34" charset="-122"/>
                <a:ea typeface="微软雅黑" panose="020B0503020204020204" pitchFamily="34" charset="-122"/>
              </a:rPr>
              <a:t>配置满足不了项目的需求，怎么修改？</a:t>
            </a:r>
            <a:endParaRPr lang="en-US" altLang="zh-CN" sz="2400" smtClean="0">
              <a:latin typeface="微软雅黑" panose="020B0503020204020204" pitchFamily="34" charset="-122"/>
              <a:ea typeface="微软雅黑" panose="020B0503020204020204" pitchFamily="34" charset="-122"/>
            </a:endParaRPr>
          </a:p>
          <a:p>
            <a:pPr>
              <a:lnSpc>
                <a:spcPct val="150000"/>
              </a:lnSpc>
            </a:pPr>
            <a:r>
              <a:rPr lang="zh-CN" altLang="en-US" b="1" smtClean="0">
                <a:solidFill>
                  <a:srgbClr val="7030A0"/>
                </a:solidFill>
                <a:latin typeface="微软雅黑" panose="020B0503020204020204" pitchFamily="34" charset="-122"/>
                <a:ea typeface="微软雅黑" panose="020B0503020204020204" pitchFamily="34" charset="-122"/>
              </a:rPr>
              <a:t>答：</a:t>
            </a:r>
            <a:r>
              <a:rPr lang="zh-CN" altLang="en-US" smtClean="0">
                <a:latin typeface="微软雅黑" panose="020B0503020204020204" pitchFamily="34" charset="-122"/>
                <a:ea typeface="微软雅黑" panose="020B0503020204020204" pitchFamily="34" charset="-122"/>
              </a:rPr>
              <a:t>通过配置类，在</a:t>
            </a:r>
            <a:r>
              <a:rPr lang="en-US" altLang="zh-CN">
                <a:latin typeface="微软雅黑" panose="020B0503020204020204" pitchFamily="34" charset="-122"/>
                <a:ea typeface="微软雅黑" panose="020B0503020204020204" pitchFamily="34" charset="-122"/>
              </a:rPr>
              <a:t>Spring</a:t>
            </a:r>
            <a:r>
              <a:rPr lang="zh-CN" altLang="en-US">
                <a:latin typeface="微软雅黑" panose="020B0503020204020204" pitchFamily="34" charset="-122"/>
                <a:ea typeface="微软雅黑" panose="020B0503020204020204" pitchFamily="34" charset="-122"/>
              </a:rPr>
              <a:t>容器中加入自己定制化的</a:t>
            </a:r>
            <a:r>
              <a:rPr lang="en-US" altLang="zh-CN">
                <a:latin typeface="微软雅黑" panose="020B0503020204020204" pitchFamily="34" charset="-122"/>
                <a:ea typeface="微软雅黑" panose="020B0503020204020204" pitchFamily="34" charset="-122"/>
              </a:rPr>
              <a:t>MongoClient</a:t>
            </a:r>
            <a:endParaRPr lang="en-US" altLang="zh-CN">
              <a:latin typeface="微软雅黑" panose="020B0503020204020204" pitchFamily="34" charset="-122"/>
              <a:ea typeface="微软雅黑" panose="020B0503020204020204" pitchFamily="34"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to="" calcmode="lin" valueType="num">
                                      <p:cBhvr>
                                        <p:cTn id="7" dur="700" fill="hold">
                                          <p:stCondLst>
                                            <p:cond delay="0"/>
                                          </p:stCondLst>
                                        </p:cTn>
                                        <p:tgtEl>
                                          <p:spTgt spid="18"/>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8"/>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8"/>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A" val="v4.1.3"/>
</p:tagLst>
</file>

<file path=ppt/tags/tag10.xml><?xml version="1.0" encoding="utf-8"?>
<p:tagLst xmlns:p="http://schemas.openxmlformats.org/presentationml/2006/main">
  <p:tag name="PA" val="v4.1.3"/>
</p:tagLst>
</file>

<file path=ppt/tags/tag11.xml><?xml version="1.0" encoding="utf-8"?>
<p:tagLst xmlns:p="http://schemas.openxmlformats.org/presentationml/2006/main">
  <p:tag name="PA" val="v4.1.3"/>
</p:tagLst>
</file>

<file path=ppt/tags/tag12.xml><?xml version="1.0" encoding="utf-8"?>
<p:tagLst xmlns:p="http://schemas.openxmlformats.org/presentationml/2006/main">
  <p:tag name="PA" val="v4.1.3"/>
</p:tagLst>
</file>

<file path=ppt/tags/tag13.xml><?xml version="1.0" encoding="utf-8"?>
<p:tagLst xmlns:p="http://schemas.openxmlformats.org/presentationml/2006/main">
  <p:tag name="PA" val="v4.1.3"/>
</p:tagLst>
</file>

<file path=ppt/tags/tag14.xml><?xml version="1.0" encoding="utf-8"?>
<p:tagLst xmlns:p="http://schemas.openxmlformats.org/presentationml/2006/main">
  <p:tag name="PA" val="v4.1.3"/>
</p:tagLst>
</file>

<file path=ppt/tags/tag15.xml><?xml version="1.0" encoding="utf-8"?>
<p:tagLst xmlns:p="http://schemas.openxmlformats.org/presentationml/2006/main">
  <p:tag name="PA" val="v4.1.3"/>
</p:tagLst>
</file>

<file path=ppt/tags/tag16.xml><?xml version="1.0" encoding="utf-8"?>
<p:tagLst xmlns:p="http://schemas.openxmlformats.org/presentationml/2006/main">
  <p:tag name="PA" val="v4.1.3"/>
</p:tagLst>
</file>

<file path=ppt/tags/tag17.xml><?xml version="1.0" encoding="utf-8"?>
<p:tagLst xmlns:p="http://schemas.openxmlformats.org/presentationml/2006/main">
  <p:tag name="PA" val="v4.1.3"/>
</p:tagLst>
</file>

<file path=ppt/tags/tag18.xml><?xml version="1.0" encoding="utf-8"?>
<p:tagLst xmlns:p="http://schemas.openxmlformats.org/presentationml/2006/main">
  <p:tag name="PA" val="v4.1.3"/>
</p:tagLst>
</file>

<file path=ppt/tags/tag19.xml><?xml version="1.0" encoding="utf-8"?>
<p:tagLst xmlns:p="http://schemas.openxmlformats.org/presentationml/2006/main">
  <p:tag name="PA" val="v4.1.3"/>
</p:tagLst>
</file>

<file path=ppt/tags/tag2.xml><?xml version="1.0" encoding="utf-8"?>
<p:tagLst xmlns:p="http://schemas.openxmlformats.org/presentationml/2006/main">
  <p:tag name="PA" val="v4.1.3"/>
</p:tagLst>
</file>

<file path=ppt/tags/tag20.xml><?xml version="1.0" encoding="utf-8"?>
<p:tagLst xmlns:p="http://schemas.openxmlformats.org/presentationml/2006/main">
  <p:tag name="PA" val="v4.1.3"/>
</p:tagLst>
</file>

<file path=ppt/tags/tag21.xml><?xml version="1.0" encoding="utf-8"?>
<p:tagLst xmlns:p="http://schemas.openxmlformats.org/presentationml/2006/main">
  <p:tag name="PA" val="v4.1.3"/>
</p:tagLst>
</file>

<file path=ppt/tags/tag22.xml><?xml version="1.0" encoding="utf-8"?>
<p:tagLst xmlns:p="http://schemas.openxmlformats.org/presentationml/2006/main">
  <p:tag name="PA" val="v4.1.3"/>
</p:tagLst>
</file>

<file path=ppt/tags/tag23.xml><?xml version="1.0" encoding="utf-8"?>
<p:tagLst xmlns:p="http://schemas.openxmlformats.org/presentationml/2006/main">
  <p:tag name="PA" val="v4.1.3"/>
</p:tagLst>
</file>

<file path=ppt/tags/tag24.xml><?xml version="1.0" encoding="utf-8"?>
<p:tagLst xmlns:p="http://schemas.openxmlformats.org/presentationml/2006/main">
  <p:tag name="PA" val="v4.1.3"/>
</p:tagLst>
</file>

<file path=ppt/tags/tag25.xml><?xml version="1.0" encoding="utf-8"?>
<p:tagLst xmlns:p="http://schemas.openxmlformats.org/presentationml/2006/main">
  <p:tag name="PA" val="v4.1.3"/>
</p:tagLst>
</file>

<file path=ppt/tags/tag26.xml><?xml version="1.0" encoding="utf-8"?>
<p:tagLst xmlns:p="http://schemas.openxmlformats.org/presentationml/2006/main">
  <p:tag name="PA" val="v4.1.3"/>
</p:tagLst>
</file>

<file path=ppt/tags/tag27.xml><?xml version="1.0" encoding="utf-8"?>
<p:tagLst xmlns:p="http://schemas.openxmlformats.org/presentationml/2006/main">
  <p:tag name="PA" val="v4.1.3"/>
</p:tagLst>
</file>

<file path=ppt/tags/tag28.xml><?xml version="1.0" encoding="utf-8"?>
<p:tagLst xmlns:p="http://schemas.openxmlformats.org/presentationml/2006/main">
  <p:tag name="PA" val="v4.1.3"/>
</p:tagLst>
</file>

<file path=ppt/tags/tag29.xml><?xml version="1.0" encoding="utf-8"?>
<p:tagLst xmlns:p="http://schemas.openxmlformats.org/presentationml/2006/main">
  <p:tag name="PA" val="v4.1.3"/>
</p:tagLst>
</file>

<file path=ppt/tags/tag3.xml><?xml version="1.0" encoding="utf-8"?>
<p:tagLst xmlns:p="http://schemas.openxmlformats.org/presentationml/2006/main">
  <p:tag name="PA" val="v4.1.3"/>
</p:tagLst>
</file>

<file path=ppt/tags/tag30.xml><?xml version="1.0" encoding="utf-8"?>
<p:tagLst xmlns:p="http://schemas.openxmlformats.org/presentationml/2006/main">
  <p:tag name="PA" val="v4.1.3"/>
</p:tagLst>
</file>

<file path=ppt/tags/tag31.xml><?xml version="1.0" encoding="utf-8"?>
<p:tagLst xmlns:p="http://schemas.openxmlformats.org/presentationml/2006/main">
  <p:tag name="PA" val="v4.1.3"/>
</p:tagLst>
</file>

<file path=ppt/tags/tag32.xml><?xml version="1.0" encoding="utf-8"?>
<p:tagLst xmlns:p="http://schemas.openxmlformats.org/presentationml/2006/main">
  <p:tag name="PA" val="v4.1.3"/>
</p:tagLst>
</file>

<file path=ppt/tags/tag33.xml><?xml version="1.0" encoding="utf-8"?>
<p:tagLst xmlns:p="http://schemas.openxmlformats.org/presentationml/2006/main">
  <p:tag name="PA" val="v4.1.3"/>
</p:tagLst>
</file>

<file path=ppt/tags/tag34.xml><?xml version="1.0" encoding="utf-8"?>
<p:tagLst xmlns:p="http://schemas.openxmlformats.org/presentationml/2006/main">
  <p:tag name="PA" val="v4.1.3"/>
</p:tagLst>
</file>

<file path=ppt/tags/tag35.xml><?xml version="1.0" encoding="utf-8"?>
<p:tagLst xmlns:p="http://schemas.openxmlformats.org/presentationml/2006/main">
  <p:tag name="PA" val="v4.1.3"/>
</p:tagLst>
</file>

<file path=ppt/tags/tag36.xml><?xml version="1.0" encoding="utf-8"?>
<p:tagLst xmlns:p="http://schemas.openxmlformats.org/presentationml/2006/main">
  <p:tag name="PA" val="v4.1.3"/>
</p:tagLst>
</file>

<file path=ppt/tags/tag37.xml><?xml version="1.0" encoding="utf-8"?>
<p:tagLst xmlns:p="http://schemas.openxmlformats.org/presentationml/2006/main">
  <p:tag name="PA" val="v4.1.3"/>
</p:tagLst>
</file>

<file path=ppt/tags/tag38.xml><?xml version="1.0" encoding="utf-8"?>
<p:tagLst xmlns:p="http://schemas.openxmlformats.org/presentationml/2006/main">
  <p:tag name="PA" val="v4.1.3"/>
</p:tagLst>
</file>

<file path=ppt/tags/tag39.xml><?xml version="1.0" encoding="utf-8"?>
<p:tagLst xmlns:p="http://schemas.openxmlformats.org/presentationml/2006/main">
  <p:tag name="PA" val="v4.1.3"/>
</p:tagLst>
</file>

<file path=ppt/tags/tag4.xml><?xml version="1.0" encoding="utf-8"?>
<p:tagLst xmlns:p="http://schemas.openxmlformats.org/presentationml/2006/main">
  <p:tag name="PA" val="v4.1.3"/>
</p:tagLst>
</file>

<file path=ppt/tags/tag40.xml><?xml version="1.0" encoding="utf-8"?>
<p:tagLst xmlns:p="http://schemas.openxmlformats.org/presentationml/2006/main">
  <p:tag name="PA" val="v4.1.3"/>
</p:tagLst>
</file>

<file path=ppt/tags/tag41.xml><?xml version="1.0" encoding="utf-8"?>
<p:tagLst xmlns:p="http://schemas.openxmlformats.org/presentationml/2006/main">
  <p:tag name="PA" val="v4.1.3"/>
</p:tagLst>
</file>

<file path=ppt/tags/tag42.xml><?xml version="1.0" encoding="utf-8"?>
<p:tagLst xmlns:p="http://schemas.openxmlformats.org/presentationml/2006/main">
  <p:tag name="PA" val="v4.1.3"/>
</p:tagLst>
</file>

<file path=ppt/tags/tag43.xml><?xml version="1.0" encoding="utf-8"?>
<p:tagLst xmlns:p="http://schemas.openxmlformats.org/presentationml/2006/main">
  <p:tag name="PA" val="v4.1.3"/>
</p:tagLst>
</file>

<file path=ppt/tags/tag44.xml><?xml version="1.0" encoding="utf-8"?>
<p:tagLst xmlns:p="http://schemas.openxmlformats.org/presentationml/2006/main">
  <p:tag name="PA" val="v4.1.3"/>
</p:tagLst>
</file>

<file path=ppt/tags/tag5.xml><?xml version="1.0" encoding="utf-8"?>
<p:tagLst xmlns:p="http://schemas.openxmlformats.org/presentationml/2006/main">
  <p:tag name="PA" val="v4.1.3"/>
</p:tagLst>
</file>

<file path=ppt/tags/tag6.xml><?xml version="1.0" encoding="utf-8"?>
<p:tagLst xmlns:p="http://schemas.openxmlformats.org/presentationml/2006/main">
  <p:tag name="PA" val="v4.1.3"/>
</p:tagLst>
</file>

<file path=ppt/tags/tag7.xml><?xml version="1.0" encoding="utf-8"?>
<p:tagLst xmlns:p="http://schemas.openxmlformats.org/presentationml/2006/main">
  <p:tag name="PA" val="v4.1.3"/>
</p:tagLst>
</file>

<file path=ppt/tags/tag8.xml><?xml version="1.0" encoding="utf-8"?>
<p:tagLst xmlns:p="http://schemas.openxmlformats.org/presentationml/2006/main">
  <p:tag name="PA" val="v4.1.3"/>
</p:tagLst>
</file>

<file path=ppt/tags/tag9.xml><?xml version="1.0" encoding="utf-8"?>
<p:tagLst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10075</Words>
  <Application>WPS 演示</Application>
  <PresentationFormat>自定义</PresentationFormat>
  <Paragraphs>763</Paragraphs>
  <Slides>36</Slides>
  <Notes>0</Notes>
  <HiddenSlides>0</HiddenSlides>
  <MMClips>0</MMClips>
  <ScaleCrop>false</ScaleCrop>
  <HeadingPairs>
    <vt:vector size="8" baseType="variant">
      <vt:variant>
        <vt:lpstr>已用的字体</vt:lpstr>
      </vt:variant>
      <vt:variant>
        <vt:i4>11</vt:i4>
      </vt:variant>
      <vt:variant>
        <vt:lpstr>主题</vt:lpstr>
      </vt:variant>
      <vt:variant>
        <vt:i4>7</vt:i4>
      </vt:variant>
      <vt:variant>
        <vt:lpstr>嵌入 OLE 服务器</vt:lpstr>
      </vt:variant>
      <vt:variant>
        <vt:i4>2</vt:i4>
      </vt:variant>
      <vt:variant>
        <vt:lpstr>幻灯片标题</vt:lpstr>
      </vt:variant>
      <vt:variant>
        <vt:i4>36</vt:i4>
      </vt:variant>
    </vt:vector>
  </HeadingPairs>
  <TitlesOfParts>
    <vt:vector size="56" baseType="lpstr">
      <vt:lpstr>Arial</vt:lpstr>
      <vt:lpstr>宋体</vt:lpstr>
      <vt:lpstr>Wingdings</vt:lpstr>
      <vt:lpstr>微软雅黑</vt:lpstr>
      <vt:lpstr>Calibri</vt:lpstr>
      <vt:lpstr>Impact</vt:lpstr>
      <vt:lpstr>Arial Unicode MS</vt:lpstr>
      <vt:lpstr>等线</vt:lpstr>
      <vt:lpstr>Consolas</vt:lpstr>
      <vt:lpstr>Consolas</vt:lpstr>
      <vt:lpstr>等线 Light</vt:lpstr>
      <vt:lpstr>Office 主题​​</vt:lpstr>
      <vt:lpstr>1_Office 主题​​</vt:lpstr>
      <vt:lpstr>2_Office 主题​​</vt:lpstr>
      <vt:lpstr>3_Office 主题​​</vt:lpstr>
      <vt:lpstr>4_Office 主题​​</vt:lpstr>
      <vt:lpstr>5_Office 主题​​</vt:lpstr>
      <vt:lpstr>6_Office 主题​​</vt:lpstr>
      <vt:lpstr>Package</vt:lpstr>
      <vt:lpstr>Package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category>锐旗设计;https://9ppt.taobao.com</cp:category>
  <cp:lastModifiedBy>森品宁</cp:lastModifiedBy>
  <cp:revision>445</cp:revision>
  <dcterms:created xsi:type="dcterms:W3CDTF">2016-08-30T15:34:00Z</dcterms:created>
  <dcterms:modified xsi:type="dcterms:W3CDTF">2019-11-20T05:45:21Z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