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91" r:id="rId4"/>
    <p:sldId id="257" r:id="rId5"/>
    <p:sldId id="447"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6" r:id="rId28"/>
    <p:sldId id="477" r:id="rId29"/>
    <p:sldId id="478" r:id="rId30"/>
    <p:sldId id="479" r:id="rId31"/>
    <p:sldId id="480" r:id="rId32"/>
    <p:sldId id="481" r:id="rId33"/>
    <p:sldId id="483" r:id="rId34"/>
    <p:sldId id="484" r:id="rId35"/>
    <p:sldId id="485" r:id="rId36"/>
    <p:sldId id="48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w"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6" autoAdjust="0"/>
    <p:restoredTop sz="95253" autoAdjust="0"/>
  </p:normalViewPr>
  <p:slideViewPr>
    <p:cSldViewPr snapToGrid="0" showGuides="1">
      <p:cViewPr varScale="1">
        <p:scale>
          <a:sx n="122" d="100"/>
          <a:sy n="122" d="100"/>
        </p:scale>
        <p:origin x="-288" y="-102"/>
      </p:cViewPr>
      <p:guideLst>
        <p:guide orient="horz" pos="2301"/>
        <p:guide pos="4054"/>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select sum(c1),sum(c2),sum(c3) from test_numberic</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订单编号 和产品</a:t>
            </a:r>
            <a:r>
              <a:rPr lang="en-US" altLang="zh-CN"/>
              <a:t>ID</a:t>
            </a:r>
            <a:r>
              <a:rPr lang="zh-CN" altLang="en-US"/>
              <a:t>没有直接关联</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select sum(c1),sum(c2),sum(c3) from test_numberic</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insert into  test_time  VALUES(NOW(),NOW(),NOW());</a:t>
            </a:r>
            <a:endParaRPr lang="zh-CN" altLang="en-US"/>
          </a:p>
          <a:p>
            <a:endParaRPr lang="zh-CN" altLang="en-US"/>
          </a:p>
          <a:p>
            <a:r>
              <a:rPr lang="zh-CN" altLang="en-US"/>
              <a:t>show VARIABLES like 'time_zone';</a:t>
            </a:r>
            <a:endParaRPr lang="zh-CN" altLang="en-US"/>
          </a:p>
          <a:p>
            <a:endParaRPr lang="zh-CN" altLang="en-US"/>
          </a:p>
          <a:p>
            <a:r>
              <a:rPr lang="zh-CN" altLang="en-US"/>
              <a:t>set time_zone="-10:00"</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一本书可以属于多个分类</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684504192</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684504192</a:t>
            </a:r>
            <a:endParaRPr lang="zh-CN" altLang="en-US"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png"/><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tags" Target="../tags/tag33.xml"/><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image" Target="../media/image2.png"/><Relationship Id="rId2" Type="http://schemas.openxmlformats.org/officeDocument/2006/relationships/tags" Target="../tags/tag37.xml"/><Relationship Id="rId1" Type="http://schemas.openxmlformats.org/officeDocument/2006/relationships/tags" Target="../tags/tag3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tags" Target="../tags/tag39.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tags" Target="../tags/tag41.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tags" Target="../tags/tag43.xml"/><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tags" Target="../tags/tag45.xml"/><Relationship Id="rId1" Type="http://schemas.openxmlformats.org/officeDocument/2006/relationships/tags" Target="../tags/tag4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tags" Target="../tags/tag47.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tags" Target="../tags/tag49.xml"/><Relationship Id="rId1" Type="http://schemas.openxmlformats.org/officeDocument/2006/relationships/tags" Target="../tags/tag48.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3.xml"/><Relationship Id="rId2" Type="http://schemas.openxmlformats.org/officeDocument/2006/relationships/tags" Target="../tags/tag55.xml"/><Relationship Id="rId1" Type="http://schemas.openxmlformats.org/officeDocument/2006/relationships/tags" Target="../tags/tag5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3.xml"/><Relationship Id="rId2" Type="http://schemas.openxmlformats.org/officeDocument/2006/relationships/tags" Target="../tags/tag57.xml"/><Relationship Id="rId1" Type="http://schemas.openxmlformats.org/officeDocument/2006/relationships/tags" Target="../tags/tag5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tags" Target="../tags/tag59.xml"/><Relationship Id="rId1" Type="http://schemas.openxmlformats.org/officeDocument/2006/relationships/tags" Target="../tags/tag5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3.xml"/><Relationship Id="rId2" Type="http://schemas.openxmlformats.org/officeDocument/2006/relationships/tags" Target="../tags/tag61.xml"/><Relationship Id="rId1" Type="http://schemas.openxmlformats.org/officeDocument/2006/relationships/tags" Target="../tags/tag60.xml"/></Relationships>
</file>

<file path=ppt/slides/_rels/slide25.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2" Type="http://schemas.openxmlformats.org/officeDocument/2006/relationships/notesSlide" Target="../notesSlides/notesSlide24.xml"/><Relationship Id="rId11" Type="http://schemas.openxmlformats.org/officeDocument/2006/relationships/slideLayout" Target="../slideLayouts/slideLayout1.xml"/><Relationship Id="rId10" Type="http://schemas.openxmlformats.org/officeDocument/2006/relationships/tags" Target="../tags/tag71.xml"/><Relationship Id="rId1" Type="http://schemas.openxmlformats.org/officeDocument/2006/relationships/tags" Target="../tags/tag6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tags" Target="../tags/tag73.xml"/><Relationship Id="rId1" Type="http://schemas.openxmlformats.org/officeDocument/2006/relationships/tags" Target="../tags/tag7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tags" Target="../tags/tag75.xml"/><Relationship Id="rId1" Type="http://schemas.openxmlformats.org/officeDocument/2006/relationships/tags" Target="../tags/tag74.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3.xml"/><Relationship Id="rId2" Type="http://schemas.openxmlformats.org/officeDocument/2006/relationships/tags" Target="../tags/tag77.xml"/><Relationship Id="rId1" Type="http://schemas.openxmlformats.org/officeDocument/2006/relationships/tags" Target="../tags/tag76.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3.xml"/><Relationship Id="rId2" Type="http://schemas.openxmlformats.org/officeDocument/2006/relationships/tags" Target="../tags/tag79.xml"/><Relationship Id="rId1" Type="http://schemas.openxmlformats.org/officeDocument/2006/relationships/tags" Target="../tags/tag78.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tags" Target="../tags/tag19.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3.xml"/><Relationship Id="rId2" Type="http://schemas.openxmlformats.org/officeDocument/2006/relationships/tags" Target="../tags/tag81.xml"/><Relationship Id="rId1" Type="http://schemas.openxmlformats.org/officeDocument/2006/relationships/tags" Target="../tags/tag80.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83.xml"/><Relationship Id="rId1" Type="http://schemas.openxmlformats.org/officeDocument/2006/relationships/tags" Target="../tags/tag8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tags" Target="../tags/tag85.xml"/><Relationship Id="rId1" Type="http://schemas.openxmlformats.org/officeDocument/2006/relationships/tags" Target="../tags/tag84.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87.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tags" Target="../tags/tag21.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tags" Target="../tags/tag2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tags" Target="../tags/tag25.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tags" Target="../tags/tag29.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tags" Target="../tags/tag31.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179110" y="1842833"/>
            <a:ext cx="11849492" cy="1323340"/>
          </a:xfrm>
          <a:prstGeom prst="rect">
            <a:avLst/>
          </a:prstGeom>
          <a:noFill/>
        </p:spPr>
        <p:txBody>
          <a:bodyPr wrap="square" rtlCol="0">
            <a:spAutoFit/>
          </a:bodyPr>
          <a:lstStyle/>
          <a:p>
            <a:pPr algn="ctr" defTabSz="1218565">
              <a:lnSpc>
                <a:spcPct val="150000"/>
              </a:lnSpc>
            </a:pPr>
            <a:r>
              <a:rPr sz="5335" dirty="0">
                <a:ln w="6350">
                  <a:noFill/>
                </a:ln>
                <a:solidFill>
                  <a:srgbClr val="FFFFFF">
                    <a:lumMod val="50000"/>
                  </a:srgbClr>
                </a:solidFill>
                <a:latin typeface="微软雅黑" panose="020B0503020204020204" pitchFamily="34" charset="-122"/>
                <a:ea typeface="微软雅黑" panose="020B0503020204020204" pitchFamily="34" charset="-122"/>
              </a:rPr>
              <a:t> </a:t>
            </a:r>
            <a:r>
              <a:rPr lang="zh-CN" sz="5335" dirty="0">
                <a:ln w="6350">
                  <a:noFill/>
                </a:ln>
                <a:solidFill>
                  <a:srgbClr val="FFFFFF">
                    <a:lumMod val="50000"/>
                  </a:srgbClr>
                </a:solidFill>
                <a:latin typeface="微软雅黑" panose="020B0503020204020204" pitchFamily="34" charset="-122"/>
                <a:ea typeface="微软雅黑" panose="020B0503020204020204" pitchFamily="34" charset="-122"/>
              </a:rPr>
              <a:t>业务设计</a:t>
            </a:r>
            <a:endParaRPr lang="zh-CN" sz="5335" dirty="0">
              <a:ln w="6350">
                <a:noFill/>
              </a:ln>
              <a:solidFill>
                <a:srgbClr val="FFFFFF">
                  <a:lumMod val="50000"/>
                </a:srgbClr>
              </a:solidFill>
              <a:latin typeface="微软雅黑" panose="020B0503020204020204" pitchFamily="34" charset="-122"/>
              <a:ea typeface="微软雅黑" panose="020B0503020204020204" pitchFamily="34" charset="-122"/>
            </a:endParaRP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531207"/>
            <a:ext cx="3544970" cy="368300"/>
            <a:chOff x="1139058" y="5604513"/>
            <a:chExt cx="3544970" cy="368300"/>
          </a:xfrm>
        </p:grpSpPr>
        <p:grpSp>
          <p:nvGrpSpPr>
            <p:cNvPr id="24" name="PA_组合 23"/>
            <p:cNvGrpSpPr/>
            <p:nvPr>
              <p:custDataLst>
                <p:tags r:id="rId3"/>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4"/>
              </p:custDataLst>
            </p:nvPr>
          </p:nvSpPr>
          <p:spPr bwMode="auto">
            <a:xfrm>
              <a:off x="1498233" y="5604513"/>
              <a:ext cx="31857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a:solidFill>
                    <a:srgbClr val="333333">
                      <a:lumMod val="65000"/>
                      <a:lumOff val="35000"/>
                    </a:srgbClr>
                  </a:solidFill>
                  <a:latin typeface="微软雅黑" panose="020B0503020204020204" pitchFamily="34" charset="-122"/>
                  <a:ea typeface="微软雅黑" panose="020B0503020204020204" pitchFamily="34" charset="-122"/>
                  <a:sym typeface="+mn-ea"/>
                </a:rPr>
                <a:t>主讲</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sym typeface="+mn-ea"/>
                </a:rPr>
                <a:t>老师</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sym typeface="+mn-ea"/>
                </a:rPr>
                <a:t>Deer</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sym typeface="+mn-ea"/>
                </a:rPr>
                <a:t>：</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sym typeface="+mn-ea"/>
                </a:rPr>
                <a:t>2957339855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359105" y="5531207"/>
            <a:ext cx="3959412" cy="369332"/>
            <a:chOff x="4060522" y="5638470"/>
            <a:chExt cx="3959412" cy="369332"/>
          </a:xfrm>
        </p:grpSpPr>
        <p:grpSp>
          <p:nvGrpSpPr>
            <p:cNvPr id="29" name="PA_组合 14"/>
            <p:cNvGrpSpPr/>
            <p:nvPr>
              <p:custDataLst>
                <p:tags r:id="rId5"/>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6"/>
              </p:custDataLst>
            </p:nvPr>
          </p:nvSpPr>
          <p:spPr bwMode="auto">
            <a:xfrm>
              <a:off x="4411254" y="5638470"/>
              <a:ext cx="3608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2470523467</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nvGrpSpPr>
          <p:cNvPr id="21" name="PA_组合 20"/>
          <p:cNvGrpSpPr/>
          <p:nvPr>
            <p:custDataLst>
              <p:tags r:id="rId7"/>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6" name="Picture 5" descr="C:\Users\dev\Desktop\x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在线销售功能</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在线销售</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2" name="表格 1"/>
          <p:cNvGraphicFramePr/>
          <p:nvPr/>
        </p:nvGraphicFramePr>
        <p:xfrm>
          <a:off x="600075" y="1867535"/>
          <a:ext cx="9804400" cy="1188720"/>
        </p:xfrm>
        <a:graphic>
          <a:graphicData uri="http://schemas.openxmlformats.org/drawingml/2006/table">
            <a:tbl>
              <a:tblPr firstRow="1" bandRow="1">
                <a:tableStyleId>{5C22544A-7EE6-4342-B048-85BDC9FD1C3A}</a:tableStyleId>
              </a:tblPr>
              <a:tblGrid>
                <a:gridCol w="855345"/>
                <a:gridCol w="934085"/>
                <a:gridCol w="801629"/>
                <a:gridCol w="1097072"/>
                <a:gridCol w="895153"/>
                <a:gridCol w="1044223"/>
                <a:gridCol w="1044223"/>
                <a:gridCol w="1044223"/>
                <a:gridCol w="1044224"/>
                <a:gridCol w="1044223"/>
              </a:tblGrid>
              <a:tr h="457200">
                <a:tc>
                  <a:txBody>
                    <a:bodyPr/>
                    <a:p>
                      <a:pPr>
                        <a:buNone/>
                      </a:pPr>
                      <a:r>
                        <a:rPr lang="zh-CN" altLang="en-US"/>
                        <a:t>订单编号</a:t>
                      </a:r>
                      <a:endParaRPr lang="zh-CN" altLang="en-US"/>
                    </a:p>
                    <a:p>
                      <a:pPr>
                        <a:buNone/>
                      </a:pPr>
                      <a:r>
                        <a:rPr lang="en-US" altLang="zh-CN">
                          <a:solidFill>
                            <a:schemeClr val="accent4">
                              <a:lumMod val="75000"/>
                            </a:schemeClr>
                          </a:solidFill>
                        </a:rPr>
                        <a:t>pK</a:t>
                      </a:r>
                      <a:endParaRPr lang="en-US" altLang="zh-CN">
                        <a:solidFill>
                          <a:schemeClr val="accent4">
                            <a:lumMod val="75000"/>
                          </a:schemeClr>
                        </a:solidFill>
                      </a:endParaRPr>
                    </a:p>
                  </a:txBody>
                  <a:tcPr/>
                </a:tc>
                <a:tc>
                  <a:txBody>
                    <a:bodyPr/>
                    <a:p>
                      <a:pPr>
                        <a:buNone/>
                      </a:pPr>
                      <a:r>
                        <a:rPr lang="zh-CN" altLang="en-US"/>
                        <a:t>下单用户名</a:t>
                      </a:r>
                      <a:endParaRPr lang="zh-CN" altLang="en-US"/>
                    </a:p>
                  </a:txBody>
                  <a:tcPr/>
                </a:tc>
                <a:tc>
                  <a:txBody>
                    <a:bodyPr/>
                    <a:p>
                      <a:pPr>
                        <a:buNone/>
                      </a:pPr>
                      <a:r>
                        <a:rPr lang="zh-CN" altLang="en-US"/>
                        <a:t>下单日期</a:t>
                      </a:r>
                      <a:endParaRPr lang="zh-CN" altLang="en-US"/>
                    </a:p>
                  </a:txBody>
                  <a:tcPr/>
                </a:tc>
                <a:tc>
                  <a:txBody>
                    <a:bodyPr/>
                    <a:p>
                      <a:pPr>
                        <a:buNone/>
                      </a:pPr>
                      <a:r>
                        <a:rPr lang="zh-CN" altLang="en-US"/>
                        <a:t>订单金额</a:t>
                      </a:r>
                      <a:endParaRPr lang="zh-CN" altLang="en-US"/>
                    </a:p>
                  </a:txBody>
                  <a:tcPr/>
                </a:tc>
                <a:tc>
                  <a:txBody>
                    <a:bodyPr/>
                    <a:p>
                      <a:pPr>
                        <a:buNone/>
                      </a:pPr>
                      <a:r>
                        <a:rPr lang="zh-CN" altLang="en-US"/>
                        <a:t>订单商品分类</a:t>
                      </a:r>
                      <a:endParaRPr lang="zh-CN" altLang="en-US"/>
                    </a:p>
                  </a:txBody>
                  <a:tcPr/>
                </a:tc>
                <a:tc>
                  <a:txBody>
                    <a:bodyPr/>
                    <a:p>
                      <a:pPr>
                        <a:buNone/>
                      </a:pPr>
                      <a:r>
                        <a:rPr lang="zh-CN" altLang="en-US"/>
                        <a:t>订单商品名</a:t>
                      </a:r>
                      <a:r>
                        <a:rPr lang="en-US" altLang="zh-CN">
                          <a:solidFill>
                            <a:schemeClr val="accent4">
                              <a:lumMod val="75000"/>
                            </a:schemeClr>
                          </a:solidFill>
                        </a:rPr>
                        <a:t>pk</a:t>
                      </a:r>
                      <a:endParaRPr lang="en-US" altLang="zh-CN">
                        <a:solidFill>
                          <a:schemeClr val="accent4">
                            <a:lumMod val="75000"/>
                          </a:schemeClr>
                        </a:solidFill>
                      </a:endParaRPr>
                    </a:p>
                  </a:txBody>
                  <a:tcPr/>
                </a:tc>
                <a:tc>
                  <a:txBody>
                    <a:bodyPr/>
                    <a:p>
                      <a:pPr>
                        <a:buNone/>
                      </a:pPr>
                      <a:r>
                        <a:rPr lang="zh-CN" altLang="en-US"/>
                        <a:t>订单商品单价</a:t>
                      </a:r>
                      <a:endParaRPr lang="zh-CN" altLang="en-US"/>
                    </a:p>
                  </a:txBody>
                  <a:tcPr/>
                </a:tc>
                <a:tc>
                  <a:txBody>
                    <a:bodyPr/>
                    <a:p>
                      <a:pPr>
                        <a:buNone/>
                      </a:pPr>
                      <a:r>
                        <a:rPr lang="zh-CN" altLang="en-US"/>
                        <a:t>订单商品数量</a:t>
                      </a:r>
                      <a:endParaRPr lang="zh-CN" altLang="en-US"/>
                    </a:p>
                  </a:txBody>
                  <a:tcPr/>
                </a:tc>
                <a:tc>
                  <a:txBody>
                    <a:bodyPr/>
                    <a:p>
                      <a:pPr>
                        <a:buNone/>
                      </a:pPr>
                      <a:r>
                        <a:rPr lang="zh-CN" altLang="en-US"/>
                        <a:t>支付金额</a:t>
                      </a:r>
                      <a:endParaRPr lang="zh-CN" altLang="en-US"/>
                    </a:p>
                  </a:txBody>
                  <a:tcPr/>
                </a:tc>
                <a:tc>
                  <a:txBody>
                    <a:bodyPr/>
                    <a:p>
                      <a:pPr>
                        <a:buNone/>
                      </a:pPr>
                      <a:r>
                        <a:rPr lang="zh-CN" altLang="en-US"/>
                        <a:t>物流单号</a:t>
                      </a:r>
                      <a:endParaRPr lang="zh-CN" altLang="en-US"/>
                    </a:p>
                  </a:txBody>
                  <a:tcPr/>
                </a:tc>
              </a:tr>
            </a:tbl>
          </a:graphicData>
        </a:graphic>
      </p:graphicFrame>
      <p:sp>
        <p:nvSpPr>
          <p:cNvPr id="6" name="文本框 5"/>
          <p:cNvSpPr txBox="1"/>
          <p:nvPr/>
        </p:nvSpPr>
        <p:spPr>
          <a:xfrm>
            <a:off x="858520" y="3679190"/>
            <a:ext cx="8291830" cy="645160"/>
          </a:xfrm>
          <a:prstGeom prst="rect">
            <a:avLst/>
          </a:prstGeom>
          <a:noFill/>
        </p:spPr>
        <p:txBody>
          <a:bodyPr wrap="square" rtlCol="0">
            <a:spAutoFit/>
          </a:bodyPr>
          <a:p>
            <a:pPr marL="285750" indent="-285750">
              <a:buFont typeface="Wingdings" panose="05000000000000000000" charset="0"/>
              <a:buChar char="u"/>
            </a:pPr>
            <a:r>
              <a:rPr lang="zh-CN" altLang="en-US">
                <a:solidFill>
                  <a:schemeClr val="accent1"/>
                </a:solidFill>
                <a:effectLst>
                  <a:outerShdw blurRad="38100" dist="25400" dir="5400000" algn="ctr" rotWithShape="0">
                    <a:srgbClr val="6E747A">
                      <a:alpha val="43000"/>
                    </a:srgbClr>
                  </a:outerShdw>
                </a:effectLst>
              </a:rPr>
              <a:t>有多个业务主键，不符合第二范式</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zh-CN" altLang="en-US">
                <a:solidFill>
                  <a:schemeClr val="accent1"/>
                </a:solidFill>
                <a:effectLst>
                  <a:outerShdw blurRad="38100" dist="25400" dir="5400000" algn="ctr" rotWithShape="0">
                    <a:srgbClr val="6E747A">
                      <a:alpha val="43000"/>
                    </a:srgbClr>
                  </a:outerShdw>
                </a:effectLst>
              </a:rPr>
              <a:t>订单商品单价。订单数量，订单金额 存在传递依赖关系，不符合第三范式</a:t>
            </a:r>
            <a:endParaRPr lang="zh-CN" altLang="en-US">
              <a:solidFill>
                <a:schemeClr val="accent1"/>
              </a:solidFill>
              <a:effectLst>
                <a:outerShdw blurRad="38100" dist="25400" dir="5400000" algn="ctr" rotWithShape="0">
                  <a:srgbClr val="6E747A">
                    <a:alpha val="43000"/>
                  </a:srgbClr>
                </a:outerShdw>
              </a:effectLst>
            </a:endParaRPr>
          </a:p>
        </p:txBody>
      </p:sp>
      <p:sp>
        <p:nvSpPr>
          <p:cNvPr id="7" name="矩形 6"/>
          <p:cNvSpPr/>
          <p:nvPr/>
        </p:nvSpPr>
        <p:spPr>
          <a:xfrm>
            <a:off x="600075" y="3679190"/>
            <a:ext cx="10511790" cy="1139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在线销售功能</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2" name="表格 1"/>
          <p:cNvGraphicFramePr/>
          <p:nvPr/>
        </p:nvGraphicFramePr>
        <p:xfrm>
          <a:off x="600075" y="1867535"/>
          <a:ext cx="8394700" cy="502285"/>
        </p:xfrm>
        <a:graphic>
          <a:graphicData uri="http://schemas.openxmlformats.org/drawingml/2006/table">
            <a:tbl>
              <a:tblPr firstRow="1" bandRow="1">
                <a:tableStyleId>{5C22544A-7EE6-4342-B048-85BDC9FD1C3A}</a:tableStyleId>
              </a:tblPr>
              <a:tblGrid>
                <a:gridCol w="1506855"/>
                <a:gridCol w="1779270"/>
                <a:gridCol w="1469390"/>
                <a:gridCol w="1819910"/>
                <a:gridCol w="1819275"/>
              </a:tblGrid>
              <a:tr h="502285">
                <a:tc>
                  <a:txBody>
                    <a:bodyPr/>
                    <a:p>
                      <a:pPr>
                        <a:buNone/>
                      </a:pPr>
                      <a:r>
                        <a:rPr lang="zh-CN" altLang="en-US"/>
                        <a:t>订单编号</a:t>
                      </a:r>
                      <a:endParaRPr lang="en-US" altLang="zh-CN">
                        <a:solidFill>
                          <a:schemeClr val="accent4">
                            <a:lumMod val="75000"/>
                          </a:schemeClr>
                        </a:solidFill>
                      </a:endParaRPr>
                    </a:p>
                  </a:txBody>
                  <a:tcPr/>
                </a:tc>
                <a:tc>
                  <a:txBody>
                    <a:bodyPr/>
                    <a:p>
                      <a:pPr>
                        <a:buNone/>
                      </a:pPr>
                      <a:r>
                        <a:rPr lang="zh-CN" altLang="en-US"/>
                        <a:t>下单用户名</a:t>
                      </a:r>
                      <a:endParaRPr lang="zh-CN" altLang="en-US"/>
                    </a:p>
                  </a:txBody>
                  <a:tcPr/>
                </a:tc>
                <a:tc>
                  <a:txBody>
                    <a:bodyPr/>
                    <a:p>
                      <a:pPr>
                        <a:buNone/>
                      </a:pPr>
                      <a:r>
                        <a:rPr lang="zh-CN" altLang="en-US"/>
                        <a:t>下单日期</a:t>
                      </a:r>
                      <a:endParaRPr lang="zh-CN" altLang="en-US"/>
                    </a:p>
                  </a:txBody>
                  <a:tcPr/>
                </a:tc>
                <a:tc>
                  <a:txBody>
                    <a:bodyPr/>
                    <a:p>
                      <a:pPr>
                        <a:buNone/>
                      </a:pPr>
                      <a:r>
                        <a:rPr lang="zh-CN" altLang="en-US"/>
                        <a:t>支付金额</a:t>
                      </a:r>
                      <a:endParaRPr lang="zh-CN" altLang="en-US"/>
                    </a:p>
                  </a:txBody>
                  <a:tcPr/>
                </a:tc>
                <a:tc>
                  <a:txBody>
                    <a:bodyPr/>
                    <a:p>
                      <a:pPr>
                        <a:buNone/>
                      </a:pPr>
                      <a:r>
                        <a:rPr lang="zh-CN" altLang="en-US"/>
                        <a:t>物流单号</a:t>
                      </a:r>
                      <a:endParaRPr lang="zh-CN" altLang="en-US"/>
                    </a:p>
                  </a:txBody>
                  <a:tcPr/>
                </a:tc>
              </a:tr>
            </a:tbl>
          </a:graphicData>
        </a:graphic>
      </p:graphicFrame>
      <p:graphicFrame>
        <p:nvGraphicFramePr>
          <p:cNvPr id="3" name="表格 2"/>
          <p:cNvGraphicFramePr/>
          <p:nvPr/>
        </p:nvGraphicFramePr>
        <p:xfrm>
          <a:off x="651510" y="3284855"/>
          <a:ext cx="9992360" cy="475615"/>
        </p:xfrm>
        <a:graphic>
          <a:graphicData uri="http://schemas.openxmlformats.org/drawingml/2006/table">
            <a:tbl>
              <a:tblPr firstRow="1" bandRow="1">
                <a:tableStyleId>{5C22544A-7EE6-4342-B048-85BDC9FD1C3A}</a:tableStyleId>
              </a:tblPr>
              <a:tblGrid>
                <a:gridCol w="1449705"/>
                <a:gridCol w="2183765"/>
                <a:gridCol w="2119630"/>
                <a:gridCol w="2120900"/>
              </a:tblGrid>
              <a:tr h="475615">
                <a:tc>
                  <a:txBody>
                    <a:bodyPr/>
                    <a:p>
                      <a:pPr>
                        <a:buNone/>
                      </a:pPr>
                      <a:r>
                        <a:rPr lang="zh-CN" altLang="en-US" sz="2400">
                          <a:sym typeface="+mn-ea"/>
                        </a:rPr>
                        <a:t>订单编号</a:t>
                      </a:r>
                      <a:endParaRPr lang="zh-CN" altLang="en-US"/>
                    </a:p>
                  </a:txBody>
                  <a:tcPr/>
                </a:tc>
                <a:tc>
                  <a:txBody>
                    <a:bodyPr/>
                    <a:p>
                      <a:pPr>
                        <a:buNone/>
                      </a:pPr>
                      <a:r>
                        <a:rPr lang="zh-CN" altLang="en-US">
                          <a:solidFill>
                            <a:schemeClr val="accent4">
                              <a:lumMod val="75000"/>
                            </a:schemeClr>
                          </a:solidFill>
                        </a:rPr>
                        <a:t>订单商品分类</a:t>
                      </a:r>
                      <a:endParaRPr lang="zh-CN" altLang="en-US">
                        <a:solidFill>
                          <a:schemeClr val="accent4">
                            <a:lumMod val="75000"/>
                          </a:schemeClr>
                        </a:solidFill>
                      </a:endParaRPr>
                    </a:p>
                  </a:txBody>
                  <a:tcPr/>
                </a:tc>
                <a:tc>
                  <a:txBody>
                    <a:bodyPr/>
                    <a:p>
                      <a:pPr>
                        <a:buNone/>
                      </a:pPr>
                      <a:r>
                        <a:rPr lang="zh-CN" altLang="en-US">
                          <a:solidFill>
                            <a:schemeClr val="accent4">
                              <a:lumMod val="75000"/>
                            </a:schemeClr>
                          </a:solidFill>
                        </a:rPr>
                        <a:t>订单商品名</a:t>
                      </a:r>
                      <a:endParaRPr lang="zh-CN" altLang="en-US">
                        <a:solidFill>
                          <a:schemeClr val="accent4">
                            <a:lumMod val="75000"/>
                          </a:schemeClr>
                        </a:solidFill>
                      </a:endParaRPr>
                    </a:p>
                  </a:txBody>
                  <a:tcPr/>
                </a:tc>
                <a:tc>
                  <a:txBody>
                    <a:bodyPr/>
                    <a:p>
                      <a:pPr>
                        <a:buNone/>
                      </a:pPr>
                      <a:r>
                        <a:rPr lang="zh-CN" altLang="en-US" sz="2400">
                          <a:sym typeface="+mn-ea"/>
                        </a:rPr>
                        <a:t>订单商品数量</a:t>
                      </a:r>
                      <a:endParaRPr lang="zh-CN" altLang="en-US"/>
                    </a:p>
                  </a:txBody>
                  <a:tcPr/>
                </a:tc>
              </a:tr>
            </a:tbl>
          </a:graphicData>
        </a:graphic>
      </p:graphicFrame>
      <p:sp>
        <p:nvSpPr>
          <p:cNvPr id="4" name="文本框 3"/>
          <p:cNvSpPr txBox="1"/>
          <p:nvPr/>
        </p:nvSpPr>
        <p:spPr>
          <a:xfrm>
            <a:off x="657860" y="284226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订单商品关联表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9" name="表格 8"/>
          <p:cNvGraphicFramePr/>
          <p:nvPr/>
        </p:nvGraphicFramePr>
        <p:xfrm>
          <a:off x="683260" y="4190365"/>
          <a:ext cx="7054850" cy="475615"/>
        </p:xfrm>
        <a:graphic>
          <a:graphicData uri="http://schemas.openxmlformats.org/drawingml/2006/table">
            <a:tbl>
              <a:tblPr firstRow="1" bandRow="1">
                <a:tableStyleId>{5C22544A-7EE6-4342-B048-85BDC9FD1C3A}</a:tableStyleId>
              </a:tblPr>
              <a:tblGrid>
                <a:gridCol w="1778000"/>
                <a:gridCol w="2677795"/>
                <a:gridCol w="2599055"/>
              </a:tblGrid>
              <a:tr h="475615">
                <a:tc>
                  <a:txBody>
                    <a:bodyPr/>
                    <a:p>
                      <a:pPr>
                        <a:buNone/>
                      </a:pPr>
                      <a:r>
                        <a:rPr lang="zh-CN" altLang="en-US" sz="2400">
                          <a:sym typeface="+mn-ea"/>
                        </a:rPr>
                        <a:t>订单编号</a:t>
                      </a:r>
                      <a:endParaRPr lang="zh-CN" altLang="en-US"/>
                    </a:p>
                  </a:txBody>
                  <a:tcPr/>
                </a:tc>
                <a:tc>
                  <a:txBody>
                    <a:bodyPr/>
                    <a:p>
                      <a:pPr>
                        <a:buNone/>
                      </a:pPr>
                      <a:r>
                        <a:rPr lang="zh-CN" altLang="en-US">
                          <a:solidFill>
                            <a:schemeClr val="bg1"/>
                          </a:solidFill>
                        </a:rPr>
                        <a:t>商品分类中间表</a:t>
                      </a:r>
                      <a:r>
                        <a:rPr lang="en-US" altLang="zh-CN">
                          <a:solidFill>
                            <a:schemeClr val="bg1"/>
                          </a:solidFill>
                        </a:rPr>
                        <a:t>ID</a:t>
                      </a:r>
                      <a:endParaRPr lang="en-US" altLang="zh-CN">
                        <a:solidFill>
                          <a:schemeClr val="bg1"/>
                        </a:solidFill>
                      </a:endParaRPr>
                    </a:p>
                  </a:txBody>
                  <a:tcPr/>
                </a:tc>
                <a:tc>
                  <a:txBody>
                    <a:bodyPr/>
                    <a:p>
                      <a:pPr>
                        <a:buNone/>
                      </a:pPr>
                      <a:r>
                        <a:rPr lang="zh-CN" altLang="en-US" sz="2400">
                          <a:sym typeface="+mn-ea"/>
                        </a:rPr>
                        <a:t>订单商品数量</a:t>
                      </a:r>
                      <a:endParaRPr lang="zh-CN" altLang="en-US">
                        <a:solidFill>
                          <a:schemeClr val="accent4">
                            <a:lumMod val="75000"/>
                          </a:schemeClr>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表汇总</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9" name="图片 8" descr="未命名文件 (5)"/>
          <p:cNvPicPr>
            <a:picLocks noChangeAspect="1"/>
          </p:cNvPicPr>
          <p:nvPr/>
        </p:nvPicPr>
        <p:blipFill>
          <a:blip r:embed="rId3"/>
          <a:stretch>
            <a:fillRect/>
          </a:stretch>
        </p:blipFill>
        <p:spPr>
          <a:xfrm>
            <a:off x="2025015" y="806450"/>
            <a:ext cx="7910830" cy="5244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统计分析</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8958580" cy="1476375"/>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编写</a:t>
            </a:r>
            <a:r>
              <a:rPr lang="en-US" altLang="zh-CN">
                <a:solidFill>
                  <a:schemeClr val="accent1"/>
                </a:solidFill>
                <a:effectLst>
                  <a:outerShdw blurRad="38100" dist="25400" dir="5400000" algn="ctr" rotWithShape="0">
                    <a:srgbClr val="6E747A">
                      <a:alpha val="43000"/>
                    </a:srgbClr>
                  </a:outerShdw>
                </a:effectLst>
              </a:rPr>
              <a:t>SQL</a:t>
            </a:r>
            <a:r>
              <a:rPr lang="zh-CN" altLang="en-US">
                <a:solidFill>
                  <a:schemeClr val="accent1"/>
                </a:solidFill>
                <a:effectLst>
                  <a:outerShdw blurRad="38100" dist="25400" dir="5400000" algn="ctr" rotWithShape="0">
                    <a:srgbClr val="6E747A">
                      <a:alpha val="43000"/>
                    </a:srgbClr>
                  </a:outerShdw>
                </a:effectLst>
              </a:rPr>
              <a:t>查询出每一个用户的订单总金额（用户名，订单总金额）</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a:solidFill>
                  <a:schemeClr val="accent1"/>
                </a:solidFill>
                <a:effectLst>
                  <a:outerShdw blurRad="38100" dist="25400" dir="5400000" algn="ctr" rotWithShape="0">
                    <a:srgbClr val="6E747A">
                      <a:alpha val="43000"/>
                    </a:srgbClr>
                  </a:outerShdw>
                </a:effectLst>
              </a:rPr>
              <a:t>	      </a:t>
            </a:r>
            <a:endParaRPr lang="en-US" altLang="zh-CN">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154430" y="2165350"/>
            <a:ext cx="7647305" cy="2861310"/>
          </a:xfrm>
          <a:prstGeom prst="rect">
            <a:avLst/>
          </a:prstGeom>
          <a:noFill/>
          <a:ln>
            <a:solidFill>
              <a:schemeClr val="tx1"/>
            </a:solidFill>
          </a:ln>
        </p:spPr>
        <p:txBody>
          <a:bodyPr wrap="square" rtlCol="0" anchor="t">
            <a:spAutoFit/>
            <a:scene3d>
              <a:camera prst="orthographicFront"/>
              <a:lightRig rig="threePt" dir="t"/>
            </a:scene3d>
          </a:bodyPr>
          <a:p>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SELECT</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	a.单用户名,</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	sum(d.商品价格 * b.商品数量)</a:t>
            </a:r>
            <a:endParaRPr lang="zh-CN" altLang="en-US">
              <a:solidFill>
                <a:schemeClr val="accent1"/>
              </a:solidFill>
              <a:effectLst>
                <a:outerShdw blurRad="38100" dist="25400" dir="5400000" algn="ctr" rotWithShape="0">
                  <a:srgbClr val="6E747A">
                    <a:alpha val="43000"/>
                  </a:srgbClr>
                </a:outerShdw>
              </a:effectLst>
            </a:endParaRPr>
          </a:p>
          <a:p>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FROM</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t>
            </a:r>
            <a:r>
              <a:rPr lang="zh-CN" altLang="en-US">
                <a:solidFill>
                  <a:schemeClr val="accent4">
                    <a:lumMod val="75000"/>
                  </a:schemeClr>
                </a:solidFill>
                <a:effectLst>
                  <a:outerShdw blurRad="38100" dist="25400" dir="5400000" algn="ctr" rotWithShape="0">
                    <a:srgbClr val="6E747A">
                      <a:alpha val="43000"/>
                    </a:srgbClr>
                  </a:outerShdw>
                </a:effectLst>
              </a:rPr>
              <a:t>订单表</a:t>
            </a:r>
            <a:r>
              <a:rPr lang="zh-CN" altLang="en-US">
                <a:solidFill>
                  <a:schemeClr val="accent1"/>
                </a:solidFill>
                <a:effectLst>
                  <a:outerShdw blurRad="38100" dist="25400" dir="5400000" algn="ctr" rotWithShape="0">
                    <a:srgbClr val="6E747A">
                      <a:alpha val="43000"/>
                    </a:srgbClr>
                  </a:outerShdw>
                </a:effectLst>
              </a:rPr>
              <a:t> a</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JOIN </a:t>
            </a:r>
            <a:r>
              <a:rPr lang="zh-CN" altLang="en-US">
                <a:solidFill>
                  <a:schemeClr val="accent4">
                    <a:lumMod val="75000"/>
                  </a:schemeClr>
                </a:solidFill>
                <a:effectLst>
                  <a:outerShdw blurRad="38100" dist="25400" dir="5400000" algn="ctr" rotWithShape="0">
                    <a:srgbClr val="6E747A">
                      <a:alpha val="43000"/>
                    </a:srgbClr>
                  </a:outerShdw>
                </a:effectLst>
              </a:rPr>
              <a:t>订单分类关联表</a:t>
            </a:r>
            <a:r>
              <a:rPr lang="zh-CN" altLang="en-US">
                <a:solidFill>
                  <a:schemeClr val="accent1"/>
                </a:solidFill>
                <a:effectLst>
                  <a:outerShdw blurRad="38100" dist="25400" dir="5400000" algn="ctr" rotWithShape="0">
                    <a:srgbClr val="6E747A">
                      <a:alpha val="43000"/>
                    </a:srgbClr>
                  </a:outerShdw>
                </a:effectLst>
              </a:rPr>
              <a:t> b ON a.订单编号 = b.订单编号</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JOIN </a:t>
            </a:r>
            <a:r>
              <a:rPr lang="zh-CN" altLang="en-US">
                <a:solidFill>
                  <a:schemeClr val="accent4">
                    <a:lumMod val="75000"/>
                  </a:schemeClr>
                </a:solidFill>
                <a:effectLst>
                  <a:outerShdw blurRad="38100" dist="25400" dir="5400000" algn="ctr" rotWithShape="0">
                    <a:srgbClr val="6E747A">
                      <a:alpha val="43000"/>
                    </a:srgbClr>
                  </a:outerShdw>
                </a:effectLst>
              </a:rPr>
              <a:t>商品分类关联表</a:t>
            </a:r>
            <a:r>
              <a:rPr lang="zh-CN" altLang="en-US">
                <a:solidFill>
                  <a:schemeClr val="accent1"/>
                </a:solidFill>
                <a:effectLst>
                  <a:outerShdw blurRad="38100" dist="25400" dir="5400000" algn="ctr" rotWithShape="0">
                    <a:srgbClr val="6E747A">
                      <a:alpha val="43000"/>
                    </a:srgbClr>
                  </a:outerShdw>
                </a:effectLst>
              </a:rPr>
              <a:t> c ON c.商品分类ID = b.商品分类ID</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JOIN </a:t>
            </a:r>
            <a:r>
              <a:rPr lang="zh-CN" altLang="en-US">
                <a:solidFill>
                  <a:schemeClr val="accent4">
                    <a:lumMod val="75000"/>
                  </a:schemeClr>
                </a:solidFill>
                <a:effectLst>
                  <a:outerShdw blurRad="38100" dist="25400" dir="5400000" algn="ctr" rotWithShape="0">
                    <a:srgbClr val="6E747A">
                      <a:alpha val="43000"/>
                    </a:srgbClr>
                  </a:outerShdw>
                </a:effectLst>
              </a:rPr>
              <a:t>商品信息表</a:t>
            </a:r>
            <a:r>
              <a:rPr lang="zh-CN" altLang="en-US">
                <a:solidFill>
                  <a:schemeClr val="accent1"/>
                </a:solidFill>
                <a:effectLst>
                  <a:outerShdw blurRad="38100" dist="25400" dir="5400000" algn="ctr" rotWithShape="0">
                    <a:srgbClr val="6E747A">
                      <a:alpha val="43000"/>
                    </a:srgbClr>
                  </a:outerShdw>
                </a:effectLst>
              </a:rPr>
              <a:t> d ON d.商品名称 = c.商品名称</a:t>
            </a:r>
            <a:endParaRPr lang="zh-CN" altLang="en-US">
              <a:solidFill>
                <a:schemeClr val="accent1"/>
              </a:solidFill>
              <a:effectLst>
                <a:outerShdw blurRad="38100" dist="25400" dir="5400000" algn="ctr" rotWithShape="0">
                  <a:srgbClr val="6E747A">
                    <a:alpha val="43000"/>
                  </a:srgbClr>
                </a:outerShdw>
              </a:effectLst>
            </a:endParaRPr>
          </a:p>
          <a:p>
            <a:pPr lvl="2"/>
            <a:r>
              <a:rPr lang="zh-CN" altLang="en-US">
                <a:solidFill>
                  <a:schemeClr val="accent1"/>
                </a:solidFill>
                <a:effectLst>
                  <a:outerShdw blurRad="38100" dist="25400" dir="5400000" algn="ctr" rotWithShape="0">
                    <a:srgbClr val="6E747A">
                      <a:alpha val="43000"/>
                    </a:srgbClr>
                  </a:outerShdw>
                </a:effectLst>
              </a:rPr>
              <a:t>GROUP BY</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a.下单用户名</a:t>
            </a:r>
            <a:endParaRPr lang="zh-CN" altLang="en-US">
              <a:solidFill>
                <a:schemeClr val="accent1"/>
              </a:solidFill>
              <a:effectLst>
                <a:outerShdw blurRad="38100" dist="25400" dir="5400000" algn="ctr" rotWithShape="0">
                  <a:srgbClr val="6E747A">
                    <a:alpha val="43000"/>
                  </a:srgbClr>
                </a:outerShdw>
              </a:effectLst>
            </a:endParaRPr>
          </a:p>
        </p:txBody>
      </p:sp>
      <p:sp>
        <p:nvSpPr>
          <p:cNvPr id="167" name=" 167"/>
          <p:cNvSpPr/>
          <p:nvPr/>
        </p:nvSpPr>
        <p:spPr>
          <a:xfrm>
            <a:off x="867410" y="1974215"/>
            <a:ext cx="8590280" cy="335915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统计分析</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64516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编写</a:t>
            </a:r>
            <a:r>
              <a:rPr lang="en-US" altLang="zh-CN">
                <a:solidFill>
                  <a:schemeClr val="accent1"/>
                </a:solidFill>
                <a:effectLst>
                  <a:outerShdw blurRad="38100" dist="25400" dir="5400000" algn="ctr" rotWithShape="0">
                    <a:srgbClr val="6E747A">
                      <a:alpha val="43000"/>
                    </a:srgbClr>
                  </a:outerShdw>
                </a:effectLst>
              </a:rPr>
              <a:t>SQL</a:t>
            </a:r>
            <a:r>
              <a:rPr lang="zh-CN" altLang="en-US">
                <a:solidFill>
                  <a:schemeClr val="accent1"/>
                </a:solidFill>
                <a:effectLst>
                  <a:outerShdw blurRad="38100" dist="25400" dir="5400000" algn="ctr" rotWithShape="0">
                    <a:srgbClr val="6E747A">
                      <a:alpha val="43000"/>
                    </a:srgbClr>
                  </a:outerShdw>
                </a:effectLst>
              </a:rPr>
              <a:t>查询出下单用户和订单详情（</a:t>
            </a:r>
            <a:r>
              <a:rPr>
                <a:solidFill>
                  <a:schemeClr val="accent1"/>
                </a:solidFill>
                <a:effectLst>
                  <a:outerShdw blurRad="38100" dist="25400" dir="5400000" algn="ctr" rotWithShape="0">
                    <a:srgbClr val="6E747A">
                      <a:alpha val="43000"/>
                    </a:srgbClr>
                  </a:outerShdw>
                </a:effectLst>
                <a:sym typeface="+mn-ea"/>
              </a:rPr>
              <a:t>订单编号</a:t>
            </a:r>
            <a:r>
              <a:rPr lang="zh-CN">
                <a:solidFill>
                  <a:schemeClr val="accent1"/>
                </a:solidFill>
                <a:effectLst>
                  <a:outerShdw blurRad="38100" dist="25400" dir="5400000" algn="ctr" rotWithShape="0">
                    <a:srgbClr val="6E747A">
                      <a:alpha val="43000"/>
                    </a:srgbClr>
                  </a:outerShdw>
                </a:effectLst>
                <a:sym typeface="+mn-ea"/>
              </a:rPr>
              <a:t>，</a:t>
            </a:r>
            <a:r>
              <a:rPr>
                <a:solidFill>
                  <a:schemeClr val="accent1"/>
                </a:solidFill>
                <a:effectLst>
                  <a:outerShdw blurRad="38100" dist="25400" dir="5400000" algn="ctr" rotWithShape="0">
                    <a:srgbClr val="6E747A">
                      <a:alpha val="43000"/>
                    </a:srgbClr>
                  </a:outerShdw>
                </a:effectLst>
                <a:sym typeface="+mn-ea"/>
              </a:rPr>
              <a:t>用户名</a:t>
            </a:r>
            <a:r>
              <a:rPr lang="zh-CN">
                <a:solidFill>
                  <a:schemeClr val="accent1"/>
                </a:solidFill>
                <a:effectLst>
                  <a:outerShdw blurRad="38100" dist="25400" dir="5400000" algn="ctr" rotWithShape="0">
                    <a:srgbClr val="6E747A">
                      <a:alpha val="43000"/>
                    </a:srgbClr>
                  </a:outerShdw>
                </a:effectLst>
                <a:sym typeface="+mn-ea"/>
              </a:rPr>
              <a:t>，</a:t>
            </a:r>
            <a:r>
              <a:rPr>
                <a:solidFill>
                  <a:schemeClr val="accent1"/>
                </a:solidFill>
                <a:effectLst>
                  <a:outerShdw blurRad="38100" dist="25400" dir="5400000" algn="ctr" rotWithShape="0">
                    <a:srgbClr val="6E747A">
                      <a:alpha val="43000"/>
                    </a:srgbClr>
                  </a:outerShdw>
                </a:effectLst>
                <a:sym typeface="+mn-ea"/>
              </a:rPr>
              <a:t>手机号</a:t>
            </a:r>
            <a:r>
              <a:rPr lang="zh-CN">
                <a:solidFill>
                  <a:schemeClr val="accent1"/>
                </a:solidFill>
                <a:effectLst>
                  <a:outerShdw blurRad="38100" dist="25400" dir="5400000" algn="ctr" rotWithShape="0">
                    <a:srgbClr val="6E747A">
                      <a:alpha val="43000"/>
                    </a:srgbClr>
                  </a:outerShdw>
                </a:effectLst>
                <a:sym typeface="+mn-ea"/>
              </a:rPr>
              <a:t>，</a:t>
            </a:r>
            <a:r>
              <a:rPr>
                <a:solidFill>
                  <a:schemeClr val="accent1"/>
                </a:solidFill>
                <a:effectLst>
                  <a:outerShdw blurRad="38100" dist="25400" dir="5400000" algn="ctr" rotWithShape="0">
                    <a:srgbClr val="6E747A">
                      <a:alpha val="43000"/>
                    </a:srgbClr>
                  </a:outerShdw>
                </a:effectLst>
                <a:sym typeface="+mn-ea"/>
              </a:rPr>
              <a:t>商品名称</a:t>
            </a:r>
            <a:r>
              <a:rPr lang="zh-CN">
                <a:solidFill>
                  <a:schemeClr val="accent1"/>
                </a:solidFill>
                <a:effectLst>
                  <a:outerShdw blurRad="38100" dist="25400" dir="5400000" algn="ctr" rotWithShape="0">
                    <a:srgbClr val="6E747A">
                      <a:alpha val="43000"/>
                    </a:srgbClr>
                  </a:outerShdw>
                </a:effectLst>
                <a:sym typeface="+mn-ea"/>
              </a:rPr>
              <a:t>，</a:t>
            </a:r>
            <a:r>
              <a:rPr>
                <a:solidFill>
                  <a:schemeClr val="accent1"/>
                </a:solidFill>
                <a:effectLst>
                  <a:outerShdw blurRad="38100" dist="25400" dir="5400000" algn="ctr" rotWithShape="0">
                    <a:srgbClr val="6E747A">
                      <a:alpha val="43000"/>
                    </a:srgbClr>
                  </a:outerShdw>
                </a:effectLst>
                <a:sym typeface="+mn-ea"/>
              </a:rPr>
              <a:t>商品数量</a:t>
            </a:r>
            <a:r>
              <a:rPr lang="zh-CN">
                <a:solidFill>
                  <a:schemeClr val="accent1"/>
                </a:solidFill>
                <a:effectLst>
                  <a:outerShdw blurRad="38100" dist="25400" dir="5400000" algn="ctr" rotWithShape="0">
                    <a:srgbClr val="6E747A">
                      <a:alpha val="43000"/>
                    </a:srgbClr>
                  </a:outerShdw>
                </a:effectLst>
                <a:sym typeface="+mn-ea"/>
              </a:rPr>
              <a:t>，</a:t>
            </a:r>
            <a:r>
              <a:rPr>
                <a:solidFill>
                  <a:schemeClr val="accent1"/>
                </a:solidFill>
                <a:effectLst>
                  <a:outerShdw blurRad="38100" dist="25400" dir="5400000" algn="ctr" rotWithShape="0">
                    <a:srgbClr val="6E747A">
                      <a:alpha val="43000"/>
                    </a:srgbClr>
                  </a:outerShdw>
                </a:effectLst>
                <a:sym typeface="+mn-ea"/>
              </a:rPr>
              <a:t>商品价格</a:t>
            </a:r>
            <a:r>
              <a:rPr lang="zh-CN" altLang="en-US">
                <a:solidFill>
                  <a:schemeClr val="accent1"/>
                </a:solidFill>
                <a:effectLst>
                  <a:outerShdw blurRad="38100" dist="25400" dir="5400000" algn="ctr" rotWithShape="0">
                    <a:srgbClr val="6E747A">
                      <a:alpha val="43000"/>
                    </a:srgbClr>
                  </a:outerShdw>
                </a:effectLst>
              </a:rPr>
              <a:t>）</a:t>
            </a:r>
            <a:endParaRPr lang="zh-CN" altLang="en-US">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1154430" y="2165350"/>
            <a:ext cx="7647305" cy="3692525"/>
          </a:xfrm>
          <a:prstGeom prst="rect">
            <a:avLst/>
          </a:prstGeom>
          <a:noFill/>
          <a:ln>
            <a:solidFill>
              <a:schemeClr val="tx1"/>
            </a:solidFill>
          </a:ln>
        </p:spPr>
        <p:txBody>
          <a:bodyPr wrap="square" rtlCol="0" anchor="t">
            <a:spAutoFit/>
            <a:scene3d>
              <a:camera prst="orthographicFront"/>
              <a:lightRig rig="threePt" dir="t"/>
            </a:scene3d>
          </a:bodyPr>
          <a:p>
            <a:r>
              <a:rPr>
                <a:solidFill>
                  <a:schemeClr val="accent1"/>
                </a:solidFill>
                <a:effectLst>
                  <a:outerShdw blurRad="38100" dist="25400" dir="5400000" algn="ctr" rotWithShape="0">
                    <a:srgbClr val="6E747A">
                      <a:alpha val="43000"/>
                    </a:srgbClr>
                  </a:outerShdw>
                </a:effectLst>
              </a:rPr>
              <a:t>SELECT</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a.订单编号,</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e.用户名,</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e.手机号,</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d.商品名称,</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c.商品数量,</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d.商品价格</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FROM</a:t>
            </a:r>
            <a:endParaRPr>
              <a:solidFill>
                <a:schemeClr val="accent1"/>
              </a:solidFill>
              <a:effectLst>
                <a:outerShdw blurRad="38100" dist="25400" dir="5400000" algn="ctr" rotWithShape="0">
                  <a:srgbClr val="6E747A">
                    <a:alpha val="43000"/>
                  </a:srgbClr>
                </a:outerShdw>
              </a:effectLst>
            </a:endParaRPr>
          </a:p>
          <a:p>
            <a:r>
              <a:rPr>
                <a:solidFill>
                  <a:schemeClr val="accent1"/>
                </a:solidFill>
                <a:effectLst>
                  <a:outerShdw blurRad="38100" dist="25400" dir="5400000" algn="ctr" rotWithShape="0">
                    <a:srgbClr val="6E747A">
                      <a:alpha val="43000"/>
                    </a:srgbClr>
                  </a:outerShdw>
                </a:effectLst>
              </a:rPr>
              <a:t>	</a:t>
            </a:r>
            <a:r>
              <a:rPr>
                <a:solidFill>
                  <a:schemeClr val="accent4">
                    <a:lumMod val="75000"/>
                  </a:schemeClr>
                </a:solidFill>
                <a:effectLst>
                  <a:outerShdw blurRad="38100" dist="25400" dir="5400000" algn="ctr" rotWithShape="0">
                    <a:srgbClr val="6E747A">
                      <a:alpha val="43000"/>
                    </a:srgbClr>
                  </a:outerShdw>
                </a:effectLst>
              </a:rPr>
              <a:t>订单表</a:t>
            </a:r>
            <a:r>
              <a:rPr>
                <a:solidFill>
                  <a:schemeClr val="accent1"/>
                </a:solidFill>
                <a:effectLst>
                  <a:outerShdw blurRad="38100" dist="25400" dir="5400000" algn="ctr" rotWithShape="0">
                    <a:srgbClr val="6E747A">
                      <a:alpha val="43000"/>
                    </a:srgbClr>
                  </a:outerShdw>
                </a:effectLst>
              </a:rPr>
              <a:t> a</a:t>
            </a:r>
            <a:endParaRPr>
              <a:solidFill>
                <a:schemeClr val="accent1"/>
              </a:solidFill>
              <a:effectLst>
                <a:outerShdw blurRad="38100" dist="25400" dir="5400000" algn="ctr" rotWithShape="0">
                  <a:srgbClr val="6E747A">
                    <a:alpha val="43000"/>
                  </a:srgbClr>
                </a:outerShdw>
              </a:effectLst>
            </a:endParaRPr>
          </a:p>
          <a:p>
            <a:pPr lvl="2"/>
            <a:r>
              <a:rPr>
                <a:solidFill>
                  <a:schemeClr val="accent1"/>
                </a:solidFill>
                <a:effectLst>
                  <a:outerShdw blurRad="38100" dist="25400" dir="5400000" algn="ctr" rotWithShape="0">
                    <a:srgbClr val="6E747A">
                      <a:alpha val="43000"/>
                    </a:srgbClr>
                  </a:outerShdw>
                </a:effectLst>
              </a:rPr>
              <a:t>JOIN </a:t>
            </a:r>
            <a:r>
              <a:rPr>
                <a:solidFill>
                  <a:schemeClr val="accent4">
                    <a:lumMod val="75000"/>
                  </a:schemeClr>
                </a:solidFill>
                <a:effectLst>
                  <a:outerShdw blurRad="38100" dist="25400" dir="5400000" algn="ctr" rotWithShape="0">
                    <a:srgbClr val="6E747A">
                      <a:alpha val="43000"/>
                    </a:srgbClr>
                  </a:outerShdw>
                </a:effectLst>
              </a:rPr>
              <a:t>订单分类关联表</a:t>
            </a:r>
            <a:r>
              <a:rPr>
                <a:solidFill>
                  <a:schemeClr val="accent1"/>
                </a:solidFill>
                <a:effectLst>
                  <a:outerShdw blurRad="38100" dist="25400" dir="5400000" algn="ctr" rotWithShape="0">
                    <a:srgbClr val="6E747A">
                      <a:alpha val="43000"/>
                    </a:srgbClr>
                  </a:outerShdw>
                </a:effectLst>
              </a:rPr>
              <a:t> b ON a.订单编号 = b.订单编号</a:t>
            </a:r>
            <a:endParaRPr>
              <a:solidFill>
                <a:schemeClr val="accent1"/>
              </a:solidFill>
              <a:effectLst>
                <a:outerShdw blurRad="38100" dist="25400" dir="5400000" algn="ctr" rotWithShape="0">
                  <a:srgbClr val="6E747A">
                    <a:alpha val="43000"/>
                  </a:srgbClr>
                </a:outerShdw>
              </a:effectLst>
            </a:endParaRPr>
          </a:p>
          <a:p>
            <a:pPr lvl="2"/>
            <a:r>
              <a:rPr>
                <a:solidFill>
                  <a:schemeClr val="accent1"/>
                </a:solidFill>
                <a:effectLst>
                  <a:outerShdw blurRad="38100" dist="25400" dir="5400000" algn="ctr" rotWithShape="0">
                    <a:srgbClr val="6E747A">
                      <a:alpha val="43000"/>
                    </a:srgbClr>
                  </a:outerShdw>
                </a:effectLst>
              </a:rPr>
              <a:t>JOIN </a:t>
            </a:r>
            <a:r>
              <a:rPr>
                <a:solidFill>
                  <a:schemeClr val="accent4">
                    <a:lumMod val="75000"/>
                  </a:schemeClr>
                </a:solidFill>
                <a:effectLst>
                  <a:outerShdw blurRad="38100" dist="25400" dir="5400000" algn="ctr" rotWithShape="0">
                    <a:srgbClr val="6E747A">
                      <a:alpha val="43000"/>
                    </a:srgbClr>
                  </a:outerShdw>
                </a:effectLst>
              </a:rPr>
              <a:t>商品分类关联表</a:t>
            </a:r>
            <a:r>
              <a:rPr>
                <a:solidFill>
                  <a:schemeClr val="accent1"/>
                </a:solidFill>
                <a:effectLst>
                  <a:outerShdw blurRad="38100" dist="25400" dir="5400000" algn="ctr" rotWithShape="0">
                    <a:srgbClr val="6E747A">
                      <a:alpha val="43000"/>
                    </a:srgbClr>
                  </a:outerShdw>
                </a:effectLst>
              </a:rPr>
              <a:t> c ON c.商品分类ID = b.商品分类ID</a:t>
            </a:r>
            <a:endParaRPr>
              <a:solidFill>
                <a:schemeClr val="accent1"/>
              </a:solidFill>
              <a:effectLst>
                <a:outerShdw blurRad="38100" dist="25400" dir="5400000" algn="ctr" rotWithShape="0">
                  <a:srgbClr val="6E747A">
                    <a:alpha val="43000"/>
                  </a:srgbClr>
                </a:outerShdw>
              </a:effectLst>
            </a:endParaRPr>
          </a:p>
          <a:p>
            <a:pPr lvl="2"/>
            <a:r>
              <a:rPr>
                <a:solidFill>
                  <a:schemeClr val="accent1"/>
                </a:solidFill>
                <a:effectLst>
                  <a:outerShdw blurRad="38100" dist="25400" dir="5400000" algn="ctr" rotWithShape="0">
                    <a:srgbClr val="6E747A">
                      <a:alpha val="43000"/>
                    </a:srgbClr>
                  </a:outerShdw>
                </a:effectLst>
              </a:rPr>
              <a:t>JOIN </a:t>
            </a:r>
            <a:r>
              <a:rPr>
                <a:solidFill>
                  <a:schemeClr val="accent4">
                    <a:lumMod val="75000"/>
                  </a:schemeClr>
                </a:solidFill>
                <a:effectLst>
                  <a:outerShdw blurRad="38100" dist="25400" dir="5400000" algn="ctr" rotWithShape="0">
                    <a:srgbClr val="6E747A">
                      <a:alpha val="43000"/>
                    </a:srgbClr>
                  </a:outerShdw>
                </a:effectLst>
              </a:rPr>
              <a:t>商品信息表</a:t>
            </a:r>
            <a:r>
              <a:rPr>
                <a:solidFill>
                  <a:schemeClr val="accent1"/>
                </a:solidFill>
                <a:effectLst>
                  <a:outerShdw blurRad="38100" dist="25400" dir="5400000" algn="ctr" rotWithShape="0">
                    <a:srgbClr val="6E747A">
                      <a:alpha val="43000"/>
                    </a:srgbClr>
                  </a:outerShdw>
                </a:effectLst>
              </a:rPr>
              <a:t> d ON d.商品名称 = c.商品名称</a:t>
            </a:r>
            <a:endParaRPr>
              <a:solidFill>
                <a:schemeClr val="accent1"/>
              </a:solidFill>
              <a:effectLst>
                <a:outerShdw blurRad="38100" dist="25400" dir="5400000" algn="ctr" rotWithShape="0">
                  <a:srgbClr val="6E747A">
                    <a:alpha val="43000"/>
                  </a:srgbClr>
                </a:outerShdw>
              </a:effectLst>
            </a:endParaRPr>
          </a:p>
          <a:p>
            <a:pPr lvl="2"/>
            <a:r>
              <a:rPr>
                <a:solidFill>
                  <a:schemeClr val="accent1"/>
                </a:solidFill>
                <a:effectLst>
                  <a:outerShdw blurRad="38100" dist="25400" dir="5400000" algn="ctr" rotWithShape="0">
                    <a:srgbClr val="6E747A">
                      <a:alpha val="43000"/>
                    </a:srgbClr>
                  </a:outerShdw>
                </a:effectLst>
              </a:rPr>
              <a:t>JOIN </a:t>
            </a:r>
            <a:r>
              <a:rPr>
                <a:solidFill>
                  <a:schemeClr val="accent4">
                    <a:lumMod val="75000"/>
                  </a:schemeClr>
                </a:solidFill>
                <a:effectLst>
                  <a:outerShdw blurRad="38100" dist="25400" dir="5400000" algn="ctr" rotWithShape="0">
                    <a:srgbClr val="6E747A">
                      <a:alpha val="43000"/>
                    </a:srgbClr>
                  </a:outerShdw>
                </a:effectLst>
              </a:rPr>
              <a:t>用户信息表</a:t>
            </a:r>
            <a:r>
              <a:rPr>
                <a:solidFill>
                  <a:schemeClr val="accent1"/>
                </a:solidFill>
                <a:effectLst>
                  <a:outerShdw blurRad="38100" dist="25400" dir="5400000" algn="ctr" rotWithShape="0">
                    <a:srgbClr val="6E747A">
                      <a:alpha val="43000"/>
                    </a:srgbClr>
                  </a:outerShdw>
                </a:effectLst>
              </a:rPr>
              <a:t> e ON e.用户名 = a.下单用户</a:t>
            </a:r>
            <a:endParaRPr>
              <a:solidFill>
                <a:schemeClr val="accent1"/>
              </a:solidFill>
              <a:effectLst>
                <a:outerShdw blurRad="38100" dist="25400" dir="5400000" algn="ctr" rotWithShape="0">
                  <a:srgbClr val="6E747A">
                    <a:alpha val="43000"/>
                  </a:srgbClr>
                </a:outerShdw>
              </a:effectLst>
            </a:endParaRPr>
          </a:p>
        </p:txBody>
      </p:sp>
      <p:sp>
        <p:nvSpPr>
          <p:cNvPr id="167" name=" 167"/>
          <p:cNvSpPr/>
          <p:nvPr/>
        </p:nvSpPr>
        <p:spPr>
          <a:xfrm>
            <a:off x="890270" y="1931670"/>
            <a:ext cx="8176260" cy="406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问题</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大量的表关联非常影响查询的性能</a:t>
            </a:r>
            <a:endParaRPr lang="zh-CN" altLang="en-US">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1154430" y="2165350"/>
            <a:ext cx="7647305" cy="368300"/>
          </a:xfrm>
          <a:prstGeom prst="rect">
            <a:avLst/>
          </a:prstGeom>
          <a:solidFill>
            <a:schemeClr val="accent5"/>
          </a:solidFill>
          <a:ln>
            <a:solidFill>
              <a:schemeClr val="tx1"/>
            </a:solidFill>
          </a:ln>
        </p:spPr>
        <p:txBody>
          <a:bodyPr wrap="square" rtlCol="0" anchor="t">
            <a:spAutoFit/>
            <a:scene3d>
              <a:camera prst="orthographicFront"/>
              <a:lightRig rig="threePt" dir="t"/>
            </a:scene3d>
          </a:bodyPr>
          <a:p>
            <a:r>
              <a:rPr lang="zh-CN">
                <a:solidFill>
                  <a:schemeClr val="accent4">
                    <a:lumMod val="75000"/>
                  </a:schemeClr>
                </a:solidFill>
                <a:effectLst>
                  <a:outerShdw blurRad="38100" dist="25400" dir="5400000" algn="ctr" rotWithShape="0">
                    <a:srgbClr val="6E747A">
                      <a:alpha val="43000"/>
                    </a:srgbClr>
                  </a:outerShdw>
                </a:effectLst>
              </a:rPr>
              <a:t>完全符合范式化的设计有时并不能得到良好得</a:t>
            </a:r>
            <a:r>
              <a:rPr lang="en-US" altLang="zh-CN">
                <a:solidFill>
                  <a:schemeClr val="accent4">
                    <a:lumMod val="75000"/>
                  </a:schemeClr>
                </a:solidFill>
                <a:effectLst>
                  <a:outerShdw blurRad="38100" dist="25400" dir="5400000" algn="ctr" rotWithShape="0">
                    <a:srgbClr val="6E747A">
                      <a:alpha val="43000"/>
                    </a:srgbClr>
                  </a:outerShdw>
                </a:effectLst>
              </a:rPr>
              <a:t>SQL</a:t>
            </a:r>
            <a:r>
              <a:rPr lang="zh-CN" altLang="en-US">
                <a:solidFill>
                  <a:schemeClr val="accent4">
                    <a:lumMod val="75000"/>
                  </a:schemeClr>
                </a:solidFill>
                <a:effectLst>
                  <a:outerShdw blurRad="38100" dist="25400" dir="5400000" algn="ctr" rotWithShape="0">
                    <a:srgbClr val="6E747A">
                      <a:alpha val="43000"/>
                    </a:srgbClr>
                  </a:outerShdw>
                </a:effectLst>
              </a:rPr>
              <a:t>查询性能</a:t>
            </a:r>
            <a:endParaRPr lang="zh-CN" altLang="en-US">
              <a:solidFill>
                <a:schemeClr val="accent4">
                  <a:lumMod val="75000"/>
                </a:schemeClr>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反范式化设计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2030095"/>
          </a:xfrm>
          <a:prstGeom prst="rect">
            <a:avLst/>
          </a:prstGeom>
          <a:noFill/>
        </p:spPr>
        <p:txBody>
          <a:bodyPr wrap="square" rtlCol="0" anchor="t">
            <a:spAutoFit/>
          </a:bodyPr>
          <a:p>
            <a:pPr marL="342900" indent="-34290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rPr>
              <a:t>什么叫反范式化设计</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rPr>
              <a:t> 反范式化是针对范式化而言得，在前面介绍了数据库设计得范式</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rPr>
              <a:t>所谓得反范式化就是为了性能和读取效率得考虑而</a:t>
            </a:r>
            <a:r>
              <a:rPr lang="zh-CN" altLang="en-US">
                <a:solidFill>
                  <a:schemeClr val="accent4">
                    <a:lumMod val="75000"/>
                  </a:schemeClr>
                </a:solidFill>
                <a:effectLst>
                  <a:outerShdw blurRad="38100" dist="25400" dir="5400000" algn="ctr" rotWithShape="0">
                    <a:srgbClr val="6E747A">
                      <a:alpha val="43000"/>
                    </a:srgbClr>
                  </a:outerShdw>
                </a:effectLst>
              </a:rPr>
              <a:t>适当得对数据库设计范式得要求进行违反</a:t>
            </a:r>
            <a:endParaRPr lang="zh-CN" altLang="en-US">
              <a:solidFill>
                <a:schemeClr val="accent4">
                  <a:lumMod val="75000"/>
                </a:schemeClr>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endParaRPr lang="zh-CN" altLang="en-US">
              <a:solidFill>
                <a:schemeClr val="accent4">
                  <a:lumMod val="75000"/>
                </a:schemeClr>
              </a:solidFill>
              <a:effectLst>
                <a:outerShdw blurRad="38100" dist="25400" dir="5400000" algn="ctr" rotWithShape="0">
                  <a:srgbClr val="6E747A">
                    <a:alpha val="43000"/>
                  </a:srgbClr>
                </a:outerShdw>
              </a:effectLst>
            </a:endParaRPr>
          </a:p>
          <a:p>
            <a:pPr marL="285750" indent="-28575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rPr>
              <a:t>允许存在</a:t>
            </a:r>
            <a:r>
              <a:rPr lang="zh-CN" altLang="en-US">
                <a:solidFill>
                  <a:srgbClr val="FF0000"/>
                </a:solidFill>
                <a:effectLst>
                  <a:outerShdw blurRad="38100" dist="25400" dir="5400000" algn="ctr" rotWithShape="0">
                    <a:srgbClr val="6E747A">
                      <a:alpha val="43000"/>
                    </a:srgbClr>
                  </a:outerShdw>
                </a:effectLst>
              </a:rPr>
              <a:t>少量得冗余</a:t>
            </a:r>
            <a:r>
              <a:rPr lang="zh-CN" altLang="en-US">
                <a:solidFill>
                  <a:schemeClr val="accent1"/>
                </a:solidFill>
                <a:effectLst>
                  <a:outerShdw blurRad="38100" dist="25400" dir="5400000" algn="ctr" rotWithShape="0">
                    <a:srgbClr val="6E747A">
                      <a:alpha val="43000"/>
                    </a:srgbClr>
                  </a:outerShdw>
                </a:effectLst>
              </a:rPr>
              <a:t>，换句话来说反范式化就是</a:t>
            </a:r>
            <a:r>
              <a:rPr lang="zh-CN" altLang="en-US">
                <a:solidFill>
                  <a:srgbClr val="FF0000"/>
                </a:solidFill>
                <a:effectLst>
                  <a:outerShdw blurRad="38100" dist="25400" dir="5400000" algn="ctr" rotWithShape="0">
                    <a:srgbClr val="6E747A">
                      <a:alpha val="43000"/>
                    </a:srgbClr>
                  </a:outerShdw>
                </a:effectLst>
              </a:rPr>
              <a:t>使用空间来换取时间</a:t>
            </a:r>
            <a:endParaRPr lang="zh-CN" altLang="en-US">
              <a:solidFill>
                <a:srgbClr val="FF0000"/>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反范式化设计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554990" y="1209040"/>
            <a:ext cx="10145395" cy="296354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7" name="表格 6"/>
          <p:cNvGraphicFramePr/>
          <p:nvPr/>
        </p:nvGraphicFramePr>
        <p:xfrm>
          <a:off x="927735" y="1706880"/>
          <a:ext cx="7609205" cy="475615"/>
        </p:xfrm>
        <a:graphic>
          <a:graphicData uri="http://schemas.openxmlformats.org/drawingml/2006/table">
            <a:tbl>
              <a:tblPr firstRow="1" bandRow="1">
                <a:tableStyleId>{5C22544A-7EE6-4342-B048-85BDC9FD1C3A}</a:tableStyleId>
              </a:tblPr>
              <a:tblGrid>
                <a:gridCol w="655320"/>
                <a:gridCol w="1457960"/>
                <a:gridCol w="1744980"/>
                <a:gridCol w="1431290"/>
                <a:gridCol w="1455420"/>
                <a:gridCol w="864235"/>
              </a:tblGrid>
              <a:tr h="475615">
                <a:tc>
                  <a:txBody>
                    <a:bodyPr/>
                    <a:p>
                      <a:pPr>
                        <a:buNone/>
                      </a:pPr>
                      <a:r>
                        <a:rPr lang="en-US" altLang="zh-CN"/>
                        <a:t>ID</a:t>
                      </a:r>
                      <a:endParaRPr lang="en-US" altLang="zh-CN"/>
                    </a:p>
                  </a:txBody>
                  <a:tcPr/>
                </a:tc>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a:t>出版社名称</a:t>
                      </a:r>
                      <a:endParaRPr lang="zh-CN" altLang="en-US"/>
                    </a:p>
                  </a:txBody>
                  <a:tcPr/>
                </a:tc>
                <a:tc>
                  <a:txBody>
                    <a:bodyPr/>
                    <a:p>
                      <a:pPr>
                        <a:buNone/>
                      </a:pPr>
                      <a:r>
                        <a:rPr lang="zh-CN" altLang="en-US"/>
                        <a:t>图书价格</a:t>
                      </a:r>
                      <a:endParaRPr lang="zh-CN" altLang="en-US"/>
                    </a:p>
                  </a:txBody>
                  <a:tcPr/>
                </a:tc>
                <a:tc>
                  <a:txBody>
                    <a:bodyPr/>
                    <a:p>
                      <a:pPr>
                        <a:buNone/>
                      </a:pPr>
                      <a:r>
                        <a:rPr lang="zh-CN" altLang="en-US"/>
                        <a:t>图书表述</a:t>
                      </a:r>
                      <a:endParaRPr lang="zh-CN" altLang="en-US"/>
                    </a:p>
                  </a:txBody>
                  <a:tcPr/>
                </a:tc>
                <a:tc>
                  <a:txBody>
                    <a:bodyPr/>
                    <a:p>
                      <a:pPr>
                        <a:buNone/>
                      </a:pPr>
                      <a:r>
                        <a:rPr lang="zh-CN" altLang="en-US"/>
                        <a:t>作者</a:t>
                      </a:r>
                      <a:endParaRPr lang="zh-CN" altLang="en-US"/>
                    </a:p>
                  </a:txBody>
                  <a:tcPr/>
                </a:tc>
              </a:tr>
            </a:tbl>
          </a:graphicData>
        </a:graphic>
      </p:graphicFrame>
      <p:sp>
        <p:nvSpPr>
          <p:cNvPr id="9" name="文本框 8"/>
          <p:cNvSpPr txBox="1"/>
          <p:nvPr/>
        </p:nvSpPr>
        <p:spPr>
          <a:xfrm>
            <a:off x="934085" y="1316355"/>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商品信息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10" name="表格 9"/>
          <p:cNvGraphicFramePr/>
          <p:nvPr/>
        </p:nvGraphicFramePr>
        <p:xfrm>
          <a:off x="927735" y="2538095"/>
          <a:ext cx="7609205" cy="475615"/>
        </p:xfrm>
        <a:graphic>
          <a:graphicData uri="http://schemas.openxmlformats.org/drawingml/2006/table">
            <a:tbl>
              <a:tblPr firstRow="1" bandRow="1">
                <a:tableStyleId>{5C22544A-7EE6-4342-B048-85BDC9FD1C3A}</a:tableStyleId>
              </a:tblPr>
              <a:tblGrid>
                <a:gridCol w="1457960"/>
                <a:gridCol w="1715770"/>
              </a:tblGrid>
              <a:tr h="475615">
                <a:tc>
                  <a:txBody>
                    <a:bodyPr/>
                    <a:p>
                      <a:pPr>
                        <a:buNone/>
                      </a:pPr>
                      <a:r>
                        <a:rPr lang="zh-CN" altLang="en-US" sz="2400">
                          <a:solidFill>
                            <a:schemeClr val="accent4">
                              <a:lumMod val="75000"/>
                            </a:schemeClr>
                          </a:solidFill>
                          <a:sym typeface="+mn-ea"/>
                        </a:rPr>
                        <a:t>分类名称</a:t>
                      </a:r>
                      <a:endParaRPr lang="zh-CN" altLang="en-US">
                        <a:solidFill>
                          <a:schemeClr val="accent4">
                            <a:lumMod val="75000"/>
                          </a:schemeClr>
                        </a:solidFill>
                      </a:endParaRPr>
                    </a:p>
                  </a:txBody>
                  <a:tcPr/>
                </a:tc>
                <a:tc>
                  <a:txBody>
                    <a:bodyPr/>
                    <a:p>
                      <a:pPr>
                        <a:buNone/>
                      </a:pPr>
                      <a:r>
                        <a:rPr lang="zh-CN" altLang="en-US"/>
                        <a:t>分类描述</a:t>
                      </a:r>
                      <a:endParaRPr lang="zh-CN" altLang="en-US"/>
                    </a:p>
                  </a:txBody>
                  <a:tcPr/>
                </a:tc>
              </a:tr>
            </a:tbl>
          </a:graphicData>
        </a:graphic>
      </p:graphicFrame>
      <p:sp>
        <p:nvSpPr>
          <p:cNvPr id="11" name="文本框 10"/>
          <p:cNvSpPr txBox="1"/>
          <p:nvPr/>
        </p:nvSpPr>
        <p:spPr>
          <a:xfrm>
            <a:off x="930910" y="2169795"/>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分类信息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13" name="表格 12"/>
          <p:cNvGraphicFramePr/>
          <p:nvPr/>
        </p:nvGraphicFramePr>
        <p:xfrm>
          <a:off x="927735" y="3485515"/>
          <a:ext cx="7609205" cy="475615"/>
        </p:xfrm>
        <a:graphic>
          <a:graphicData uri="http://schemas.openxmlformats.org/drawingml/2006/table">
            <a:tbl>
              <a:tblPr firstRow="1" bandRow="1">
                <a:tableStyleId>{5C22544A-7EE6-4342-B048-85BDC9FD1C3A}</a:tableStyleId>
              </a:tblPr>
              <a:tblGrid>
                <a:gridCol w="1457960"/>
                <a:gridCol w="1715770"/>
              </a:tblGrid>
              <a:tr h="475615">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a:t>分类名称</a:t>
                      </a:r>
                      <a:endParaRPr lang="zh-CN" altLang="en-US"/>
                    </a:p>
                  </a:txBody>
                  <a:tcPr/>
                </a:tc>
              </a:tr>
            </a:tbl>
          </a:graphicData>
        </a:graphic>
      </p:graphicFrame>
      <p:sp>
        <p:nvSpPr>
          <p:cNvPr id="14" name="文本框 13"/>
          <p:cNvSpPr txBox="1"/>
          <p:nvPr/>
        </p:nvSpPr>
        <p:spPr>
          <a:xfrm>
            <a:off x="934085" y="3117215"/>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商品分类对应关系表</a:t>
            </a:r>
            <a:endParaRPr lang="zh-CN" altLang="en-US">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554990" y="4290060"/>
            <a:ext cx="9720580" cy="368300"/>
          </a:xfrm>
          <a:prstGeom prst="rect">
            <a:avLst/>
          </a:prstGeom>
          <a:noFill/>
        </p:spPr>
        <p:txBody>
          <a:bodyPr wrap="square" rtlCol="0" anchor="t">
            <a:spAutoFit/>
          </a:bodyPr>
          <a:p>
            <a:pPr marL="342900" indent="-34290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rPr>
              <a:t>商品信息反范式设计</a:t>
            </a:r>
            <a:endParaRPr lang="zh-CN" altLang="en-US">
              <a:solidFill>
                <a:srgbClr val="FF0000"/>
              </a:solidFill>
              <a:effectLst>
                <a:outerShdw blurRad="38100" dist="25400" dir="5400000" algn="ctr" rotWithShape="0">
                  <a:srgbClr val="6E747A">
                    <a:alpha val="43000"/>
                  </a:srgbClr>
                </a:outerShdw>
              </a:effectLst>
            </a:endParaRPr>
          </a:p>
        </p:txBody>
      </p:sp>
      <p:graphicFrame>
        <p:nvGraphicFramePr>
          <p:cNvPr id="6" name="表格 5"/>
          <p:cNvGraphicFramePr/>
          <p:nvPr/>
        </p:nvGraphicFramePr>
        <p:xfrm>
          <a:off x="641985" y="4640580"/>
          <a:ext cx="10324465" cy="475615"/>
        </p:xfrm>
        <a:graphic>
          <a:graphicData uri="http://schemas.openxmlformats.org/drawingml/2006/table">
            <a:tbl>
              <a:tblPr firstRow="1" bandRow="1">
                <a:tableStyleId>{5C22544A-7EE6-4342-B048-85BDC9FD1C3A}</a:tableStyleId>
              </a:tblPr>
              <a:tblGrid>
                <a:gridCol w="723265"/>
                <a:gridCol w="1609090"/>
                <a:gridCol w="1926590"/>
                <a:gridCol w="1925320"/>
                <a:gridCol w="1579245"/>
                <a:gridCol w="1607185"/>
                <a:gridCol w="953770"/>
              </a:tblGrid>
              <a:tr h="475615">
                <a:tc>
                  <a:txBody>
                    <a:bodyPr/>
                    <a:p>
                      <a:pPr>
                        <a:buNone/>
                      </a:pPr>
                      <a:r>
                        <a:rPr lang="en-US" altLang="zh-CN"/>
                        <a:t>ID</a:t>
                      </a:r>
                      <a:endParaRPr lang="en-US" altLang="zh-CN"/>
                    </a:p>
                  </a:txBody>
                  <a:tcPr/>
                </a:tc>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sz="2400">
                          <a:solidFill>
                            <a:schemeClr val="accent4">
                              <a:lumMod val="75000"/>
                            </a:schemeClr>
                          </a:solidFill>
                          <a:sym typeface="+mn-ea"/>
                        </a:rPr>
                        <a:t>分类名称</a:t>
                      </a:r>
                      <a:endParaRPr lang="zh-CN" altLang="en-US"/>
                    </a:p>
                  </a:txBody>
                  <a:tcPr/>
                </a:tc>
                <a:tc>
                  <a:txBody>
                    <a:bodyPr/>
                    <a:p>
                      <a:pPr>
                        <a:buNone/>
                      </a:pPr>
                      <a:r>
                        <a:rPr lang="zh-CN" altLang="en-US" sz="2400">
                          <a:sym typeface="+mn-ea"/>
                        </a:rPr>
                        <a:t>出版社名称</a:t>
                      </a:r>
                      <a:endParaRPr lang="zh-CN" altLang="en-US"/>
                    </a:p>
                  </a:txBody>
                  <a:tcPr/>
                </a:tc>
                <a:tc>
                  <a:txBody>
                    <a:bodyPr/>
                    <a:p>
                      <a:pPr>
                        <a:buNone/>
                      </a:pPr>
                      <a:r>
                        <a:rPr lang="zh-CN" altLang="en-US"/>
                        <a:t>图书价格</a:t>
                      </a:r>
                      <a:endParaRPr lang="zh-CN" altLang="en-US"/>
                    </a:p>
                  </a:txBody>
                  <a:tcPr/>
                </a:tc>
                <a:tc>
                  <a:txBody>
                    <a:bodyPr/>
                    <a:p>
                      <a:pPr>
                        <a:buNone/>
                      </a:pPr>
                      <a:r>
                        <a:rPr lang="zh-CN" altLang="en-US"/>
                        <a:t>图书表述</a:t>
                      </a:r>
                      <a:endParaRPr lang="zh-CN" altLang="en-US"/>
                    </a:p>
                  </a:txBody>
                  <a:tcPr/>
                </a:tc>
                <a:tc>
                  <a:txBody>
                    <a:bodyPr/>
                    <a:p>
                      <a:pPr>
                        <a:buNone/>
                      </a:pPr>
                      <a:r>
                        <a:rPr lang="zh-CN" altLang="en-US"/>
                        <a:t>作者</a:t>
                      </a:r>
                      <a:endParaRPr lang="zh-CN" altLang="en-US"/>
                    </a:p>
                  </a:txBody>
                  <a:tcPr/>
                </a:tc>
              </a:tr>
            </a:tbl>
          </a:graphicData>
        </a:graphic>
      </p:graphicFrame>
      <p:graphicFrame>
        <p:nvGraphicFramePr>
          <p:cNvPr id="12" name="表格 11"/>
          <p:cNvGraphicFramePr/>
          <p:nvPr/>
        </p:nvGraphicFramePr>
        <p:xfrm>
          <a:off x="720090" y="5647055"/>
          <a:ext cx="3173730" cy="475615"/>
        </p:xfrm>
        <a:graphic>
          <a:graphicData uri="http://schemas.openxmlformats.org/drawingml/2006/table">
            <a:tbl>
              <a:tblPr firstRow="1" bandRow="1">
                <a:tableStyleId>{5C22544A-7EE6-4342-B048-85BDC9FD1C3A}</a:tableStyleId>
              </a:tblPr>
              <a:tblGrid>
                <a:gridCol w="1457960"/>
                <a:gridCol w="1715770"/>
              </a:tblGrid>
              <a:tr h="475615">
                <a:tc>
                  <a:txBody>
                    <a:bodyPr/>
                    <a:p>
                      <a:pPr>
                        <a:buNone/>
                      </a:pPr>
                      <a:r>
                        <a:rPr lang="zh-CN" altLang="en-US" sz="2400">
                          <a:solidFill>
                            <a:schemeClr val="accent4">
                              <a:lumMod val="75000"/>
                            </a:schemeClr>
                          </a:solidFill>
                          <a:sym typeface="+mn-ea"/>
                        </a:rPr>
                        <a:t>分类名称</a:t>
                      </a:r>
                      <a:endParaRPr lang="zh-CN" altLang="en-US">
                        <a:solidFill>
                          <a:schemeClr val="accent4">
                            <a:lumMod val="75000"/>
                          </a:schemeClr>
                        </a:solidFill>
                      </a:endParaRPr>
                    </a:p>
                  </a:txBody>
                  <a:tcPr/>
                </a:tc>
                <a:tc>
                  <a:txBody>
                    <a:bodyPr/>
                    <a:p>
                      <a:pPr>
                        <a:buNone/>
                      </a:pPr>
                      <a:r>
                        <a:rPr lang="zh-CN" altLang="en-US"/>
                        <a:t>分类描述</a:t>
                      </a:r>
                      <a:endParaRPr lang="zh-CN" altLang="en-US"/>
                    </a:p>
                  </a:txBody>
                  <a:tcPr/>
                </a:tc>
              </a:tr>
            </a:tbl>
          </a:graphicData>
        </a:graphic>
      </p:graphicFrame>
      <p:sp>
        <p:nvSpPr>
          <p:cNvPr id="17" name="文本框 16"/>
          <p:cNvSpPr txBox="1"/>
          <p:nvPr/>
        </p:nvSpPr>
        <p:spPr>
          <a:xfrm>
            <a:off x="612140" y="5186045"/>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分类信息</a:t>
            </a:r>
            <a:endParaRPr lang="zh-CN" altLang="en-US">
              <a:solidFill>
                <a:schemeClr val="accent1"/>
              </a:solidFill>
              <a:effectLst>
                <a:outerShdw blurRad="38100" dist="25400" dir="5400000" algn="ctr" rotWithShape="0">
                  <a:srgbClr val="6E747A">
                    <a:alpha val="43000"/>
                  </a:srgbClr>
                </a:outerShdw>
              </a:effectLst>
            </a:endParaRPr>
          </a:p>
        </p:txBody>
      </p:sp>
      <p:sp>
        <p:nvSpPr>
          <p:cNvPr id="18" name="矩形 17"/>
          <p:cNvSpPr/>
          <p:nvPr/>
        </p:nvSpPr>
        <p:spPr>
          <a:xfrm>
            <a:off x="457835" y="4290060"/>
            <a:ext cx="10693400" cy="196469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反范式化设计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473710" y="1304290"/>
            <a:ext cx="10145395" cy="263207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4" name="表格 3"/>
          <p:cNvGraphicFramePr/>
          <p:nvPr/>
        </p:nvGraphicFramePr>
        <p:xfrm>
          <a:off x="600075" y="1685925"/>
          <a:ext cx="8394700" cy="502285"/>
        </p:xfrm>
        <a:graphic>
          <a:graphicData uri="http://schemas.openxmlformats.org/drawingml/2006/table">
            <a:tbl>
              <a:tblPr firstRow="1" bandRow="1">
                <a:tableStyleId>{5C22544A-7EE6-4342-B048-85BDC9FD1C3A}</a:tableStyleId>
              </a:tblPr>
              <a:tblGrid>
                <a:gridCol w="1506855"/>
                <a:gridCol w="1779270"/>
                <a:gridCol w="1469390"/>
                <a:gridCol w="1819910"/>
                <a:gridCol w="1819275"/>
              </a:tblGrid>
              <a:tr h="502285">
                <a:tc>
                  <a:txBody>
                    <a:bodyPr/>
                    <a:p>
                      <a:pPr>
                        <a:buNone/>
                      </a:pPr>
                      <a:r>
                        <a:rPr lang="zh-CN" altLang="en-US"/>
                        <a:t>订单编号</a:t>
                      </a:r>
                      <a:endParaRPr lang="en-US" altLang="zh-CN">
                        <a:solidFill>
                          <a:schemeClr val="accent4">
                            <a:lumMod val="75000"/>
                          </a:schemeClr>
                        </a:solidFill>
                      </a:endParaRPr>
                    </a:p>
                  </a:txBody>
                  <a:tcPr/>
                </a:tc>
                <a:tc>
                  <a:txBody>
                    <a:bodyPr/>
                    <a:p>
                      <a:pPr>
                        <a:buNone/>
                      </a:pPr>
                      <a:r>
                        <a:rPr lang="zh-CN" altLang="en-US"/>
                        <a:t>下单用户名</a:t>
                      </a:r>
                      <a:endParaRPr lang="zh-CN" altLang="en-US"/>
                    </a:p>
                  </a:txBody>
                  <a:tcPr/>
                </a:tc>
                <a:tc>
                  <a:txBody>
                    <a:bodyPr/>
                    <a:p>
                      <a:pPr>
                        <a:buNone/>
                      </a:pPr>
                      <a:r>
                        <a:rPr lang="zh-CN" altLang="en-US"/>
                        <a:t>下单日期</a:t>
                      </a:r>
                      <a:endParaRPr lang="zh-CN" altLang="en-US"/>
                    </a:p>
                  </a:txBody>
                  <a:tcPr/>
                </a:tc>
                <a:tc>
                  <a:txBody>
                    <a:bodyPr/>
                    <a:p>
                      <a:pPr>
                        <a:buNone/>
                      </a:pPr>
                      <a:r>
                        <a:rPr lang="zh-CN" altLang="en-US"/>
                        <a:t>支付金额</a:t>
                      </a:r>
                      <a:endParaRPr lang="zh-CN" altLang="en-US"/>
                    </a:p>
                  </a:txBody>
                  <a:tcPr/>
                </a:tc>
                <a:tc>
                  <a:txBody>
                    <a:bodyPr/>
                    <a:p>
                      <a:pPr>
                        <a:buNone/>
                      </a:pPr>
                      <a:r>
                        <a:rPr lang="zh-CN" altLang="en-US"/>
                        <a:t>物流单号</a:t>
                      </a:r>
                      <a:endParaRPr lang="zh-CN" altLang="en-US"/>
                    </a:p>
                  </a:txBody>
                  <a:tcPr/>
                </a:tc>
              </a:tr>
            </a:tbl>
          </a:graphicData>
        </a:graphic>
      </p:graphicFrame>
      <p:graphicFrame>
        <p:nvGraphicFramePr>
          <p:cNvPr id="7" name="表格 6"/>
          <p:cNvGraphicFramePr/>
          <p:nvPr/>
        </p:nvGraphicFramePr>
        <p:xfrm>
          <a:off x="651510" y="2707005"/>
          <a:ext cx="9992360" cy="475615"/>
        </p:xfrm>
        <a:graphic>
          <a:graphicData uri="http://schemas.openxmlformats.org/drawingml/2006/table">
            <a:tbl>
              <a:tblPr firstRow="1" bandRow="1">
                <a:tableStyleId>{5C22544A-7EE6-4342-B048-85BDC9FD1C3A}</a:tableStyleId>
              </a:tblPr>
              <a:tblGrid>
                <a:gridCol w="1449705"/>
                <a:gridCol w="2183765"/>
                <a:gridCol w="2119630"/>
                <a:gridCol w="2120900"/>
              </a:tblGrid>
              <a:tr h="475615">
                <a:tc>
                  <a:txBody>
                    <a:bodyPr/>
                    <a:p>
                      <a:pPr>
                        <a:buNone/>
                      </a:pPr>
                      <a:r>
                        <a:rPr lang="zh-CN" altLang="en-US" sz="2400">
                          <a:sym typeface="+mn-ea"/>
                        </a:rPr>
                        <a:t>订单编号</a:t>
                      </a:r>
                      <a:endParaRPr lang="zh-CN" altLang="en-US"/>
                    </a:p>
                  </a:txBody>
                  <a:tcPr/>
                </a:tc>
                <a:tc>
                  <a:txBody>
                    <a:bodyPr/>
                    <a:p>
                      <a:pPr>
                        <a:buNone/>
                      </a:pPr>
                      <a:r>
                        <a:rPr lang="zh-CN" altLang="en-US">
                          <a:solidFill>
                            <a:schemeClr val="accent4">
                              <a:lumMod val="75000"/>
                            </a:schemeClr>
                          </a:solidFill>
                        </a:rPr>
                        <a:t>订单商品分类</a:t>
                      </a:r>
                      <a:endParaRPr lang="zh-CN" altLang="en-US">
                        <a:solidFill>
                          <a:schemeClr val="accent4">
                            <a:lumMod val="75000"/>
                          </a:schemeClr>
                        </a:solidFill>
                      </a:endParaRPr>
                    </a:p>
                  </a:txBody>
                  <a:tcPr/>
                </a:tc>
                <a:tc>
                  <a:txBody>
                    <a:bodyPr/>
                    <a:p>
                      <a:pPr>
                        <a:buNone/>
                      </a:pPr>
                      <a:r>
                        <a:rPr lang="zh-CN" altLang="en-US">
                          <a:solidFill>
                            <a:schemeClr val="accent4">
                              <a:lumMod val="75000"/>
                            </a:schemeClr>
                          </a:solidFill>
                        </a:rPr>
                        <a:t>订单商品名</a:t>
                      </a:r>
                      <a:endParaRPr lang="zh-CN" altLang="en-US">
                        <a:solidFill>
                          <a:schemeClr val="accent4">
                            <a:lumMod val="75000"/>
                          </a:schemeClr>
                        </a:solidFill>
                      </a:endParaRPr>
                    </a:p>
                  </a:txBody>
                  <a:tcPr/>
                </a:tc>
                <a:tc>
                  <a:txBody>
                    <a:bodyPr/>
                    <a:p>
                      <a:pPr>
                        <a:buNone/>
                      </a:pPr>
                      <a:r>
                        <a:rPr lang="zh-CN" altLang="en-US" sz="2400">
                          <a:sym typeface="+mn-ea"/>
                        </a:rPr>
                        <a:t>订单商品数量</a:t>
                      </a:r>
                      <a:endParaRPr lang="zh-CN" altLang="en-US"/>
                    </a:p>
                  </a:txBody>
                  <a:tcPr/>
                </a:tc>
              </a:tr>
            </a:tbl>
          </a:graphicData>
        </a:graphic>
      </p:graphicFrame>
      <p:sp>
        <p:nvSpPr>
          <p:cNvPr id="8" name="文本框 7"/>
          <p:cNvSpPr txBox="1"/>
          <p:nvPr/>
        </p:nvSpPr>
        <p:spPr>
          <a:xfrm>
            <a:off x="657860" y="229743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订单商品关联表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9" name="表格 8"/>
          <p:cNvGraphicFramePr/>
          <p:nvPr/>
        </p:nvGraphicFramePr>
        <p:xfrm>
          <a:off x="683260" y="3348355"/>
          <a:ext cx="9992360" cy="475615"/>
        </p:xfrm>
        <a:graphic>
          <a:graphicData uri="http://schemas.openxmlformats.org/drawingml/2006/table">
            <a:tbl>
              <a:tblPr firstRow="1" bandRow="1">
                <a:tableStyleId>{5C22544A-7EE6-4342-B048-85BDC9FD1C3A}</a:tableStyleId>
              </a:tblPr>
              <a:tblGrid>
                <a:gridCol w="1449705"/>
                <a:gridCol w="2183765"/>
                <a:gridCol w="2119630"/>
              </a:tblGrid>
              <a:tr h="475615">
                <a:tc>
                  <a:txBody>
                    <a:bodyPr/>
                    <a:p>
                      <a:pPr>
                        <a:buNone/>
                      </a:pPr>
                      <a:r>
                        <a:rPr lang="zh-CN" altLang="en-US" sz="2400">
                          <a:sym typeface="+mn-ea"/>
                        </a:rPr>
                        <a:t>订单编号</a:t>
                      </a:r>
                      <a:endParaRPr lang="zh-CN" altLang="en-US"/>
                    </a:p>
                  </a:txBody>
                  <a:tcPr/>
                </a:tc>
                <a:tc>
                  <a:txBody>
                    <a:bodyPr/>
                    <a:p>
                      <a:pPr>
                        <a:buNone/>
                      </a:pPr>
                      <a:r>
                        <a:rPr lang="zh-CN" altLang="en-US">
                          <a:solidFill>
                            <a:schemeClr val="bg1"/>
                          </a:solidFill>
                        </a:rPr>
                        <a:t>商品分类</a:t>
                      </a:r>
                      <a:r>
                        <a:rPr lang="en-US" altLang="zh-CN">
                          <a:solidFill>
                            <a:schemeClr val="bg1"/>
                          </a:solidFill>
                        </a:rPr>
                        <a:t>ID</a:t>
                      </a:r>
                      <a:endParaRPr lang="en-US" altLang="zh-CN">
                        <a:solidFill>
                          <a:schemeClr val="bg1"/>
                        </a:solidFill>
                      </a:endParaRPr>
                    </a:p>
                  </a:txBody>
                  <a:tcPr/>
                </a:tc>
                <a:tc>
                  <a:txBody>
                    <a:bodyPr/>
                    <a:p>
                      <a:pPr>
                        <a:buNone/>
                      </a:pPr>
                      <a:r>
                        <a:rPr lang="zh-CN" altLang="en-US" sz="2400">
                          <a:sym typeface="+mn-ea"/>
                        </a:rPr>
                        <a:t>订单商品数量</a:t>
                      </a:r>
                      <a:endParaRPr lang="zh-CN" altLang="en-US">
                        <a:solidFill>
                          <a:schemeClr val="accent4">
                            <a:lumMod val="75000"/>
                          </a:schemeClr>
                        </a:solidFill>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反范式化设计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2" name="矩形 1"/>
          <p:cNvSpPr/>
          <p:nvPr/>
        </p:nvSpPr>
        <p:spPr>
          <a:xfrm>
            <a:off x="473710" y="1304290"/>
            <a:ext cx="11376025" cy="374586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4" name="表格 3"/>
          <p:cNvGraphicFramePr/>
          <p:nvPr/>
        </p:nvGraphicFramePr>
        <p:xfrm>
          <a:off x="600075" y="1654810"/>
          <a:ext cx="10934065" cy="556895"/>
        </p:xfrm>
        <a:graphic>
          <a:graphicData uri="http://schemas.openxmlformats.org/drawingml/2006/table">
            <a:tbl>
              <a:tblPr firstRow="1" bandRow="1">
                <a:tableStyleId>{5C22544A-7EE6-4342-B048-85BDC9FD1C3A}</a:tableStyleId>
              </a:tblPr>
              <a:tblGrid>
                <a:gridCol w="1409700"/>
                <a:gridCol w="1732280"/>
                <a:gridCol w="1308735"/>
                <a:gridCol w="1491615"/>
                <a:gridCol w="1586230"/>
                <a:gridCol w="1703070"/>
                <a:gridCol w="1702435"/>
              </a:tblGrid>
              <a:tr h="556895">
                <a:tc>
                  <a:txBody>
                    <a:bodyPr/>
                    <a:p>
                      <a:pPr>
                        <a:buNone/>
                      </a:pPr>
                      <a:r>
                        <a:rPr lang="zh-CN" altLang="en-US"/>
                        <a:t>订单编号</a:t>
                      </a:r>
                      <a:endParaRPr lang="en-US" altLang="zh-CN">
                        <a:solidFill>
                          <a:schemeClr val="accent4">
                            <a:lumMod val="75000"/>
                          </a:schemeClr>
                        </a:solidFill>
                      </a:endParaRPr>
                    </a:p>
                  </a:txBody>
                  <a:tcPr/>
                </a:tc>
                <a:tc>
                  <a:txBody>
                    <a:bodyPr/>
                    <a:p>
                      <a:pPr>
                        <a:buNone/>
                      </a:pPr>
                      <a:r>
                        <a:rPr lang="zh-CN" altLang="en-US"/>
                        <a:t>下单用户名</a:t>
                      </a:r>
                      <a:endParaRPr lang="zh-CN" altLang="en-US"/>
                    </a:p>
                  </a:txBody>
                  <a:tcPr/>
                </a:tc>
                <a:tc>
                  <a:txBody>
                    <a:bodyPr/>
                    <a:p>
                      <a:pPr>
                        <a:buNone/>
                      </a:pPr>
                      <a:r>
                        <a:rPr lang="zh-CN" altLang="en-US">
                          <a:solidFill>
                            <a:srgbClr val="FFFF00"/>
                          </a:solidFill>
                        </a:rPr>
                        <a:t>手机号</a:t>
                      </a:r>
                      <a:endParaRPr lang="zh-CN" altLang="en-US">
                        <a:solidFill>
                          <a:srgbClr val="FFFF00"/>
                        </a:solidFill>
                      </a:endParaRPr>
                    </a:p>
                  </a:txBody>
                  <a:tcPr/>
                </a:tc>
                <a:tc>
                  <a:txBody>
                    <a:bodyPr/>
                    <a:p>
                      <a:pPr>
                        <a:buNone/>
                      </a:pPr>
                      <a:r>
                        <a:rPr lang="zh-CN" altLang="en-US" sz="2400">
                          <a:sym typeface="+mn-ea"/>
                        </a:rPr>
                        <a:t>下单日期</a:t>
                      </a:r>
                      <a:endParaRPr lang="zh-CN" altLang="en-US"/>
                    </a:p>
                  </a:txBody>
                  <a:tcPr/>
                </a:tc>
                <a:tc>
                  <a:txBody>
                    <a:bodyPr/>
                    <a:p>
                      <a:pPr>
                        <a:buNone/>
                      </a:pPr>
                      <a:r>
                        <a:rPr lang="zh-CN" altLang="en-US"/>
                        <a:t>支付金额</a:t>
                      </a:r>
                      <a:endParaRPr lang="zh-CN" altLang="en-US"/>
                    </a:p>
                  </a:txBody>
                  <a:tcPr/>
                </a:tc>
                <a:tc>
                  <a:txBody>
                    <a:bodyPr/>
                    <a:p>
                      <a:pPr>
                        <a:buNone/>
                      </a:pPr>
                      <a:r>
                        <a:rPr lang="zh-CN" altLang="en-US"/>
                        <a:t>物流单号</a:t>
                      </a:r>
                      <a:endParaRPr lang="zh-CN" altLang="en-US"/>
                    </a:p>
                  </a:txBody>
                  <a:tcPr/>
                </a:tc>
                <a:tc>
                  <a:txBody>
                    <a:bodyPr/>
                    <a:p>
                      <a:pPr>
                        <a:buNone/>
                      </a:pPr>
                      <a:r>
                        <a:rPr lang="zh-CN" altLang="en-US">
                          <a:solidFill>
                            <a:srgbClr val="FFFF00"/>
                          </a:solidFill>
                        </a:rPr>
                        <a:t>订单金额</a:t>
                      </a:r>
                      <a:endParaRPr lang="zh-CN" altLang="en-US">
                        <a:solidFill>
                          <a:srgbClr val="FFFF00"/>
                        </a:solidFill>
                      </a:endParaRPr>
                    </a:p>
                  </a:txBody>
                  <a:tcPr/>
                </a:tc>
              </a:tr>
            </a:tbl>
          </a:graphicData>
        </a:graphic>
      </p:graphicFrame>
      <p:sp>
        <p:nvSpPr>
          <p:cNvPr id="3" name="文本框 2"/>
          <p:cNvSpPr txBox="1"/>
          <p:nvPr/>
        </p:nvSpPr>
        <p:spPr>
          <a:xfrm>
            <a:off x="683260" y="3292475"/>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订单商品关联表</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10" name="表格 9"/>
          <p:cNvGraphicFramePr/>
          <p:nvPr/>
        </p:nvGraphicFramePr>
        <p:xfrm>
          <a:off x="651510" y="3747135"/>
          <a:ext cx="9453245" cy="540385"/>
        </p:xfrm>
        <a:graphic>
          <a:graphicData uri="http://schemas.openxmlformats.org/drawingml/2006/table">
            <a:tbl>
              <a:tblPr firstRow="1" bandRow="1">
                <a:tableStyleId>{5C22544A-7EE6-4342-B048-85BDC9FD1C3A}</a:tableStyleId>
              </a:tblPr>
              <a:tblGrid>
                <a:gridCol w="1510665"/>
                <a:gridCol w="2238375"/>
                <a:gridCol w="2073910"/>
                <a:gridCol w="1541145"/>
                <a:gridCol w="2089150"/>
              </a:tblGrid>
              <a:tr h="540385">
                <a:tc>
                  <a:txBody>
                    <a:bodyPr/>
                    <a:p>
                      <a:pPr>
                        <a:buNone/>
                      </a:pPr>
                      <a:r>
                        <a:rPr lang="zh-CN" altLang="en-US" sz="2400">
                          <a:sym typeface="+mn-ea"/>
                        </a:rPr>
                        <a:t>订单编号</a:t>
                      </a:r>
                      <a:endParaRPr lang="zh-CN" altLang="en-US"/>
                    </a:p>
                  </a:txBody>
                  <a:tcPr/>
                </a:tc>
                <a:tc>
                  <a:txBody>
                    <a:bodyPr/>
                    <a:p>
                      <a:pPr>
                        <a:buNone/>
                      </a:pPr>
                      <a:r>
                        <a:rPr lang="zh-CN" altLang="en-US">
                          <a:solidFill>
                            <a:srgbClr val="FFFF00"/>
                          </a:solidFill>
                        </a:rPr>
                        <a:t>订单商品分类</a:t>
                      </a:r>
                      <a:endParaRPr lang="zh-CN" altLang="en-US">
                        <a:solidFill>
                          <a:srgbClr val="FFFF00"/>
                        </a:solidFill>
                      </a:endParaRPr>
                    </a:p>
                  </a:txBody>
                  <a:tcPr/>
                </a:tc>
                <a:tc>
                  <a:txBody>
                    <a:bodyPr/>
                    <a:p>
                      <a:pPr>
                        <a:buNone/>
                      </a:pPr>
                      <a:r>
                        <a:rPr lang="zh-CN" altLang="en-US">
                          <a:solidFill>
                            <a:srgbClr val="FFFF00"/>
                          </a:solidFill>
                        </a:rPr>
                        <a:t>订单商品名</a:t>
                      </a:r>
                      <a:endParaRPr lang="zh-CN" altLang="en-US">
                        <a:solidFill>
                          <a:srgbClr val="FFFF00"/>
                        </a:solidFill>
                      </a:endParaRPr>
                    </a:p>
                  </a:txBody>
                  <a:tcPr/>
                </a:tc>
                <a:tc>
                  <a:txBody>
                    <a:bodyPr/>
                    <a:p>
                      <a:pPr>
                        <a:buNone/>
                      </a:pPr>
                      <a:r>
                        <a:rPr lang="zh-CN" altLang="en-US">
                          <a:solidFill>
                            <a:srgbClr val="FFFF00"/>
                          </a:solidFill>
                        </a:rPr>
                        <a:t>订单单价</a:t>
                      </a:r>
                      <a:endParaRPr lang="zh-CN" altLang="en-US">
                        <a:solidFill>
                          <a:srgbClr val="FFFF00"/>
                        </a:solidFill>
                      </a:endParaRPr>
                    </a:p>
                  </a:txBody>
                  <a:tcPr/>
                </a:tc>
                <a:tc>
                  <a:txBody>
                    <a:bodyPr/>
                    <a:p>
                      <a:pPr>
                        <a:buNone/>
                      </a:pPr>
                      <a:r>
                        <a:rPr lang="zh-CN" altLang="en-US" sz="2400">
                          <a:sym typeface="+mn-ea"/>
                        </a:rPr>
                        <a:t>订单商品数量</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宋体" panose="02010600030101010101" pitchFamily="2" charset="-122"/>
                <a:ea typeface="宋体" panose="02010600030101010101" pitchFamily="2" charset="-122"/>
                <a:cs typeface="宋体" panose="02010600030101010101" pitchFamily="2" charset="-122"/>
              </a:rPr>
              <a:t>目  录</a:t>
            </a:r>
            <a:endParaRPr lang="en-US" altLang="zh-CN" sz="3735" b="1" dirty="0">
              <a:ln w="6350">
                <a:noFill/>
              </a:ln>
              <a:solidFill>
                <a:srgbClr val="1D69A3"/>
              </a:solidFill>
              <a:latin typeface="宋体" panose="02010600030101010101" pitchFamily="2" charset="-122"/>
              <a:ea typeface="宋体" panose="02010600030101010101" pitchFamily="2" charset="-122"/>
              <a:cs typeface="宋体" panose="02010600030101010101" pitchFamily="2" charset="-122"/>
            </a:endParaRPr>
          </a:p>
          <a:p>
            <a:pPr algn="ctr" defTabSz="1218565"/>
            <a:r>
              <a:rPr lang="en-US" altLang="zh-CN" sz="2135" dirty="0">
                <a:ln w="6350">
                  <a:noFill/>
                </a:ln>
                <a:solidFill>
                  <a:srgbClr val="333333">
                    <a:lumMod val="50000"/>
                    <a:lumOff val="50000"/>
                  </a:srgbClr>
                </a:solidFill>
                <a:latin typeface="宋体" panose="02010600030101010101" pitchFamily="2" charset="-122"/>
                <a:ea typeface="宋体" panose="02010600030101010101" pitchFamily="2" charset="-122"/>
                <a:cs typeface="宋体" panose="02010600030101010101" pitchFamily="2" charset="-122"/>
              </a:rPr>
              <a:t>CONTENTS</a:t>
            </a:r>
            <a:endParaRPr lang="zh-CN" altLang="en-US" sz="2135" dirty="0">
              <a:ln w="6350">
                <a:noFill/>
              </a:ln>
              <a:solidFill>
                <a:srgbClr val="333333">
                  <a:lumMod val="50000"/>
                  <a:lumOff val="50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69" name="PA_任意多边形 9"/>
          <p:cNvSpPr>
            <a:spLocks noEditPoints="1"/>
          </p:cNvSpPr>
          <p:nvPr>
            <p:custDataLst>
              <p:tags r:id="rId3"/>
            </p:custDataLst>
          </p:nvPr>
        </p:nvSpPr>
        <p:spPr bwMode="auto">
          <a:xfrm>
            <a:off x="7053947" y="2607088"/>
            <a:ext cx="458799" cy="305900"/>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宋体" panose="02010600030101010101" pitchFamily="2" charset="-122"/>
              <a:ea typeface="宋体" panose="02010600030101010101" pitchFamily="2" charset="-122"/>
            </a:endParaRPr>
          </a:p>
        </p:txBody>
      </p:sp>
      <p:grpSp>
        <p:nvGrpSpPr>
          <p:cNvPr id="83" name="PA_组合 82"/>
          <p:cNvGrpSpPr/>
          <p:nvPr>
            <p:custDataLst>
              <p:tags r:id="rId4"/>
            </p:custDataLst>
          </p:nvPr>
        </p:nvGrpSpPr>
        <p:grpSpPr>
          <a:xfrm>
            <a:off x="6386680" y="3197079"/>
            <a:ext cx="1823869" cy="2339148"/>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6579575" y="3933612"/>
            <a:ext cx="1417332" cy="1018540"/>
          </a:xfrm>
          <a:prstGeom prst="rect">
            <a:avLst/>
          </a:prstGeom>
        </p:spPr>
        <p:txBody>
          <a:bodyPr wrap="square">
            <a:spAutoFit/>
          </a:bodyPr>
          <a:lstStyle/>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命名规范</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存储引擎选择</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数据类型选择</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7" name="PA_矩形 66"/>
          <p:cNvSpPr/>
          <p:nvPr>
            <p:custDataLst>
              <p:tags r:id="rId6"/>
            </p:custDataLst>
          </p:nvPr>
        </p:nvSpPr>
        <p:spPr>
          <a:xfrm>
            <a:off x="6787864" y="3351795"/>
            <a:ext cx="1000760" cy="337185"/>
          </a:xfrm>
          <a:prstGeom prst="rect">
            <a:avLst/>
          </a:prstGeom>
        </p:spPr>
        <p:txBody>
          <a:bodyPr wrap="none">
            <a:spAutoFit/>
          </a:bodyPr>
          <a:lstStyle/>
          <a:p>
            <a:pPr algn="ctr" defTabSz="1218565"/>
            <a:r>
              <a:rPr lang="zh-CN" sz="1600" b="1"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物理设计</a:t>
            </a:r>
            <a:endParaRPr lang="zh-CN" sz="1600" b="1"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7" name="PA_组合 1"/>
          <p:cNvGrpSpPr/>
          <p:nvPr>
            <p:custDataLst>
              <p:tags r:id="rId7"/>
            </p:custDataLst>
          </p:nvPr>
        </p:nvGrpSpPr>
        <p:grpSpPr>
          <a:xfrm>
            <a:off x="3807770" y="3153899"/>
            <a:ext cx="1849903" cy="2339148"/>
            <a:chOff x="1159689" y="2992926"/>
            <a:chExt cx="1534132" cy="1440160"/>
          </a:xfrm>
        </p:grpSpPr>
        <p:sp>
          <p:nvSpPr>
            <p:cNvPr id="18" name="矩形 17"/>
            <p:cNvSpPr/>
            <p:nvPr/>
          </p:nvSpPr>
          <p:spPr>
            <a:xfrm>
              <a:off x="1181279" y="2992926"/>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cxnSp>
          <p:nvCxnSpPr>
            <p:cNvPr id="19" name="直接连接符 18"/>
            <p:cNvCxnSpPr/>
            <p:nvPr/>
          </p:nvCxnSpPr>
          <p:spPr>
            <a:xfrm>
              <a:off x="1159689"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0" name="PA_任意多边形 11"/>
          <p:cNvSpPr>
            <a:spLocks noEditPoints="1"/>
          </p:cNvSpPr>
          <p:nvPr>
            <p:custDataLst>
              <p:tags r:id="rId8"/>
            </p:custDataLst>
          </p:nvPr>
        </p:nvSpPr>
        <p:spPr bwMode="auto">
          <a:xfrm>
            <a:off x="4568058" y="251639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sp>
        <p:nvSpPr>
          <p:cNvPr id="15" name="PA_矩形 60"/>
          <p:cNvSpPr/>
          <p:nvPr>
            <p:custDataLst>
              <p:tags r:id="rId9"/>
            </p:custDataLst>
          </p:nvPr>
        </p:nvSpPr>
        <p:spPr>
          <a:xfrm>
            <a:off x="4207844" y="3870416"/>
            <a:ext cx="1033780" cy="1018540"/>
          </a:xfrm>
          <a:prstGeom prst="rect">
            <a:avLst/>
          </a:prstGeom>
        </p:spPr>
        <p:txBody>
          <a:bodyPr wrap="none">
            <a:spAutoFit/>
          </a:bodyPr>
          <a:p>
            <a:pPr algn="ctr" defTabSz="1218565">
              <a:lnSpc>
                <a:spcPct val="150000"/>
              </a:lnSpc>
            </a:pPr>
            <a:r>
              <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范式设计</a:t>
            </a: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a:p>
            <a:pPr algn="ctr" defTabSz="1218565">
              <a:lnSpc>
                <a:spcPct val="150000"/>
              </a:lnSpc>
            </a:pPr>
            <a:r>
              <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反范式设计</a:t>
            </a: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a:p>
            <a:pPr algn="ctr" defTabSz="1218565">
              <a:lnSpc>
                <a:spcPct val="150000"/>
              </a:lnSpc>
            </a:pP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PA_矩形 65"/>
          <p:cNvSpPr/>
          <p:nvPr>
            <p:custDataLst>
              <p:tags r:id="rId10"/>
            </p:custDataLst>
          </p:nvPr>
        </p:nvSpPr>
        <p:spPr>
          <a:xfrm>
            <a:off x="3996690" y="3377565"/>
            <a:ext cx="1634490" cy="337185"/>
          </a:xfrm>
          <a:prstGeom prst="rect">
            <a:avLst/>
          </a:prstGeom>
        </p:spPr>
        <p:txBody>
          <a:bodyPr wrap="square">
            <a:spAutoFit/>
          </a:bodyPr>
          <a:p>
            <a:pPr algn="ctr" defTabSz="1218565"/>
            <a:r>
              <a:rPr lang="zh-CN" altLang="en-US" sz="1600" b="1" dirty="0">
                <a:ln w="6350">
                  <a:noFill/>
                </a:ln>
                <a:solidFill>
                  <a:srgbClr val="FFFFFF">
                    <a:lumMod val="50000"/>
                  </a:srgbClr>
                </a:solidFill>
                <a:latin typeface="宋体" panose="02010600030101010101" pitchFamily="2" charset="-122"/>
                <a:ea typeface="宋体" panose="02010600030101010101" pitchFamily="2" charset="-122"/>
              </a:rPr>
              <a:t>逻辑设计</a:t>
            </a:r>
            <a:endParaRPr lang="zh-CN" altLang="en-US" sz="1600" b="1" dirty="0">
              <a:ln w="6350">
                <a:noFill/>
              </a:ln>
              <a:solidFill>
                <a:srgbClr val="FFFFFF">
                  <a:lumMod val="50000"/>
                </a:srgbClr>
              </a:solidFill>
              <a:latin typeface="宋体" panose="02010600030101010101" pitchFamily="2" charset="-122"/>
              <a:ea typeface="宋体" panose="02010600030101010101" pitchFamily="2" charset="-122"/>
            </a:endParaRPr>
          </a:p>
        </p:txBody>
      </p:sp>
      <p:sp>
        <p:nvSpPr>
          <p:cNvPr id="22" name="矩形 21"/>
          <p:cNvSpPr/>
          <p:nvPr/>
        </p:nvSpPr>
        <p:spPr>
          <a:xfrm>
            <a:off x="3816350" y="2444750"/>
            <a:ext cx="1905000" cy="31121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20"/>
                                        </p:tgtEl>
                                        <p:attrNameLst>
                                          <p:attrName>style.visibility</p:attrName>
                                        </p:attrNameLst>
                                      </p:cBhvr>
                                      <p:to>
                                        <p:strVal val="visible"/>
                                      </p:to>
                                    </p:set>
                                    <p:anim to="" calcmode="lin" valueType="num">
                                      <p:cBhvr>
                                        <p:cTn id="19" dur="700" fill="hold">
                                          <p:stCondLst>
                                            <p:cond delay="0"/>
                                          </p:stCondLst>
                                        </p:cTn>
                                        <p:tgtEl>
                                          <p:spTgt spid="2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统计分析</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1476375"/>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编写</a:t>
            </a:r>
            <a:r>
              <a:rPr lang="en-US" altLang="zh-CN">
                <a:solidFill>
                  <a:schemeClr val="accent1"/>
                </a:solidFill>
                <a:effectLst>
                  <a:outerShdw blurRad="38100" dist="25400" dir="5400000" algn="ctr" rotWithShape="0">
                    <a:srgbClr val="6E747A">
                      <a:alpha val="43000"/>
                    </a:srgbClr>
                  </a:outerShdw>
                </a:effectLst>
              </a:rPr>
              <a:t>SQL</a:t>
            </a:r>
            <a:r>
              <a:rPr lang="zh-CN" altLang="en-US">
                <a:solidFill>
                  <a:schemeClr val="accent1"/>
                </a:solidFill>
                <a:effectLst>
                  <a:outerShdw blurRad="38100" dist="25400" dir="5400000" algn="ctr" rotWithShape="0">
                    <a:srgbClr val="6E747A">
                      <a:alpha val="43000"/>
                    </a:srgbClr>
                  </a:outerShdw>
                </a:effectLst>
              </a:rPr>
              <a:t>查询出每一个用户的订单总金额</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a:solidFill>
                  <a:schemeClr val="accent1"/>
                </a:solidFill>
                <a:effectLst>
                  <a:outerShdw blurRad="38100" dist="25400" dir="5400000" algn="ctr" rotWithShape="0">
                    <a:srgbClr val="6E747A">
                      <a:alpha val="43000"/>
                    </a:srgbClr>
                  </a:outerShdw>
                </a:effectLst>
              </a:rPr>
              <a:t>	      </a:t>
            </a:r>
            <a:endParaRPr lang="en-US" altLang="zh-CN">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154430" y="2165350"/>
            <a:ext cx="7647305" cy="2030095"/>
          </a:xfrm>
          <a:prstGeom prst="rect">
            <a:avLst/>
          </a:prstGeom>
          <a:noFill/>
          <a:ln>
            <a:solidFill>
              <a:schemeClr val="tx1"/>
            </a:solidFill>
          </a:ln>
        </p:spPr>
        <p:txBody>
          <a:bodyPr wrap="square" rtlCol="0" anchor="t">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SELECT</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下单用户名,</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sum(订单金额)</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FROM</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t>
            </a:r>
            <a:r>
              <a:rPr lang="zh-CN" altLang="en-US">
                <a:solidFill>
                  <a:srgbClr val="FF0000"/>
                </a:solidFill>
                <a:effectLst>
                  <a:outerShdw blurRad="38100" dist="25400" dir="5400000" algn="ctr" rotWithShape="0">
                    <a:srgbClr val="6E747A">
                      <a:alpha val="43000"/>
                    </a:srgbClr>
                  </a:outerShdw>
                </a:effectLst>
              </a:rPr>
              <a:t>订单表</a:t>
            </a:r>
            <a:endParaRPr lang="zh-CN" altLang="en-US">
              <a:solidFill>
                <a:srgbClr val="FF0000"/>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GROUP BY</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下单用户名;</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统计分析</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1753235"/>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sym typeface="+mn-ea"/>
              </a:rPr>
              <a:t>编写</a:t>
            </a:r>
            <a:r>
              <a:rPr lang="en-US" altLang="zh-CN">
                <a:solidFill>
                  <a:schemeClr val="accent1"/>
                </a:solidFill>
                <a:effectLst>
                  <a:outerShdw blurRad="38100" dist="25400" dir="5400000" algn="ctr" rotWithShape="0">
                    <a:srgbClr val="6E747A">
                      <a:alpha val="43000"/>
                    </a:srgbClr>
                  </a:outerShdw>
                </a:effectLst>
                <a:sym typeface="+mn-ea"/>
              </a:rPr>
              <a:t>SQL</a:t>
            </a:r>
            <a:r>
              <a:rPr lang="zh-CN" altLang="en-US">
                <a:solidFill>
                  <a:schemeClr val="accent1"/>
                </a:solidFill>
                <a:effectLst>
                  <a:outerShdw blurRad="38100" dist="25400" dir="5400000" algn="ctr" rotWithShape="0">
                    <a:srgbClr val="6E747A">
                      <a:alpha val="43000"/>
                    </a:srgbClr>
                  </a:outerShdw>
                </a:effectLst>
                <a:sym typeface="+mn-ea"/>
              </a:rPr>
              <a:t>查询出下单用户和订单详情</a:t>
            </a: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p"/>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a:solidFill>
                  <a:schemeClr val="accent1"/>
                </a:solidFill>
                <a:effectLst>
                  <a:outerShdw blurRad="38100" dist="25400" dir="5400000" algn="ctr" rotWithShape="0">
                    <a:srgbClr val="6E747A">
                      <a:alpha val="43000"/>
                    </a:srgbClr>
                  </a:outerShdw>
                </a:effectLst>
              </a:rPr>
              <a:t>	      </a:t>
            </a:r>
            <a:endParaRPr lang="en-US" altLang="zh-CN">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154430" y="2165350"/>
            <a:ext cx="7647305" cy="2861310"/>
          </a:xfrm>
          <a:prstGeom prst="rect">
            <a:avLst/>
          </a:prstGeom>
          <a:noFill/>
          <a:ln>
            <a:solidFill>
              <a:schemeClr val="tx1"/>
            </a:solidFill>
          </a:ln>
        </p:spPr>
        <p:txBody>
          <a:bodyPr wrap="square" rtlCol="0" anchor="t">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SELECT</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a.订单编号,</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a.用户名,</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a.手机号,</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b.商品名称,</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b.商品单价,</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b.商品数量</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FROM</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t>
            </a:r>
            <a:r>
              <a:rPr lang="zh-CN" altLang="en-US">
                <a:solidFill>
                  <a:srgbClr val="FF0000"/>
                </a:solidFill>
                <a:effectLst>
                  <a:outerShdw blurRad="38100" dist="25400" dir="5400000" algn="ctr" rotWithShape="0">
                    <a:srgbClr val="6E747A">
                      <a:alpha val="43000"/>
                    </a:srgbClr>
                  </a:outerShdw>
                </a:effectLst>
              </a:rPr>
              <a:t>订单表</a:t>
            </a:r>
            <a:r>
              <a:rPr lang="zh-CN" altLang="en-US">
                <a:solidFill>
                  <a:schemeClr val="accent1"/>
                </a:solidFill>
                <a:effectLst>
                  <a:outerShdw blurRad="38100" dist="25400" dir="5400000" algn="ctr" rotWithShape="0">
                    <a:srgbClr val="6E747A">
                      <a:alpha val="43000"/>
                    </a:srgbClr>
                  </a:outerShdw>
                </a:effectLst>
              </a:rPr>
              <a:t> a</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JOIN </a:t>
            </a:r>
            <a:r>
              <a:rPr lang="zh-CN" altLang="en-US">
                <a:solidFill>
                  <a:srgbClr val="FF0000"/>
                </a:solidFill>
                <a:effectLst>
                  <a:outerShdw blurRad="38100" dist="25400" dir="5400000" algn="ctr" rotWithShape="0">
                    <a:srgbClr val="6E747A">
                      <a:alpha val="43000"/>
                    </a:srgbClr>
                  </a:outerShdw>
                </a:effectLst>
              </a:rPr>
              <a:t>订单商品关联表</a:t>
            </a:r>
            <a:r>
              <a:rPr lang="zh-CN" altLang="en-US">
                <a:solidFill>
                  <a:schemeClr val="accent1"/>
                </a:solidFill>
                <a:effectLst>
                  <a:outerShdw blurRad="38100" dist="25400" dir="5400000" algn="ctr" rotWithShape="0">
                    <a:srgbClr val="6E747A">
                      <a:alpha val="43000"/>
                    </a:srgbClr>
                  </a:outerShdw>
                </a:effectLst>
              </a:rPr>
              <a:t> b ON a.订单编号 = b.订单编号</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总结</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 name="文本框 2"/>
          <p:cNvSpPr txBox="1"/>
          <p:nvPr/>
        </p:nvSpPr>
        <p:spPr>
          <a:xfrm>
            <a:off x="356870" y="1231900"/>
            <a:ext cx="7647305" cy="922020"/>
          </a:xfrm>
          <a:prstGeom prst="rect">
            <a:avLst/>
          </a:prstGeom>
          <a:noFill/>
          <a:ln>
            <a:solidFill>
              <a:schemeClr val="tx1"/>
            </a:solidFill>
          </a:ln>
        </p:spPr>
        <p:txBody>
          <a:bodyPr wrap="square" rtlCol="0" anchor="t">
            <a:spAutoFit/>
            <a:scene3d>
              <a:camera prst="orthographicFront"/>
              <a:lightRig rig="threePt" dir="t"/>
            </a:scene3d>
          </a:bodyPr>
          <a:p>
            <a:r>
              <a:rPr lang="zh-CN" altLang="en-US">
                <a:solidFill>
                  <a:srgbClr val="FF0000"/>
                </a:solidFill>
                <a:effectLst>
                  <a:outerShdw blurRad="38100" dist="25400" dir="5400000" algn="ctr" rotWithShape="0">
                    <a:srgbClr val="6E747A">
                      <a:alpha val="43000"/>
                    </a:srgbClr>
                  </a:outerShdw>
                </a:effectLst>
              </a:rPr>
              <a:t>不能完全按照范式得要求进行设计</a:t>
            </a:r>
            <a:endParaRPr lang="zh-CN" altLang="en-US">
              <a:solidFill>
                <a:srgbClr val="FF0000"/>
              </a:solidFill>
              <a:effectLst>
                <a:outerShdw blurRad="38100" dist="25400" dir="5400000" algn="ctr" rotWithShape="0">
                  <a:srgbClr val="6E747A">
                    <a:alpha val="43000"/>
                  </a:srgbClr>
                </a:outerShdw>
              </a:effectLst>
            </a:endParaRPr>
          </a:p>
          <a:p>
            <a:endParaRPr lang="zh-CN" altLang="en-US">
              <a:solidFill>
                <a:srgbClr val="FF0000"/>
              </a:solidFill>
              <a:effectLst>
                <a:outerShdw blurRad="38100" dist="25400" dir="5400000" algn="ctr" rotWithShape="0">
                  <a:srgbClr val="6E747A">
                    <a:alpha val="43000"/>
                  </a:srgbClr>
                </a:outerShdw>
              </a:effectLst>
            </a:endParaRPr>
          </a:p>
          <a:p>
            <a:r>
              <a:rPr lang="zh-CN" altLang="en-US">
                <a:solidFill>
                  <a:srgbClr val="FF0000"/>
                </a:solidFill>
                <a:effectLst>
                  <a:outerShdw blurRad="38100" dist="25400" dir="5400000" algn="ctr" rotWithShape="0">
                    <a:srgbClr val="6E747A">
                      <a:alpha val="43000"/>
                    </a:srgbClr>
                  </a:outerShdw>
                </a:effectLst>
              </a:rPr>
              <a:t>考虑以后如何使用表</a:t>
            </a:r>
            <a:endParaRPr lang="zh-CN" altLang="en-US">
              <a:solidFill>
                <a:srgbClr val="FF0000"/>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总结</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 name="文本框 2"/>
          <p:cNvSpPr txBox="1"/>
          <p:nvPr/>
        </p:nvSpPr>
        <p:spPr>
          <a:xfrm>
            <a:off x="356870" y="1248410"/>
            <a:ext cx="7647305" cy="3138170"/>
          </a:xfrm>
          <a:prstGeom prst="rect">
            <a:avLst/>
          </a:prstGeom>
          <a:noFill/>
          <a:ln>
            <a:solidFill>
              <a:schemeClr val="tx1"/>
            </a:solidFill>
          </a:ln>
        </p:spPr>
        <p:txBody>
          <a:bodyPr wrap="square" rtlCol="0" anchor="t">
            <a:spAutoFit/>
          </a:bodyPr>
          <a:p>
            <a:r>
              <a:rPr lang="zh-CN" altLang="en-US" b="1">
                <a:solidFill>
                  <a:schemeClr val="accent1"/>
                </a:solidFill>
                <a:effectLst>
                  <a:outerShdw blurRad="38100" dist="25400" dir="5400000" algn="ctr" rotWithShape="0">
                    <a:srgbClr val="6E747A">
                      <a:alpha val="43000"/>
                    </a:srgbClr>
                  </a:outerShdw>
                </a:effectLst>
              </a:rPr>
              <a:t>范式化设计优缺点</a:t>
            </a:r>
            <a:endParaRPr lang="zh-CN" altLang="en-US">
              <a:solidFill>
                <a:schemeClr val="accent1"/>
              </a:solidFill>
              <a:effectLst>
                <a:outerShdw blurRad="38100" dist="25400" dir="5400000" algn="ctr" rotWithShape="0">
                  <a:srgbClr val="6E747A">
                    <a:alpha val="43000"/>
                  </a:srgbClr>
                </a:outerShdw>
              </a:effectLst>
            </a:endParaRPr>
          </a:p>
          <a:p>
            <a:endParaRPr lang="zh-CN" altLang="en-US">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优点：</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可以尽量得减少数据冗余</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范式化的更新操作比反范式化更快</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范式化的表通常比反范式化的表更小</a:t>
            </a: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缺点：</a:t>
            </a: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对于查询需要对多个表进行关联</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更难进行索引优化 </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总结</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 name="文本框 2"/>
          <p:cNvSpPr txBox="1"/>
          <p:nvPr/>
        </p:nvSpPr>
        <p:spPr>
          <a:xfrm>
            <a:off x="356870" y="1248410"/>
            <a:ext cx="7647305" cy="2861310"/>
          </a:xfrm>
          <a:prstGeom prst="rect">
            <a:avLst/>
          </a:prstGeom>
          <a:noFill/>
          <a:ln>
            <a:solidFill>
              <a:schemeClr val="tx1"/>
            </a:solidFill>
          </a:ln>
        </p:spPr>
        <p:txBody>
          <a:bodyPr wrap="square" rtlCol="0" anchor="t">
            <a:spAutoFit/>
          </a:bodyPr>
          <a:p>
            <a:r>
              <a:rPr lang="zh-CN" altLang="en-US" b="1">
                <a:solidFill>
                  <a:schemeClr val="accent1"/>
                </a:solidFill>
                <a:effectLst>
                  <a:outerShdw blurRad="38100" dist="25400" dir="5400000" algn="ctr" rotWithShape="0">
                    <a:srgbClr val="6E747A">
                      <a:alpha val="43000"/>
                    </a:srgbClr>
                  </a:outerShdw>
                </a:effectLst>
              </a:rPr>
              <a:t>反范式化设计优缺点</a:t>
            </a:r>
            <a:endParaRPr lang="zh-CN" altLang="en-US">
              <a:solidFill>
                <a:schemeClr val="accent1"/>
              </a:solidFill>
              <a:effectLst>
                <a:outerShdw blurRad="38100" dist="25400" dir="5400000" algn="ctr" rotWithShape="0">
                  <a:srgbClr val="6E747A">
                    <a:alpha val="43000"/>
                  </a:srgbClr>
                </a:outerShdw>
              </a:effectLst>
            </a:endParaRPr>
          </a:p>
          <a:p>
            <a:endParaRPr lang="zh-CN" altLang="en-US">
              <a:solidFill>
                <a:schemeClr val="accent1"/>
              </a:solidFill>
              <a:effectLst>
                <a:outerShdw blurRad="38100" dist="25400" dir="5400000" algn="ctr" rotWithShape="0">
                  <a:srgbClr val="6E747A">
                    <a:alpha val="43000"/>
                  </a:srgbClr>
                </a:outerShdw>
              </a:effectLst>
            </a:endParaRPr>
          </a:p>
          <a:p>
            <a:r>
              <a:rPr lang="zh-CN" altLang="en-US" b="1">
                <a:solidFill>
                  <a:schemeClr val="accent1"/>
                </a:solidFill>
                <a:effectLst>
                  <a:outerShdw blurRad="38100" dist="25400" dir="5400000" algn="ctr" rotWithShape="0">
                    <a:srgbClr val="6E747A">
                      <a:alpha val="43000"/>
                    </a:srgbClr>
                  </a:outerShdw>
                </a:effectLst>
              </a:rPr>
              <a:t>优点：</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可以减少表的关联</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可以更好的进行索引优化</a:t>
            </a: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a:solidFill>
                  <a:schemeClr val="accent1"/>
                </a:solidFill>
                <a:effectLst>
                  <a:outerShdw blurRad="38100" dist="25400" dir="5400000" algn="ctr" rotWithShape="0">
                    <a:srgbClr val="6E747A">
                      <a:alpha val="43000"/>
                    </a:srgbClr>
                  </a:outerShdw>
                </a:effectLst>
              </a:rPr>
              <a:t>  </a:t>
            </a: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缺点：</a:t>
            </a: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存在数据冗余及数据维护异常</a:t>
            </a: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a:solidFill>
                  <a:schemeClr val="accent1"/>
                </a:solidFill>
                <a:effectLst>
                  <a:outerShdw blurRad="38100" dist="25400" dir="5400000" algn="ctr" rotWithShape="0">
                    <a:srgbClr val="6E747A">
                      <a:alpha val="43000"/>
                    </a:srgbClr>
                  </a:outerShdw>
                </a:effectLst>
              </a:rPr>
              <a:t>   对数据的修改需要更多的成本</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    </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宋体" panose="02010600030101010101" pitchFamily="2" charset="-122"/>
                <a:ea typeface="宋体" panose="02010600030101010101" pitchFamily="2" charset="-122"/>
                <a:cs typeface="宋体" panose="02010600030101010101" pitchFamily="2" charset="-122"/>
              </a:rPr>
              <a:t>目  录</a:t>
            </a:r>
            <a:endParaRPr lang="en-US" altLang="zh-CN" sz="3735" b="1" dirty="0">
              <a:ln w="6350">
                <a:noFill/>
              </a:ln>
              <a:solidFill>
                <a:srgbClr val="1D69A3"/>
              </a:solidFill>
              <a:latin typeface="宋体" panose="02010600030101010101" pitchFamily="2" charset="-122"/>
              <a:ea typeface="宋体" panose="02010600030101010101" pitchFamily="2" charset="-122"/>
              <a:cs typeface="宋体" panose="02010600030101010101" pitchFamily="2" charset="-122"/>
            </a:endParaRPr>
          </a:p>
          <a:p>
            <a:pPr algn="ctr" defTabSz="1218565"/>
            <a:r>
              <a:rPr lang="en-US" altLang="zh-CN" sz="2135" dirty="0">
                <a:ln w="6350">
                  <a:noFill/>
                </a:ln>
                <a:solidFill>
                  <a:srgbClr val="333333">
                    <a:lumMod val="50000"/>
                    <a:lumOff val="50000"/>
                  </a:srgbClr>
                </a:solidFill>
                <a:latin typeface="宋体" panose="02010600030101010101" pitchFamily="2" charset="-122"/>
                <a:ea typeface="宋体" panose="02010600030101010101" pitchFamily="2" charset="-122"/>
                <a:cs typeface="宋体" panose="02010600030101010101" pitchFamily="2" charset="-122"/>
              </a:rPr>
              <a:t>CONTENTS</a:t>
            </a:r>
            <a:endParaRPr lang="zh-CN" altLang="en-US" sz="2135" dirty="0">
              <a:ln w="6350">
                <a:noFill/>
              </a:ln>
              <a:solidFill>
                <a:srgbClr val="333333">
                  <a:lumMod val="50000"/>
                  <a:lumOff val="50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69" name="PA_任意多边形 9"/>
          <p:cNvSpPr>
            <a:spLocks noEditPoints="1"/>
          </p:cNvSpPr>
          <p:nvPr>
            <p:custDataLst>
              <p:tags r:id="rId3"/>
            </p:custDataLst>
          </p:nvPr>
        </p:nvSpPr>
        <p:spPr bwMode="auto">
          <a:xfrm>
            <a:off x="7053947" y="2607088"/>
            <a:ext cx="458799" cy="305900"/>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宋体" panose="02010600030101010101" pitchFamily="2" charset="-122"/>
              <a:ea typeface="宋体" panose="02010600030101010101" pitchFamily="2" charset="-122"/>
            </a:endParaRPr>
          </a:p>
        </p:txBody>
      </p:sp>
      <p:grpSp>
        <p:nvGrpSpPr>
          <p:cNvPr id="83" name="PA_组合 82"/>
          <p:cNvGrpSpPr/>
          <p:nvPr>
            <p:custDataLst>
              <p:tags r:id="rId4"/>
            </p:custDataLst>
          </p:nvPr>
        </p:nvGrpSpPr>
        <p:grpSpPr>
          <a:xfrm>
            <a:off x="6386680" y="3197079"/>
            <a:ext cx="1823869" cy="2339148"/>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6579575" y="3933612"/>
            <a:ext cx="1417332" cy="1018540"/>
          </a:xfrm>
          <a:prstGeom prst="rect">
            <a:avLst/>
          </a:prstGeom>
        </p:spPr>
        <p:txBody>
          <a:bodyPr wrap="square">
            <a:spAutoFit/>
          </a:bodyPr>
          <a:lstStyle/>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命名规范</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存储引擎选择</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a:p>
            <a:pPr algn="ctr" defTabSz="1218565">
              <a:lnSpc>
                <a:spcPct val="150000"/>
              </a:lnSpc>
            </a:pPr>
            <a:r>
              <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rPr>
              <a:t>数据类型选择</a:t>
            </a:r>
            <a:endParaRPr lang="zh-CN"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7" name="PA_矩形 66"/>
          <p:cNvSpPr/>
          <p:nvPr>
            <p:custDataLst>
              <p:tags r:id="rId6"/>
            </p:custDataLst>
          </p:nvPr>
        </p:nvSpPr>
        <p:spPr>
          <a:xfrm>
            <a:off x="6787864" y="3351795"/>
            <a:ext cx="1000760" cy="337185"/>
          </a:xfrm>
          <a:prstGeom prst="rect">
            <a:avLst/>
          </a:prstGeom>
        </p:spPr>
        <p:txBody>
          <a:bodyPr wrap="none">
            <a:spAutoFit/>
          </a:bodyPr>
          <a:lstStyle/>
          <a:p>
            <a:pPr algn="ctr" defTabSz="1218565"/>
            <a:r>
              <a:rPr lang="zh-CN" sz="1600" b="1"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物理设计</a:t>
            </a:r>
            <a:endParaRPr lang="zh-CN" sz="1600" b="1"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p:txBody>
      </p:sp>
      <p:grpSp>
        <p:nvGrpSpPr>
          <p:cNvPr id="17" name="PA_组合 1"/>
          <p:cNvGrpSpPr/>
          <p:nvPr>
            <p:custDataLst>
              <p:tags r:id="rId7"/>
            </p:custDataLst>
          </p:nvPr>
        </p:nvGrpSpPr>
        <p:grpSpPr>
          <a:xfrm>
            <a:off x="3807770" y="3153899"/>
            <a:ext cx="1849903" cy="2339148"/>
            <a:chOff x="1159689" y="2992926"/>
            <a:chExt cx="1534132" cy="1440160"/>
          </a:xfrm>
        </p:grpSpPr>
        <p:sp>
          <p:nvSpPr>
            <p:cNvPr id="18" name="矩形 17"/>
            <p:cNvSpPr/>
            <p:nvPr/>
          </p:nvSpPr>
          <p:spPr>
            <a:xfrm>
              <a:off x="1181279" y="2992926"/>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宋体" panose="02010600030101010101" pitchFamily="2" charset="-122"/>
                <a:ea typeface="宋体" panose="02010600030101010101" pitchFamily="2" charset="-122"/>
              </a:endParaRPr>
            </a:p>
          </p:txBody>
        </p:sp>
        <p:cxnSp>
          <p:nvCxnSpPr>
            <p:cNvPr id="19" name="直接连接符 18"/>
            <p:cNvCxnSpPr/>
            <p:nvPr/>
          </p:nvCxnSpPr>
          <p:spPr>
            <a:xfrm>
              <a:off x="1159689"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0" name="PA_任意多边形 11"/>
          <p:cNvSpPr>
            <a:spLocks noEditPoints="1"/>
          </p:cNvSpPr>
          <p:nvPr>
            <p:custDataLst>
              <p:tags r:id="rId8"/>
            </p:custDataLst>
          </p:nvPr>
        </p:nvSpPr>
        <p:spPr bwMode="auto">
          <a:xfrm>
            <a:off x="4568058" y="251639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sp>
        <p:nvSpPr>
          <p:cNvPr id="15" name="PA_矩形 60"/>
          <p:cNvSpPr/>
          <p:nvPr>
            <p:custDataLst>
              <p:tags r:id="rId9"/>
            </p:custDataLst>
          </p:nvPr>
        </p:nvSpPr>
        <p:spPr>
          <a:xfrm>
            <a:off x="4207844" y="3870416"/>
            <a:ext cx="1033780" cy="1018540"/>
          </a:xfrm>
          <a:prstGeom prst="rect">
            <a:avLst/>
          </a:prstGeom>
        </p:spPr>
        <p:txBody>
          <a:bodyPr wrap="none">
            <a:spAutoFit/>
          </a:bodyPr>
          <a:p>
            <a:pPr algn="ctr" defTabSz="1218565">
              <a:lnSpc>
                <a:spcPct val="150000"/>
              </a:lnSpc>
            </a:pPr>
            <a:r>
              <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范式设计</a:t>
            </a: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a:p>
            <a:pPr algn="ctr" defTabSz="1218565">
              <a:lnSpc>
                <a:spcPct val="150000"/>
              </a:lnSpc>
            </a:pPr>
            <a:r>
              <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rPr>
              <a:t>反范式设计</a:t>
            </a: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a:p>
            <a:pPr algn="ctr" defTabSz="1218565">
              <a:lnSpc>
                <a:spcPct val="150000"/>
              </a:lnSpc>
            </a:pPr>
            <a:endParaRPr lang="zh-CN" altLang="en-US" sz="1335" smtClean="0">
              <a:ln w="6350">
                <a:noFill/>
              </a:ln>
              <a:solidFill>
                <a:srgbClr val="FFFFFF">
                  <a:lumMod val="50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PA_矩形 65"/>
          <p:cNvSpPr/>
          <p:nvPr>
            <p:custDataLst>
              <p:tags r:id="rId10"/>
            </p:custDataLst>
          </p:nvPr>
        </p:nvSpPr>
        <p:spPr>
          <a:xfrm>
            <a:off x="3996690" y="3377565"/>
            <a:ext cx="1634490" cy="337185"/>
          </a:xfrm>
          <a:prstGeom prst="rect">
            <a:avLst/>
          </a:prstGeom>
        </p:spPr>
        <p:txBody>
          <a:bodyPr wrap="square">
            <a:spAutoFit/>
          </a:bodyPr>
          <a:p>
            <a:pPr algn="ctr" defTabSz="1218565"/>
            <a:r>
              <a:rPr lang="zh-CN" altLang="en-US" sz="1600" b="1" dirty="0">
                <a:ln w="6350">
                  <a:noFill/>
                </a:ln>
                <a:solidFill>
                  <a:srgbClr val="FFFFFF">
                    <a:lumMod val="50000"/>
                  </a:srgbClr>
                </a:solidFill>
                <a:latin typeface="宋体" panose="02010600030101010101" pitchFamily="2" charset="-122"/>
                <a:ea typeface="宋体" panose="02010600030101010101" pitchFamily="2" charset="-122"/>
              </a:rPr>
              <a:t>逻辑设计</a:t>
            </a:r>
            <a:endParaRPr lang="zh-CN" altLang="en-US" sz="1600" b="1" dirty="0">
              <a:ln w="6350">
                <a:noFill/>
              </a:ln>
              <a:solidFill>
                <a:srgbClr val="FFFFFF">
                  <a:lumMod val="50000"/>
                </a:srgbClr>
              </a:solidFill>
              <a:latin typeface="宋体" panose="02010600030101010101" pitchFamily="2" charset="-122"/>
              <a:ea typeface="宋体" panose="02010600030101010101" pitchFamily="2" charset="-122"/>
            </a:endParaRPr>
          </a:p>
        </p:txBody>
      </p:sp>
      <p:sp>
        <p:nvSpPr>
          <p:cNvPr id="22" name="矩形 21"/>
          <p:cNvSpPr/>
          <p:nvPr/>
        </p:nvSpPr>
        <p:spPr>
          <a:xfrm>
            <a:off x="6342380" y="2444750"/>
            <a:ext cx="1905000" cy="31121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20"/>
                                        </p:tgtEl>
                                        <p:attrNameLst>
                                          <p:attrName>style.visibility</p:attrName>
                                        </p:attrNameLst>
                                      </p:cBhvr>
                                      <p:to>
                                        <p:strVal val="visible"/>
                                      </p:to>
                                    </p:set>
                                    <p:anim to="" calcmode="lin" valueType="num">
                                      <p:cBhvr>
                                        <p:cTn id="19" dur="700" fill="hold">
                                          <p:stCondLst>
                                            <p:cond delay="0"/>
                                          </p:stCondLst>
                                        </p:cTn>
                                        <p:tgtEl>
                                          <p:spTgt spid="20"/>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0"/>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0"/>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0"/>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92525"/>
          </a:xfrm>
          <a:prstGeom prst="rect">
            <a:avLst/>
          </a:prstGeom>
          <a:noFill/>
        </p:spPr>
        <p:txBody>
          <a:bodyPr wrap="square" rtlCol="0" anchor="t">
            <a:spAutoFit/>
            <a:scene3d>
              <a:camera prst="orthographicFront"/>
              <a:lightRig rig="threePt" dir="t"/>
            </a:scene3d>
          </a:bodyPr>
          <a:p>
            <a:pPr marL="285750" indent="-28575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根据所选择的关系型数据库的特点对逻辑模型进行存储结构的设计</a:t>
            </a: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物理设计</a:t>
            </a: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定义数据库、表及字段的命名规范</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选择合适的存储引擎</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为表中的字段选择合适的数据类型</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建立数据库结构</a:t>
            </a:r>
            <a:endParaRPr lang="zh-CN" altLang="en-US" b="1">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3969385"/>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sym typeface="+mn-ea"/>
              </a:rPr>
              <a:t>定义数据库、表及字段的命名规范</a:t>
            </a: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数据库、表、字段的命名要遵守</a:t>
            </a:r>
            <a:r>
              <a:rPr lang="zh-CN" altLang="en-US" b="1">
                <a:solidFill>
                  <a:srgbClr val="FF0000"/>
                </a:solidFill>
                <a:effectLst>
                  <a:outerShdw blurRad="38100" dist="25400" dir="5400000" algn="ctr" rotWithShape="0">
                    <a:srgbClr val="6E747A">
                      <a:alpha val="43000"/>
                    </a:srgbClr>
                  </a:outerShdw>
                </a:effectLst>
              </a:rPr>
              <a:t>可读性原则</a:t>
            </a:r>
            <a:endParaRPr lang="zh-CN" altLang="en-US" b="1">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使用大小写来格式化的库对象名字以获得良好的可读性</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例如：使用custAddress而不是custaddress来提高可读性。</a:t>
            </a:r>
            <a:endParaRPr lang="zh-CN" altLang="en-US" b="1">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rgbClr val="FF0000"/>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rPr>
              <a:t>数据库、表、字段的命名要遵守</a:t>
            </a:r>
            <a:r>
              <a:rPr lang="zh-CN" altLang="en-US" b="1">
                <a:solidFill>
                  <a:srgbClr val="FF0000"/>
                </a:solidFill>
                <a:effectLst>
                  <a:outerShdw blurRad="38100" dist="25400" dir="5400000" algn="ctr" rotWithShape="0">
                    <a:srgbClr val="6E747A">
                      <a:alpha val="43000"/>
                    </a:srgbClr>
                  </a:outerShdw>
                </a:effectLst>
              </a:rPr>
              <a:t>表意性原则</a:t>
            </a:r>
            <a:endParaRPr lang="zh-CN" altLang="en-US" b="1">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对象的名字应该能够描述它所表示的对象</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例如：</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对于表，表的名称应该能够体现表中存储的数据内容；对于存储过程</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rPr>
              <a:t>存储过程应该能够体现存储过程的功能。</a:t>
            </a:r>
            <a:endParaRPr lang="zh-CN" altLang="en-US" b="1">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sym typeface="+mn-ea"/>
              </a:rPr>
              <a:t>数据库、表、字段的命名要遵守</a:t>
            </a:r>
            <a:r>
              <a:rPr lang="zh-CN" altLang="en-US" b="1">
                <a:solidFill>
                  <a:srgbClr val="FF0000"/>
                </a:solidFill>
                <a:effectLst>
                  <a:outerShdw blurRad="38100" dist="25400" dir="5400000" algn="ctr" rotWithShape="0">
                    <a:srgbClr val="6E747A">
                      <a:alpha val="43000"/>
                    </a:srgbClr>
                  </a:outerShdw>
                </a:effectLst>
                <a:sym typeface="+mn-ea"/>
              </a:rPr>
              <a:t>长名原则</a:t>
            </a:r>
            <a:endParaRPr lang="zh-CN" altLang="en-US" b="1">
              <a:solidFill>
                <a:srgbClr val="FF0000"/>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zh-CN" altLang="en-US" b="1">
                <a:solidFill>
                  <a:schemeClr val="accent1"/>
                </a:solidFill>
                <a:effectLst>
                  <a:outerShdw blurRad="38100" dist="25400" dir="5400000" algn="ctr" rotWithShape="0">
                    <a:srgbClr val="6E747A">
                      <a:alpha val="43000"/>
                    </a:srgbClr>
                  </a:outerShdw>
                </a:effectLst>
                <a:sym typeface="+mn-ea"/>
              </a:rPr>
              <a:t>尽可能少使用或者不使用缩写</a:t>
            </a:r>
            <a:endParaRPr lang="zh-CN" altLang="en-US"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645160"/>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sym typeface="+mn-ea"/>
              </a:rPr>
              <a:t>选择合适的存储引擎</a:t>
            </a:r>
            <a:endParaRPr lang="zh-CN" altLang="en-US" b="1">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sym typeface="+mn-ea"/>
            </a:endParaRPr>
          </a:p>
        </p:txBody>
      </p:sp>
      <p:graphicFrame>
        <p:nvGraphicFramePr>
          <p:cNvPr id="2" name="表格 1"/>
          <p:cNvGraphicFramePr/>
          <p:nvPr/>
        </p:nvGraphicFramePr>
        <p:xfrm>
          <a:off x="3649980" y="875030"/>
          <a:ext cx="9305290" cy="4389120"/>
        </p:xfrm>
        <a:graphic>
          <a:graphicData uri="http://schemas.openxmlformats.org/drawingml/2006/table">
            <a:tbl>
              <a:tblPr firstRow="1" bandRow="1">
                <a:tableStyleId>{5C22544A-7EE6-4342-B048-85BDC9FD1C3A}</a:tableStyleId>
              </a:tblPr>
              <a:tblGrid>
                <a:gridCol w="1683385"/>
                <a:gridCol w="3830955"/>
                <a:gridCol w="3790950"/>
              </a:tblGrid>
              <a:tr h="457200">
                <a:tc>
                  <a:txBody>
                    <a:bodyPr/>
                    <a:p>
                      <a:pPr>
                        <a:buNone/>
                      </a:pPr>
                      <a:r>
                        <a:rPr lang="zh-CN" altLang="en-US"/>
                        <a:t>对比项</a:t>
                      </a:r>
                      <a:endParaRPr lang="zh-CN" altLang="en-US"/>
                    </a:p>
                  </a:txBody>
                  <a:tcPr/>
                </a:tc>
                <a:tc>
                  <a:txBody>
                    <a:bodyPr/>
                    <a:p>
                      <a:pPr>
                        <a:buNone/>
                      </a:pPr>
                      <a:r>
                        <a:rPr lang="zh-CN" altLang="en-US"/>
                        <a:t>MyISAM</a:t>
                      </a:r>
                      <a:endParaRPr lang="zh-CN" altLang="en-US"/>
                    </a:p>
                  </a:txBody>
                  <a:tcPr/>
                </a:tc>
                <a:tc>
                  <a:txBody>
                    <a:bodyPr/>
                    <a:p>
                      <a:pPr>
                        <a:buNone/>
                      </a:pPr>
                      <a:r>
                        <a:rPr lang="zh-CN" altLang="en-US"/>
                        <a:t>InnoDB</a:t>
                      </a:r>
                      <a:endParaRPr lang="zh-CN" altLang="en-US"/>
                    </a:p>
                  </a:txBody>
                  <a:tcPr/>
                </a:tc>
              </a:tr>
              <a:tr h="381000">
                <a:tc>
                  <a:txBody>
                    <a:bodyPr/>
                    <a:p>
                      <a:pPr>
                        <a:buNone/>
                      </a:pPr>
                      <a:r>
                        <a:rPr lang="zh-CN" altLang="en-US"/>
                        <a:t>主外键</a:t>
                      </a:r>
                      <a:endParaRPr lang="zh-CN" altLang="en-US"/>
                    </a:p>
                  </a:txBody>
                  <a:tcPr/>
                </a:tc>
                <a:tc>
                  <a:txBody>
                    <a:bodyPr/>
                    <a:p>
                      <a:pPr>
                        <a:buNone/>
                      </a:pPr>
                      <a:r>
                        <a:rPr lang="zh-CN" altLang="en-US"/>
                        <a:t>不支持</a:t>
                      </a:r>
                      <a:endParaRPr lang="zh-CN" altLang="en-US"/>
                    </a:p>
                  </a:txBody>
                  <a:tcPr/>
                </a:tc>
                <a:tc>
                  <a:txBody>
                    <a:bodyPr/>
                    <a:p>
                      <a:pPr>
                        <a:buNone/>
                      </a:pPr>
                      <a:r>
                        <a:rPr lang="zh-CN" altLang="en-US"/>
                        <a:t>支持</a:t>
                      </a:r>
                      <a:endParaRPr lang="zh-CN" altLang="en-US"/>
                    </a:p>
                  </a:txBody>
                  <a:tcPr/>
                </a:tc>
              </a:tr>
              <a:tr h="381000">
                <a:tc>
                  <a:txBody>
                    <a:bodyPr/>
                    <a:p>
                      <a:pPr>
                        <a:buNone/>
                      </a:pPr>
                      <a:r>
                        <a:rPr lang="zh-CN" altLang="en-US"/>
                        <a:t>事务</a:t>
                      </a:r>
                      <a:endParaRPr lang="zh-CN" altLang="en-US"/>
                    </a:p>
                  </a:txBody>
                  <a:tcPr/>
                </a:tc>
                <a:tc>
                  <a:txBody>
                    <a:bodyPr/>
                    <a:p>
                      <a:pPr>
                        <a:buNone/>
                      </a:pPr>
                      <a:r>
                        <a:rPr lang="zh-CN" altLang="en-US"/>
                        <a:t>不支持</a:t>
                      </a:r>
                      <a:endParaRPr lang="zh-CN" altLang="en-US"/>
                    </a:p>
                  </a:txBody>
                  <a:tcPr/>
                </a:tc>
                <a:tc>
                  <a:txBody>
                    <a:bodyPr/>
                    <a:p>
                      <a:pPr>
                        <a:buNone/>
                      </a:pPr>
                      <a:r>
                        <a:rPr lang="zh-CN" altLang="en-US"/>
                        <a:t>支持</a:t>
                      </a:r>
                      <a:endParaRPr lang="zh-CN" altLang="en-US"/>
                    </a:p>
                  </a:txBody>
                  <a:tcPr/>
                </a:tc>
              </a:tr>
              <a:tr h="381000">
                <a:tc>
                  <a:txBody>
                    <a:bodyPr/>
                    <a:p>
                      <a:pPr>
                        <a:buNone/>
                      </a:pPr>
                      <a:r>
                        <a:rPr lang="zh-CN" altLang="en-US"/>
                        <a:t>行表锁</a:t>
                      </a:r>
                      <a:endParaRPr lang="zh-CN" altLang="en-US"/>
                    </a:p>
                  </a:txBody>
                  <a:tcPr/>
                </a:tc>
                <a:tc>
                  <a:txBody>
                    <a:bodyPr/>
                    <a:p>
                      <a:pPr>
                        <a:buNone/>
                      </a:pPr>
                      <a:r>
                        <a:rPr lang="zh-CN" altLang="en-US"/>
                        <a:t>表锁，即使操作一条记录也会锁住整个表</a:t>
                      </a:r>
                      <a:endParaRPr lang="zh-CN" altLang="en-US"/>
                    </a:p>
                    <a:p>
                      <a:pPr>
                        <a:buNone/>
                      </a:pPr>
                      <a:r>
                        <a:rPr lang="zh-CN" altLang="en-US">
                          <a:solidFill>
                            <a:srgbClr val="FF0000"/>
                          </a:solidFill>
                        </a:rPr>
                        <a:t>不适合高并发的操作</a:t>
                      </a:r>
                      <a:endParaRPr lang="zh-CN" altLang="en-US">
                        <a:solidFill>
                          <a:srgbClr val="FF0000"/>
                        </a:solidFill>
                      </a:endParaRPr>
                    </a:p>
                  </a:txBody>
                  <a:tcPr/>
                </a:tc>
                <a:tc>
                  <a:txBody>
                    <a:bodyPr/>
                    <a:p>
                      <a:pPr>
                        <a:buNone/>
                      </a:pPr>
                      <a:r>
                        <a:rPr lang="zh-CN" altLang="en-US"/>
                        <a:t>行锁,操作时只锁某一行，不对其它行有影响</a:t>
                      </a:r>
                      <a:endParaRPr lang="zh-CN" altLang="en-US"/>
                    </a:p>
                    <a:p>
                      <a:pPr>
                        <a:buNone/>
                      </a:pPr>
                      <a:r>
                        <a:rPr lang="zh-CN" altLang="en-US">
                          <a:solidFill>
                            <a:srgbClr val="FF0000"/>
                          </a:solidFill>
                        </a:rPr>
                        <a:t>适合高并发的操作</a:t>
                      </a:r>
                      <a:endParaRPr lang="zh-CN" altLang="en-US">
                        <a:solidFill>
                          <a:srgbClr val="FF0000"/>
                        </a:solidFill>
                      </a:endParaRPr>
                    </a:p>
                  </a:txBody>
                  <a:tcPr/>
                </a:tc>
              </a:tr>
              <a:tr h="381000">
                <a:tc>
                  <a:txBody>
                    <a:bodyPr/>
                    <a:p>
                      <a:pPr>
                        <a:buNone/>
                      </a:pPr>
                      <a:r>
                        <a:rPr lang="zh-CN" altLang="en-US"/>
                        <a:t>缓存</a:t>
                      </a:r>
                      <a:endParaRPr lang="zh-CN" altLang="en-US"/>
                    </a:p>
                  </a:txBody>
                  <a:tcPr/>
                </a:tc>
                <a:tc>
                  <a:txBody>
                    <a:bodyPr/>
                    <a:p>
                      <a:pPr>
                        <a:buNone/>
                      </a:pPr>
                      <a:r>
                        <a:rPr lang="zh-CN" altLang="en-US"/>
                        <a:t>只缓存索引，不缓存真实数据</a:t>
                      </a:r>
                      <a:endParaRPr lang="zh-CN" altLang="en-US"/>
                    </a:p>
                  </a:txBody>
                  <a:tcPr/>
                </a:tc>
                <a:tc>
                  <a:txBody>
                    <a:bodyPr/>
                    <a:p>
                      <a:pPr>
                        <a:buNone/>
                      </a:pPr>
                      <a:r>
                        <a:rPr lang="zh-CN" altLang="en-US"/>
                        <a:t>不仅缓存索引还要缓存真实数据，对内存要求较高，而且内存大小对性能有决定性的影响</a:t>
                      </a:r>
                      <a:endParaRPr lang="zh-CN" altLang="en-US"/>
                    </a:p>
                  </a:txBody>
                  <a:tcPr/>
                </a:tc>
              </a:tr>
              <a:tr h="381000">
                <a:tc>
                  <a:txBody>
                    <a:bodyPr/>
                    <a:p>
                      <a:pPr>
                        <a:buNone/>
                      </a:pPr>
                      <a:r>
                        <a:rPr lang="zh-CN" altLang="en-US"/>
                        <a:t>表空间</a:t>
                      </a:r>
                      <a:endParaRPr lang="zh-CN" altLang="en-US"/>
                    </a:p>
                  </a:txBody>
                  <a:tcPr/>
                </a:tc>
                <a:tc>
                  <a:txBody>
                    <a:bodyPr/>
                    <a:p>
                      <a:pPr>
                        <a:buNone/>
                      </a:pPr>
                      <a:r>
                        <a:rPr lang="zh-CN" altLang="en-US"/>
                        <a:t>小</a:t>
                      </a:r>
                      <a:endParaRPr lang="zh-CN" altLang="en-US"/>
                    </a:p>
                  </a:txBody>
                  <a:tcPr/>
                </a:tc>
                <a:tc>
                  <a:txBody>
                    <a:bodyPr/>
                    <a:p>
                      <a:pPr>
                        <a:buNone/>
                      </a:pPr>
                      <a:r>
                        <a:rPr lang="zh-CN" altLang="en-US"/>
                        <a:t>大</a:t>
                      </a:r>
                      <a:endParaRPr lang="zh-CN" altLang="en-US"/>
                    </a:p>
                  </a:txBody>
                  <a:tcPr/>
                </a:tc>
              </a:tr>
              <a:tr h="457200">
                <a:tc>
                  <a:txBody>
                    <a:bodyPr/>
                    <a:p>
                      <a:pPr>
                        <a:buNone/>
                      </a:pPr>
                      <a:r>
                        <a:rPr lang="zh-CN" altLang="en-US"/>
                        <a:t>关注点</a:t>
                      </a:r>
                      <a:endParaRPr lang="zh-CN" altLang="en-US"/>
                    </a:p>
                  </a:txBody>
                  <a:tcPr/>
                </a:tc>
                <a:tc>
                  <a:txBody>
                    <a:bodyPr/>
                    <a:p>
                      <a:pPr>
                        <a:buNone/>
                      </a:pPr>
                      <a:r>
                        <a:rPr lang="zh-CN" altLang="en-US"/>
                        <a:t>性能</a:t>
                      </a:r>
                      <a:endParaRPr lang="zh-CN" altLang="en-US"/>
                    </a:p>
                  </a:txBody>
                  <a:tcPr/>
                </a:tc>
                <a:tc>
                  <a:txBody>
                    <a:bodyPr/>
                    <a:p>
                      <a:pPr>
                        <a:buNone/>
                      </a:pPr>
                      <a:r>
                        <a:rPr lang="zh-CN" altLang="en-US"/>
                        <a:t>事务</a:t>
                      </a:r>
                      <a:endParaRPr lang="zh-CN" altLang="en-US"/>
                    </a:p>
                  </a:txBody>
                  <a:tcPr/>
                </a:tc>
              </a:tr>
              <a:tr h="381000">
                <a:tc>
                  <a:txBody>
                    <a:bodyPr/>
                    <a:p>
                      <a:pPr>
                        <a:buNone/>
                      </a:pPr>
                      <a:r>
                        <a:rPr lang="zh-CN" altLang="en-US"/>
                        <a:t>默认安装</a:t>
                      </a:r>
                      <a:endParaRPr lang="zh-CN" altLang="en-US"/>
                    </a:p>
                  </a:txBody>
                  <a:tcPr/>
                </a:tc>
                <a:tc>
                  <a:txBody>
                    <a:bodyPr/>
                    <a:p>
                      <a:pPr>
                        <a:buNone/>
                      </a:pPr>
                      <a:r>
                        <a:rPr lang="en-US" altLang="zh-CN"/>
                        <a:t>Y</a:t>
                      </a:r>
                      <a:endParaRPr lang="en-US" altLang="zh-CN"/>
                    </a:p>
                  </a:txBody>
                  <a:tcPr/>
                </a:tc>
                <a:tc>
                  <a:txBody>
                    <a:bodyPr/>
                    <a:p>
                      <a:pPr>
                        <a:buNone/>
                      </a:pPr>
                      <a:r>
                        <a:rPr lang="en-US" altLang="zh-CN"/>
                        <a:t>Y</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2584450"/>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sym typeface="+mn-ea"/>
              </a:rPr>
              <a:t>为表中的字段选择合适的数据类型</a:t>
            </a:r>
            <a:endParaRPr lang="zh-CN" altLang="en-US" b="1">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endParaRPr lang="zh-CN" altLang="en-US">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Ø"/>
            </a:pPr>
            <a:r>
              <a:rPr lang="zh-CN" altLang="en-US" b="1">
                <a:solidFill>
                  <a:schemeClr val="accent1"/>
                </a:solidFill>
                <a:effectLst>
                  <a:outerShdw blurRad="38100" dist="25400" dir="5400000" algn="ctr" rotWithShape="0">
                    <a:srgbClr val="6E747A">
                      <a:alpha val="43000"/>
                    </a:srgbClr>
                  </a:outerShdw>
                </a:effectLst>
                <a:sym typeface="+mn-ea"/>
              </a:rPr>
              <a:t>当一个列可以选择多种数据类型时</a:t>
            </a:r>
            <a:endParaRPr lang="zh-CN" altLang="en-US" b="1">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AutoNum type="arabicPeriod"/>
            </a:pPr>
            <a:r>
              <a:rPr lang="zh-CN" altLang="en-US" b="1">
                <a:solidFill>
                  <a:schemeClr val="accent1"/>
                </a:solidFill>
                <a:effectLst>
                  <a:outerShdw blurRad="38100" dist="25400" dir="5400000" algn="ctr" rotWithShape="0">
                    <a:srgbClr val="6E747A">
                      <a:alpha val="43000"/>
                    </a:srgbClr>
                  </a:outerShdw>
                </a:effectLst>
                <a:sym typeface="+mn-ea"/>
              </a:rPr>
              <a:t>优先考虑数字类型</a:t>
            </a:r>
            <a:endParaRPr lang="zh-CN" altLang="en-US" b="1">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AutoNum type="arabicPeriod"/>
            </a:pPr>
            <a:r>
              <a:rPr lang="zh-CN" altLang="en-US" b="1">
                <a:solidFill>
                  <a:schemeClr val="accent1"/>
                </a:solidFill>
                <a:effectLst>
                  <a:outerShdw blurRad="38100" dist="25400" dir="5400000" algn="ctr" rotWithShape="0">
                    <a:srgbClr val="6E747A">
                      <a:alpha val="43000"/>
                    </a:srgbClr>
                  </a:outerShdw>
                </a:effectLst>
                <a:sym typeface="+mn-ea"/>
              </a:rPr>
              <a:t>其次是日期、时间类型</a:t>
            </a:r>
            <a:endParaRPr lang="zh-CN" altLang="en-US" b="1">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AutoNum type="arabicPeriod"/>
            </a:pPr>
            <a:r>
              <a:rPr lang="zh-CN" altLang="en-US" b="1">
                <a:solidFill>
                  <a:schemeClr val="accent1"/>
                </a:solidFill>
                <a:effectLst>
                  <a:outerShdw blurRad="38100" dist="25400" dir="5400000" algn="ctr" rotWithShape="0">
                    <a:srgbClr val="6E747A">
                      <a:alpha val="43000"/>
                    </a:srgbClr>
                  </a:outerShdw>
                </a:effectLst>
                <a:sym typeface="+mn-ea"/>
              </a:rPr>
              <a:t>最后是字符类型</a:t>
            </a:r>
            <a:endParaRPr lang="zh-CN" altLang="en-US" b="1">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AutoNum type="arabicPeriod"/>
            </a:pPr>
            <a:r>
              <a:rPr lang="zh-CN" altLang="en-US" b="1">
                <a:solidFill>
                  <a:schemeClr val="accent1"/>
                </a:solidFill>
                <a:effectLst>
                  <a:outerShdw blurRad="38100" dist="25400" dir="5400000" algn="ctr" rotWithShape="0">
                    <a:srgbClr val="6E747A">
                      <a:alpha val="43000"/>
                    </a:srgbClr>
                  </a:outerShdw>
                </a:effectLst>
                <a:sym typeface="+mn-ea"/>
              </a:rPr>
              <a:t>对于相同级别的数据类型，应该优先选择占用空间小的数据类型</a:t>
            </a:r>
            <a:endParaRPr lang="zh-CN" altLang="en-US"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逻辑设计</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2030095"/>
          </a:xfrm>
          <a:prstGeom prst="rect">
            <a:avLst/>
          </a:prstGeom>
          <a:noFill/>
        </p:spPr>
        <p:txBody>
          <a:bodyPr wrap="square" rtlCol="0" anchor="t">
            <a:spAutoFit/>
            <a:scene3d>
              <a:camera prst="orthographicFront"/>
              <a:lightRig rig="threePt" dir="t"/>
            </a:scene3d>
          </a:bodyPr>
          <a:p>
            <a:pPr marL="285750" indent="-28575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数据库设计的第一大范式</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数据库表中的所有字段都只具有单一属性</a:t>
            </a:r>
            <a:endParaRPr lang="zh-CN" altLang="en-US">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单一属性的列是由基本数据类型所构成的</a:t>
            </a:r>
            <a:endParaRPr lang="zh-CN" altLang="en-US">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设计出来的表都是简单的二维表</a:t>
            </a:r>
            <a:endParaRPr lang="zh-CN" altLang="en-US">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en-US" altLang="zh-CN">
              <a:solidFill>
                <a:schemeClr val="accent1"/>
              </a:solidFill>
              <a:effectLst>
                <a:outerShdw blurRad="38100" dist="25400" dir="5400000" algn="ctr" rotWithShape="0">
                  <a:srgbClr val="6E747A">
                    <a:alpha val="43000"/>
                  </a:srgbClr>
                </a:outerShdw>
              </a:effectLst>
              <a:sym typeface="+mn-ea"/>
            </a:endParaRPr>
          </a:p>
        </p:txBody>
      </p:sp>
      <p:graphicFrame>
        <p:nvGraphicFramePr>
          <p:cNvPr id="2" name="表格 1"/>
          <p:cNvGraphicFramePr/>
          <p:nvPr/>
        </p:nvGraphicFramePr>
        <p:xfrm>
          <a:off x="683260" y="3771265"/>
          <a:ext cx="3114040" cy="914400"/>
        </p:xfrm>
        <a:graphic>
          <a:graphicData uri="http://schemas.openxmlformats.org/drawingml/2006/table">
            <a:tbl>
              <a:tblPr firstRow="1" bandRow="1">
                <a:tableStyleId>{5C22544A-7EE6-4342-B048-85BDC9FD1C3A}</a:tableStyleId>
              </a:tblPr>
              <a:tblGrid>
                <a:gridCol w="1557020"/>
                <a:gridCol w="1557020"/>
              </a:tblGrid>
              <a:tr h="381000">
                <a:tc>
                  <a:txBody>
                    <a:bodyPr/>
                    <a:p>
                      <a:pPr>
                        <a:buNone/>
                      </a:pPr>
                      <a:r>
                        <a:rPr lang="en-US" altLang="zh-CN"/>
                        <a:t>id</a:t>
                      </a:r>
                      <a:endParaRPr lang="en-US" altLang="zh-CN"/>
                    </a:p>
                  </a:txBody>
                  <a:tcPr/>
                </a:tc>
                <a:tc>
                  <a:txBody>
                    <a:bodyPr/>
                    <a:p>
                      <a:pPr>
                        <a:buNone/>
                      </a:pPr>
                      <a:r>
                        <a:rPr lang="en-US" altLang="zh-CN">
                          <a:solidFill>
                            <a:srgbClr val="FF0000"/>
                          </a:solidFill>
                        </a:rPr>
                        <a:t>name-age</a:t>
                      </a:r>
                      <a:endParaRPr lang="en-US" altLang="zh-CN">
                        <a:solidFill>
                          <a:srgbClr val="FF0000"/>
                        </a:solidFill>
                      </a:endParaRPr>
                    </a:p>
                  </a:txBody>
                  <a:tcPr/>
                </a:tc>
              </a:tr>
              <a:tr h="381000">
                <a:tc>
                  <a:txBody>
                    <a:bodyPr/>
                    <a:p>
                      <a:pPr>
                        <a:buNone/>
                      </a:pPr>
                      <a:r>
                        <a:rPr lang="en-US" altLang="zh-CN"/>
                        <a:t>1</a:t>
                      </a:r>
                      <a:endParaRPr lang="en-US" altLang="zh-CN"/>
                    </a:p>
                  </a:txBody>
                  <a:tcPr/>
                </a:tc>
                <a:tc>
                  <a:txBody>
                    <a:bodyPr/>
                    <a:p>
                      <a:pPr>
                        <a:buNone/>
                      </a:pPr>
                      <a:r>
                        <a:rPr lang="zh-CN" altLang="en-US">
                          <a:solidFill>
                            <a:srgbClr val="FF0000"/>
                          </a:solidFill>
                        </a:rPr>
                        <a:t>张三</a:t>
                      </a:r>
                      <a:r>
                        <a:rPr lang="en-US" altLang="zh-CN">
                          <a:solidFill>
                            <a:srgbClr val="FF0000"/>
                          </a:solidFill>
                        </a:rPr>
                        <a:t>-23</a:t>
                      </a:r>
                      <a:endParaRPr lang="en-US" altLang="zh-CN">
                        <a:solidFill>
                          <a:srgbClr val="FF0000"/>
                        </a:solidFill>
                      </a:endParaRPr>
                    </a:p>
                  </a:txBody>
                  <a:tcPr/>
                </a:tc>
              </a:tr>
            </a:tbl>
          </a:graphicData>
        </a:graphic>
      </p:graphicFrame>
      <p:graphicFrame>
        <p:nvGraphicFramePr>
          <p:cNvPr id="3" name="表格 2"/>
          <p:cNvGraphicFramePr/>
          <p:nvPr/>
        </p:nvGraphicFramePr>
        <p:xfrm>
          <a:off x="5240655" y="3827780"/>
          <a:ext cx="4777740" cy="914400"/>
        </p:xfrm>
        <a:graphic>
          <a:graphicData uri="http://schemas.openxmlformats.org/drawingml/2006/table">
            <a:tbl>
              <a:tblPr firstRow="1" bandRow="1">
                <a:tableStyleId>{5C22544A-7EE6-4342-B048-85BDC9FD1C3A}</a:tableStyleId>
              </a:tblPr>
              <a:tblGrid>
                <a:gridCol w="1592580"/>
                <a:gridCol w="1592580"/>
                <a:gridCol w="1592580"/>
              </a:tblGrid>
              <a:tr h="457200">
                <a:tc>
                  <a:txBody>
                    <a:bodyPr/>
                    <a:p>
                      <a:pPr>
                        <a:buNone/>
                      </a:pPr>
                      <a:r>
                        <a:rPr lang="en-US" altLang="zh-CN"/>
                        <a:t>id</a:t>
                      </a:r>
                      <a:endParaRPr lang="en-US" altLang="zh-CN"/>
                    </a:p>
                  </a:txBody>
                  <a:tcPr/>
                </a:tc>
                <a:tc>
                  <a:txBody>
                    <a:bodyPr/>
                    <a:p>
                      <a:pPr>
                        <a:buNone/>
                      </a:pPr>
                      <a:r>
                        <a:rPr lang="en-US" altLang="zh-CN"/>
                        <a:t>name</a:t>
                      </a:r>
                      <a:endParaRPr lang="en-US" altLang="zh-CN"/>
                    </a:p>
                  </a:txBody>
                  <a:tcPr/>
                </a:tc>
                <a:tc>
                  <a:txBody>
                    <a:bodyPr/>
                    <a:p>
                      <a:pPr>
                        <a:buNone/>
                      </a:pPr>
                      <a:r>
                        <a:rPr lang="en-US" altLang="zh-CN"/>
                        <a:t>age</a:t>
                      </a:r>
                      <a:endParaRPr lang="en-US" altLang="zh-CN"/>
                    </a:p>
                  </a:txBody>
                  <a:tcPr/>
                </a:tc>
              </a:tr>
              <a:tr h="457200">
                <a:tc>
                  <a:txBody>
                    <a:bodyPr/>
                    <a:p>
                      <a:pPr>
                        <a:buNone/>
                      </a:pPr>
                      <a:r>
                        <a:rPr lang="en-US" altLang="zh-CN"/>
                        <a:t>1</a:t>
                      </a:r>
                      <a:endParaRPr lang="en-US" altLang="zh-CN"/>
                    </a:p>
                  </a:txBody>
                  <a:tcPr/>
                </a:tc>
                <a:tc>
                  <a:txBody>
                    <a:bodyPr/>
                    <a:p>
                      <a:pPr>
                        <a:buNone/>
                      </a:pPr>
                      <a:r>
                        <a:rPr lang="zh-CN" altLang="en-US"/>
                        <a:t>张三</a:t>
                      </a:r>
                      <a:endParaRPr lang="zh-CN" altLang="en-US"/>
                    </a:p>
                  </a:txBody>
                  <a:tcPr/>
                </a:tc>
                <a:tc>
                  <a:txBody>
                    <a:bodyPr/>
                    <a:p>
                      <a:pPr>
                        <a:buNone/>
                      </a:pPr>
                      <a:r>
                        <a:rPr lang="en-US" altLang="zh-CN"/>
                        <a:t>23</a:t>
                      </a:r>
                      <a:endParaRPr lang="en-US" altLang="zh-CN"/>
                    </a:p>
                  </a:txBody>
                  <a:tcPr/>
                </a:tc>
              </a:tr>
            </a:tbl>
          </a:graphicData>
        </a:graphic>
      </p:graphicFrame>
      <p:sp>
        <p:nvSpPr>
          <p:cNvPr id="4" name="矩形 3"/>
          <p:cNvSpPr/>
          <p:nvPr/>
        </p:nvSpPr>
        <p:spPr>
          <a:xfrm>
            <a:off x="4984750" y="3380105"/>
            <a:ext cx="5568950" cy="180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368300"/>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rPr>
              <a:t>浮点类型</a:t>
            </a:r>
            <a:endParaRPr lang="zh-CN" altLang="en-US" b="1">
              <a:solidFill>
                <a:schemeClr val="accent1"/>
              </a:solidFill>
              <a:effectLst>
                <a:outerShdw blurRad="38100" dist="25400" dir="5400000" algn="ctr" rotWithShape="0">
                  <a:srgbClr val="6E747A">
                    <a:alpha val="43000"/>
                  </a:srgbClr>
                </a:outerShdw>
              </a:effectLst>
              <a:sym typeface="+mn-ea"/>
            </a:endParaRPr>
          </a:p>
        </p:txBody>
      </p:sp>
      <p:graphicFrame>
        <p:nvGraphicFramePr>
          <p:cNvPr id="2" name="表格 1"/>
          <p:cNvGraphicFramePr/>
          <p:nvPr/>
        </p:nvGraphicFramePr>
        <p:xfrm>
          <a:off x="554990" y="2009140"/>
          <a:ext cx="10528935" cy="2194560"/>
        </p:xfrm>
        <a:graphic>
          <a:graphicData uri="http://schemas.openxmlformats.org/drawingml/2006/table">
            <a:tbl>
              <a:tblPr firstRow="1" bandRow="1">
                <a:tableStyleId>{5C22544A-7EE6-4342-B048-85BDC9FD1C3A}</a:tableStyleId>
              </a:tblPr>
              <a:tblGrid>
                <a:gridCol w="3509645"/>
                <a:gridCol w="3509645"/>
                <a:gridCol w="3509645"/>
              </a:tblGrid>
              <a:tr h="381000">
                <a:tc>
                  <a:txBody>
                    <a:bodyPr/>
                    <a:p>
                      <a:pPr>
                        <a:buNone/>
                      </a:pPr>
                      <a:r>
                        <a:rPr lang="zh-CN" altLang="en-US"/>
                        <a:t>列类型</a:t>
                      </a:r>
                      <a:endParaRPr lang="zh-CN" altLang="en-US"/>
                    </a:p>
                  </a:txBody>
                  <a:tcPr/>
                </a:tc>
                <a:tc>
                  <a:txBody>
                    <a:bodyPr/>
                    <a:p>
                      <a:pPr>
                        <a:buNone/>
                      </a:pPr>
                      <a:r>
                        <a:rPr lang="zh-CN" altLang="en-US"/>
                        <a:t>存储空间</a:t>
                      </a:r>
                      <a:endParaRPr lang="zh-CN" altLang="en-US"/>
                    </a:p>
                  </a:txBody>
                  <a:tcPr/>
                </a:tc>
                <a:tc>
                  <a:txBody>
                    <a:bodyPr/>
                    <a:p>
                      <a:pPr>
                        <a:buNone/>
                      </a:pPr>
                      <a:r>
                        <a:rPr lang="zh-CN" altLang="en-US"/>
                        <a:t>是否精确类型</a:t>
                      </a:r>
                      <a:endParaRPr lang="zh-CN" altLang="en-US"/>
                    </a:p>
                  </a:txBody>
                  <a:tcPr/>
                </a:tc>
              </a:tr>
              <a:tr h="457200">
                <a:tc>
                  <a:txBody>
                    <a:bodyPr/>
                    <a:p>
                      <a:pPr>
                        <a:buNone/>
                      </a:pPr>
                      <a:r>
                        <a:rPr lang="en-US" altLang="zh-CN"/>
                        <a:t>FlOAT</a:t>
                      </a:r>
                      <a:endParaRPr lang="en-US" altLang="zh-CN"/>
                    </a:p>
                  </a:txBody>
                  <a:tcPr/>
                </a:tc>
                <a:tc>
                  <a:txBody>
                    <a:bodyPr/>
                    <a:p>
                      <a:pPr>
                        <a:buNone/>
                      </a:pPr>
                      <a:r>
                        <a:rPr lang="en-US" altLang="zh-CN"/>
                        <a:t>4</a:t>
                      </a:r>
                      <a:r>
                        <a:rPr lang="zh-CN" altLang="en-US"/>
                        <a:t>个字节</a:t>
                      </a:r>
                      <a:endParaRPr lang="zh-CN" altLang="en-US"/>
                    </a:p>
                  </a:txBody>
                  <a:tcPr/>
                </a:tc>
                <a:tc>
                  <a:txBody>
                    <a:bodyPr/>
                    <a:p>
                      <a:pPr>
                        <a:buNone/>
                      </a:pPr>
                      <a:r>
                        <a:rPr lang="zh-CN" altLang="en-US"/>
                        <a:t>否</a:t>
                      </a:r>
                      <a:endParaRPr lang="zh-CN" altLang="en-US"/>
                    </a:p>
                  </a:txBody>
                  <a:tcPr/>
                </a:tc>
              </a:tr>
              <a:tr h="440690">
                <a:tc>
                  <a:txBody>
                    <a:bodyPr/>
                    <a:p>
                      <a:pPr>
                        <a:buNone/>
                      </a:pPr>
                      <a:r>
                        <a:rPr lang="en-US" altLang="zh-CN"/>
                        <a:t>DOUBLE</a:t>
                      </a:r>
                      <a:endParaRPr lang="en-US" altLang="zh-CN"/>
                    </a:p>
                  </a:txBody>
                  <a:tcPr/>
                </a:tc>
                <a:tc>
                  <a:txBody>
                    <a:bodyPr/>
                    <a:p>
                      <a:pPr>
                        <a:buNone/>
                      </a:pPr>
                      <a:r>
                        <a:rPr lang="en-US" altLang="zh-CN" sz="2400">
                          <a:sym typeface="+mn-ea"/>
                        </a:rPr>
                        <a:t>8</a:t>
                      </a:r>
                      <a:r>
                        <a:rPr lang="zh-CN" altLang="en-US" sz="2400">
                          <a:sym typeface="+mn-ea"/>
                        </a:rPr>
                        <a:t>个字节</a:t>
                      </a:r>
                      <a:endParaRPr lang="zh-CN" altLang="en-US"/>
                    </a:p>
                  </a:txBody>
                  <a:tcPr/>
                </a:tc>
                <a:tc>
                  <a:txBody>
                    <a:bodyPr/>
                    <a:p>
                      <a:pPr>
                        <a:buNone/>
                      </a:pPr>
                      <a:r>
                        <a:rPr lang="zh-CN" altLang="en-US"/>
                        <a:t>否</a:t>
                      </a:r>
                      <a:endParaRPr lang="zh-CN" altLang="en-US"/>
                    </a:p>
                  </a:txBody>
                  <a:tcPr/>
                </a:tc>
              </a:tr>
              <a:tr h="457200">
                <a:tc>
                  <a:txBody>
                    <a:bodyPr/>
                    <a:p>
                      <a:pPr>
                        <a:buNone/>
                      </a:pPr>
                      <a:r>
                        <a:rPr lang="en-US" altLang="zh-CN"/>
                        <a:t>DECIMAL</a:t>
                      </a:r>
                      <a:endParaRPr lang="en-US" altLang="zh-CN"/>
                    </a:p>
                  </a:txBody>
                  <a:tcPr/>
                </a:tc>
                <a:tc>
                  <a:txBody>
                    <a:bodyPr/>
                    <a:p>
                      <a:pPr>
                        <a:buNone/>
                      </a:pPr>
                      <a:r>
                        <a:rPr lang="zh-CN" altLang="en-US"/>
                        <a:t>每</a:t>
                      </a:r>
                      <a:r>
                        <a:rPr lang="en-US" altLang="zh-CN"/>
                        <a:t>4</a:t>
                      </a:r>
                      <a:r>
                        <a:rPr lang="zh-CN" altLang="en-US"/>
                        <a:t>个字节存</a:t>
                      </a:r>
                      <a:r>
                        <a:rPr lang="en-US" altLang="zh-CN"/>
                        <a:t>9</a:t>
                      </a:r>
                      <a:r>
                        <a:rPr lang="zh-CN" altLang="en-US"/>
                        <a:t>个数字，小数点占</a:t>
                      </a:r>
                      <a:r>
                        <a:rPr lang="en-US" altLang="zh-CN"/>
                        <a:t>1</a:t>
                      </a:r>
                      <a:r>
                        <a:rPr lang="zh-CN" altLang="en-US"/>
                        <a:t>个字节</a:t>
                      </a:r>
                      <a:endParaRPr lang="zh-CN" altLang="en-US"/>
                    </a:p>
                  </a:txBody>
                  <a:tcPr/>
                </a:tc>
                <a:tc>
                  <a:txBody>
                    <a:bodyPr/>
                    <a:p>
                      <a:pPr>
                        <a:buNone/>
                      </a:pPr>
                      <a:r>
                        <a:rPr lang="zh-CN" altLang="en-US"/>
                        <a:t>是</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368300"/>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rPr>
              <a:t>浮点类型</a:t>
            </a:r>
            <a:endParaRPr lang="zh-CN" altLang="en-US" b="1">
              <a:solidFill>
                <a:schemeClr val="accent1"/>
              </a:solidFill>
              <a:effectLst>
                <a:outerShdw blurRad="38100" dist="25400" dir="5400000" algn="ctr" rotWithShape="0">
                  <a:srgbClr val="6E747A">
                    <a:alpha val="43000"/>
                  </a:srgbClr>
                </a:outerShdw>
              </a:effectLst>
              <a:sym typeface="+mn-ea"/>
            </a:endParaRPr>
          </a:p>
        </p:txBody>
      </p:sp>
      <p:pic>
        <p:nvPicPr>
          <p:cNvPr id="4" name="图片 3"/>
          <p:cNvPicPr>
            <a:picLocks noChangeAspect="1"/>
          </p:cNvPicPr>
          <p:nvPr/>
        </p:nvPicPr>
        <p:blipFill>
          <a:blip r:embed="rId3"/>
          <a:stretch>
            <a:fillRect/>
          </a:stretch>
        </p:blipFill>
        <p:spPr>
          <a:xfrm>
            <a:off x="4984750" y="779145"/>
            <a:ext cx="4289425" cy="2974975"/>
          </a:xfrm>
          <a:prstGeom prst="rect">
            <a:avLst/>
          </a:prstGeom>
        </p:spPr>
      </p:pic>
      <p:pic>
        <p:nvPicPr>
          <p:cNvPr id="6" name="图片 5"/>
          <p:cNvPicPr>
            <a:picLocks noChangeAspect="1"/>
          </p:cNvPicPr>
          <p:nvPr/>
        </p:nvPicPr>
        <p:blipFill>
          <a:blip r:embed="rId4"/>
          <a:stretch>
            <a:fillRect/>
          </a:stretch>
        </p:blipFill>
        <p:spPr>
          <a:xfrm>
            <a:off x="1050290" y="3935730"/>
            <a:ext cx="8223885" cy="2292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1476375"/>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sym typeface="+mn-ea"/>
              </a:rPr>
              <a:t>日期类型</a:t>
            </a:r>
            <a:endParaRPr lang="zh-CN" altLang="en-US" b="1">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zh-CN" altLang="en-US"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en-US" altLang="zh-CN" b="1">
                <a:solidFill>
                  <a:schemeClr val="accent1"/>
                </a:solidFill>
                <a:effectLst>
                  <a:outerShdw blurRad="38100" dist="25400" dir="5400000" algn="ctr" rotWithShape="0">
                    <a:srgbClr val="6E747A">
                      <a:alpha val="43000"/>
                    </a:srgbClr>
                  </a:outerShdw>
                </a:effectLst>
                <a:sym typeface="+mn-ea"/>
              </a:rPr>
              <a:t>timestamp </a:t>
            </a:r>
            <a:r>
              <a:rPr lang="zh-CN" altLang="en-US" b="1">
                <a:solidFill>
                  <a:schemeClr val="accent1"/>
                </a:solidFill>
                <a:effectLst>
                  <a:outerShdw blurRad="38100" dist="25400" dir="5400000" algn="ctr" rotWithShape="0">
                    <a:srgbClr val="6E747A">
                      <a:alpha val="43000"/>
                    </a:srgbClr>
                  </a:outerShdw>
                </a:effectLst>
                <a:sym typeface="+mn-ea"/>
              </a:rPr>
              <a:t>类型 与 </a:t>
            </a:r>
            <a:r>
              <a:rPr lang="en-US" altLang="zh-CN" b="1">
                <a:solidFill>
                  <a:schemeClr val="accent1"/>
                </a:solidFill>
                <a:effectLst>
                  <a:outerShdw blurRad="38100" dist="25400" dir="5400000" algn="ctr" rotWithShape="0">
                    <a:srgbClr val="6E747A">
                      <a:alpha val="43000"/>
                    </a:srgbClr>
                  </a:outerShdw>
                </a:effectLst>
                <a:sym typeface="+mn-ea"/>
              </a:rPr>
              <a:t>datetime</a:t>
            </a:r>
            <a:r>
              <a:rPr lang="zh-CN" altLang="en-US" b="1">
                <a:solidFill>
                  <a:schemeClr val="accent1"/>
                </a:solidFill>
                <a:effectLst>
                  <a:outerShdw blurRad="38100" dist="25400" dir="5400000" algn="ctr" rotWithShape="0">
                    <a:srgbClr val="6E747A">
                      <a:alpha val="43000"/>
                    </a:srgbClr>
                  </a:outerShdw>
                </a:effectLst>
                <a:sym typeface="+mn-ea"/>
              </a:rPr>
              <a:t>区别</a:t>
            </a:r>
            <a:endParaRPr lang="zh-CN" altLang="en-US"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sym typeface="+mn-ea"/>
            </a:endParaRPr>
          </a:p>
        </p:txBody>
      </p:sp>
      <p:pic>
        <p:nvPicPr>
          <p:cNvPr id="8" name="图片 7"/>
          <p:cNvPicPr>
            <a:picLocks noChangeAspect="1"/>
          </p:cNvPicPr>
          <p:nvPr/>
        </p:nvPicPr>
        <p:blipFill>
          <a:blip r:embed="rId3"/>
          <a:stretch>
            <a:fillRect/>
          </a:stretch>
        </p:blipFill>
        <p:spPr>
          <a:xfrm>
            <a:off x="666750" y="2360295"/>
            <a:ext cx="8564880" cy="2136140"/>
          </a:xfrm>
          <a:prstGeom prst="rect">
            <a:avLst/>
          </a:prstGeom>
        </p:spPr>
      </p:pic>
      <p:sp>
        <p:nvSpPr>
          <p:cNvPr id="9" name="文本框 8"/>
          <p:cNvSpPr txBox="1"/>
          <p:nvPr/>
        </p:nvSpPr>
        <p:spPr>
          <a:xfrm>
            <a:off x="521970" y="4903470"/>
            <a:ext cx="9720580" cy="1198880"/>
          </a:xfrm>
          <a:prstGeom prst="rect">
            <a:avLst/>
          </a:prstGeom>
          <a:noFill/>
        </p:spPr>
        <p:txBody>
          <a:bodyPr wrap="square" rtlCol="0" anchor="t">
            <a:spAutoFit/>
          </a:bodyPr>
          <a:p>
            <a:pPr indent="0">
              <a:buFont typeface="Wingdings" panose="05000000000000000000" charset="0"/>
              <a:buNone/>
            </a:pPr>
            <a:r>
              <a:rPr lang="zh-CN" altLang="en-US">
                <a:sym typeface="+mn-ea"/>
              </a:rPr>
              <a:t>datetime类型在5.6中字段长度是5个字节</a:t>
            </a:r>
            <a:endParaRPr lang="zh-CN" altLang="en-US">
              <a:sym typeface="+mn-ea"/>
            </a:endParaRPr>
          </a:p>
          <a:p>
            <a:pPr indent="0">
              <a:buFont typeface="Wingdings" panose="05000000000000000000" charset="0"/>
              <a:buNone/>
            </a:pPr>
            <a:endParaRPr lang="en-US" altLang="zh-CN"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en-US" altLang="zh-CN" b="1">
                <a:solidFill>
                  <a:schemeClr val="accent1"/>
                </a:solidFill>
                <a:effectLst>
                  <a:outerShdw blurRad="38100" dist="25400" dir="5400000" algn="ctr" rotWithShape="0">
                    <a:srgbClr val="6E747A">
                      <a:alpha val="43000"/>
                    </a:srgbClr>
                  </a:outerShdw>
                </a:effectLst>
                <a:sym typeface="+mn-ea"/>
              </a:rPr>
              <a:t>timestamp </a:t>
            </a:r>
            <a:r>
              <a:rPr lang="zh-CN" altLang="en-US" b="1">
                <a:solidFill>
                  <a:schemeClr val="accent1"/>
                </a:solidFill>
                <a:effectLst>
                  <a:outerShdw blurRad="38100" dist="25400" dir="5400000" algn="ctr" rotWithShape="0">
                    <a:srgbClr val="6E747A">
                      <a:alpha val="43000"/>
                    </a:srgbClr>
                  </a:outerShdw>
                </a:effectLst>
                <a:sym typeface="+mn-ea"/>
              </a:rPr>
              <a:t>和时区有关，而</a:t>
            </a:r>
            <a:r>
              <a:rPr lang="en-US" altLang="zh-CN" b="1">
                <a:solidFill>
                  <a:schemeClr val="accent1"/>
                </a:solidFill>
                <a:effectLst>
                  <a:outerShdw blurRad="38100" dist="25400" dir="5400000" algn="ctr" rotWithShape="0">
                    <a:srgbClr val="6E747A">
                      <a:alpha val="43000"/>
                    </a:srgbClr>
                  </a:outerShdw>
                </a:effectLst>
                <a:sym typeface="+mn-ea"/>
              </a:rPr>
              <a:t>datetime</a:t>
            </a:r>
            <a:r>
              <a:rPr lang="zh-CN" altLang="en-US" b="1">
                <a:solidFill>
                  <a:schemeClr val="accent1"/>
                </a:solidFill>
                <a:effectLst>
                  <a:outerShdw blurRad="38100" dist="25400" dir="5400000" algn="ctr" rotWithShape="0">
                    <a:srgbClr val="6E747A">
                      <a:alpha val="43000"/>
                    </a:srgbClr>
                  </a:outerShdw>
                </a:effectLst>
                <a:sym typeface="+mn-ea"/>
              </a:rPr>
              <a:t>无关</a:t>
            </a:r>
            <a:endParaRPr lang="zh-CN" altLang="en-US"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物理设计</a:t>
            </a:r>
            <a:endParaRPr lang="zh-CN" altLang="en-US" sz="2660">
              <a:solidFill>
                <a:schemeClr val="accent1"/>
              </a:solidFill>
              <a:effectLst>
                <a:outerShdw blurRad="38100" dist="25400" dir="5400000" algn="ctr" rotWithShape="0">
                  <a:srgbClr val="6E747A">
                    <a:alpha val="43000"/>
                  </a:srgbClr>
                </a:outerShdw>
              </a:effectLst>
              <a:sym typeface="+mn-ea"/>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66750" y="1286510"/>
            <a:ext cx="9720580" cy="368300"/>
          </a:xfrm>
          <a:prstGeom prst="rect">
            <a:avLst/>
          </a:prstGeom>
          <a:noFill/>
        </p:spPr>
        <p:txBody>
          <a:bodyPr wrap="square" rtlCol="0" anchor="t">
            <a:spAutoFit/>
          </a:bodyPr>
          <a:p>
            <a:pPr marL="285750" indent="-285750">
              <a:buFont typeface="Wingdings" panose="05000000000000000000" charset="0"/>
              <a:buChar char="p"/>
            </a:pPr>
            <a:r>
              <a:rPr lang="zh-CN" altLang="en-US" b="1">
                <a:solidFill>
                  <a:schemeClr val="accent1"/>
                </a:solidFill>
                <a:effectLst>
                  <a:outerShdw blurRad="38100" dist="25400" dir="5400000" algn="ctr" rotWithShape="0">
                    <a:srgbClr val="6E747A">
                      <a:alpha val="43000"/>
                    </a:srgbClr>
                  </a:outerShdw>
                </a:effectLst>
                <a:sym typeface="+mn-ea"/>
              </a:rPr>
              <a:t>日期类型</a:t>
            </a:r>
            <a:endParaRPr lang="zh-CN" altLang="en-US" b="1">
              <a:solidFill>
                <a:schemeClr val="accent1"/>
              </a:solidFill>
              <a:effectLst>
                <a:outerShdw blurRad="38100" dist="25400" dir="5400000" algn="ctr" rotWithShape="0">
                  <a:srgbClr val="6E747A">
                    <a:alpha val="43000"/>
                  </a:srgbClr>
                </a:outerShdw>
              </a:effectLst>
              <a:sym typeface="+mn-ea"/>
            </a:endParaRPr>
          </a:p>
        </p:txBody>
      </p:sp>
      <p:sp>
        <p:nvSpPr>
          <p:cNvPr id="9" name="文本框 8"/>
          <p:cNvSpPr txBox="1"/>
          <p:nvPr/>
        </p:nvSpPr>
        <p:spPr>
          <a:xfrm>
            <a:off x="666750" y="1654810"/>
            <a:ext cx="9720580" cy="645160"/>
          </a:xfrm>
          <a:prstGeom prst="rect">
            <a:avLst/>
          </a:prstGeom>
          <a:noFill/>
        </p:spPr>
        <p:txBody>
          <a:bodyPr wrap="square" rtlCol="0" anchor="t">
            <a:spAutoFit/>
          </a:bodyPr>
          <a:p>
            <a:pPr indent="0">
              <a:buFont typeface="Wingdings" panose="05000000000000000000" charset="0"/>
              <a:buNone/>
            </a:pPr>
            <a:r>
              <a:rPr lang="en-US" altLang="zh-CN" b="1">
                <a:solidFill>
                  <a:schemeClr val="accent1"/>
                </a:solidFill>
                <a:effectLst>
                  <a:outerShdw blurRad="38100" dist="25400" dir="5400000" algn="ctr" rotWithShape="0">
                    <a:srgbClr val="6E747A">
                      <a:alpha val="43000"/>
                    </a:srgbClr>
                  </a:outerShdw>
                </a:effectLst>
                <a:sym typeface="+mn-ea"/>
              </a:rPr>
              <a:t>timestamp </a:t>
            </a:r>
            <a:r>
              <a:rPr lang="zh-CN" altLang="en-US" b="1">
                <a:solidFill>
                  <a:schemeClr val="accent1"/>
                </a:solidFill>
                <a:effectLst>
                  <a:outerShdw blurRad="38100" dist="25400" dir="5400000" algn="ctr" rotWithShape="0">
                    <a:srgbClr val="6E747A">
                      <a:alpha val="43000"/>
                    </a:srgbClr>
                  </a:outerShdw>
                </a:effectLst>
                <a:sym typeface="+mn-ea"/>
              </a:rPr>
              <a:t>和时区有关，而</a:t>
            </a:r>
            <a:r>
              <a:rPr lang="en-US" altLang="zh-CN" b="1">
                <a:solidFill>
                  <a:schemeClr val="accent1"/>
                </a:solidFill>
                <a:effectLst>
                  <a:outerShdw blurRad="38100" dist="25400" dir="5400000" algn="ctr" rotWithShape="0">
                    <a:srgbClr val="6E747A">
                      <a:alpha val="43000"/>
                    </a:srgbClr>
                  </a:outerShdw>
                </a:effectLst>
                <a:sym typeface="+mn-ea"/>
              </a:rPr>
              <a:t>datetime</a:t>
            </a:r>
            <a:r>
              <a:rPr lang="zh-CN" altLang="en-US" b="1">
                <a:solidFill>
                  <a:schemeClr val="accent1"/>
                </a:solidFill>
                <a:effectLst>
                  <a:outerShdw blurRad="38100" dist="25400" dir="5400000" algn="ctr" rotWithShape="0">
                    <a:srgbClr val="6E747A">
                      <a:alpha val="43000"/>
                    </a:srgbClr>
                  </a:outerShdw>
                </a:effectLst>
                <a:sym typeface="+mn-ea"/>
              </a:rPr>
              <a:t>无关</a:t>
            </a:r>
            <a:endParaRPr lang="zh-CN" altLang="en-US" b="1">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endParaRPr lang="zh-CN" altLang="en-US" b="1">
              <a:solidFill>
                <a:schemeClr val="accent1"/>
              </a:solidFill>
              <a:effectLst>
                <a:outerShdw blurRad="38100" dist="25400" dir="5400000" algn="ctr" rotWithShape="0">
                  <a:srgbClr val="6E747A">
                    <a:alpha val="43000"/>
                  </a:srgbClr>
                </a:outerShdw>
              </a:effectLst>
              <a:sym typeface="+mn-ea"/>
            </a:endParaRPr>
          </a:p>
        </p:txBody>
      </p:sp>
      <p:sp>
        <p:nvSpPr>
          <p:cNvPr id="4" name="文本框 3"/>
          <p:cNvSpPr txBox="1"/>
          <p:nvPr/>
        </p:nvSpPr>
        <p:spPr>
          <a:xfrm>
            <a:off x="7118350" y="2847975"/>
            <a:ext cx="2540000" cy="368300"/>
          </a:xfrm>
          <a:prstGeom prst="rect">
            <a:avLst/>
          </a:prstGeom>
          <a:noFill/>
        </p:spPr>
        <p:txBody>
          <a:bodyPr wrap="square" rtlCol="0" anchor="t">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set time_zone="-10:00"</a:t>
            </a:r>
            <a:endParaRPr lang="zh-CN" altLang="en-US">
              <a:solidFill>
                <a:schemeClr val="accent1"/>
              </a:solidFill>
              <a:effectLst>
                <a:outerShdw blurRad="38100" dist="25400" dir="5400000" algn="ctr" rotWithShape="0">
                  <a:srgbClr val="6E747A">
                    <a:alpha val="43000"/>
                  </a:srgbClr>
                </a:outerShdw>
              </a:effectLst>
            </a:endParaRPr>
          </a:p>
        </p:txBody>
      </p:sp>
      <p:pic>
        <p:nvPicPr>
          <p:cNvPr id="6" name="图片 5"/>
          <p:cNvPicPr>
            <a:picLocks noChangeAspect="1"/>
          </p:cNvPicPr>
          <p:nvPr/>
        </p:nvPicPr>
        <p:blipFill>
          <a:blip r:embed="rId3"/>
          <a:stretch>
            <a:fillRect/>
          </a:stretch>
        </p:blipFill>
        <p:spPr>
          <a:xfrm>
            <a:off x="414655" y="2299970"/>
            <a:ext cx="5047615" cy="1038225"/>
          </a:xfrm>
          <a:prstGeom prst="rect">
            <a:avLst/>
          </a:prstGeom>
        </p:spPr>
      </p:pic>
      <p:pic>
        <p:nvPicPr>
          <p:cNvPr id="7" name="图片 6"/>
          <p:cNvPicPr>
            <a:picLocks noChangeAspect="1"/>
          </p:cNvPicPr>
          <p:nvPr/>
        </p:nvPicPr>
        <p:blipFill>
          <a:blip r:embed="rId4"/>
          <a:stretch>
            <a:fillRect/>
          </a:stretch>
        </p:blipFill>
        <p:spPr>
          <a:xfrm>
            <a:off x="6083935" y="1386840"/>
            <a:ext cx="4895215" cy="1181100"/>
          </a:xfrm>
          <a:prstGeom prst="rect">
            <a:avLst/>
          </a:prstGeom>
        </p:spPr>
      </p:pic>
      <p:pic>
        <p:nvPicPr>
          <p:cNvPr id="10" name="图片 9"/>
          <p:cNvPicPr>
            <a:picLocks noChangeAspect="1"/>
          </p:cNvPicPr>
          <p:nvPr/>
        </p:nvPicPr>
        <p:blipFill>
          <a:blip r:embed="rId5"/>
          <a:stretch>
            <a:fillRect/>
          </a:stretch>
        </p:blipFill>
        <p:spPr>
          <a:xfrm>
            <a:off x="5950585" y="3886200"/>
            <a:ext cx="5161915" cy="1695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逻辑设计</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922020"/>
          </a:xfrm>
          <a:prstGeom prst="rect">
            <a:avLst/>
          </a:prstGeom>
          <a:noFill/>
        </p:spPr>
        <p:txBody>
          <a:bodyPr wrap="square" rtlCol="0" anchor="t">
            <a:spAutoFit/>
            <a:scene3d>
              <a:camera prst="orthographicFront"/>
              <a:lightRig rig="threePt" dir="t"/>
            </a:scene3d>
          </a:bodyPr>
          <a:p>
            <a:pPr marL="285750" indent="-28575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数据库设计的第二大范式</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要求表中只具有一个业务主键，也就是说符合第二范式的表不能存在非主键列只对部分主键的依赖关系</a:t>
            </a:r>
            <a:endParaRPr lang="zh-CN" altLang="en-US">
              <a:solidFill>
                <a:schemeClr val="accent1"/>
              </a:solidFill>
              <a:effectLst>
                <a:outerShdw blurRad="38100" dist="25400" dir="5400000" algn="ctr" rotWithShape="0">
                  <a:srgbClr val="6E747A">
                    <a:alpha val="43000"/>
                  </a:srgbClr>
                </a:outerShdw>
              </a:effectLst>
              <a:sym typeface="+mn-ea"/>
            </a:endParaRPr>
          </a:p>
        </p:txBody>
      </p:sp>
      <p:graphicFrame>
        <p:nvGraphicFramePr>
          <p:cNvPr id="4" name="表格 3"/>
          <p:cNvGraphicFramePr/>
          <p:nvPr/>
        </p:nvGraphicFramePr>
        <p:xfrm>
          <a:off x="611505" y="2372995"/>
          <a:ext cx="5181600" cy="1371600"/>
        </p:xfrm>
        <a:graphic>
          <a:graphicData uri="http://schemas.openxmlformats.org/drawingml/2006/table">
            <a:tbl>
              <a:tblPr firstRow="1" bandRow="1">
                <a:tableStyleId>{5C22544A-7EE6-4342-B048-85BDC9FD1C3A}</a:tableStyleId>
              </a:tblPr>
              <a:tblGrid>
                <a:gridCol w="1727200"/>
                <a:gridCol w="1727200"/>
                <a:gridCol w="1727200"/>
              </a:tblGrid>
              <a:tr h="457200">
                <a:tc>
                  <a:txBody>
                    <a:bodyPr/>
                    <a:p>
                      <a:pPr>
                        <a:buNone/>
                      </a:pPr>
                      <a:r>
                        <a:rPr lang="zh-CN" altLang="en-US"/>
                        <a:t>订单表</a:t>
                      </a:r>
                      <a:r>
                        <a:rPr lang="en-US" altLang="zh-CN"/>
                        <a:t>ID</a:t>
                      </a:r>
                      <a:r>
                        <a:rPr lang="zh-CN" altLang="en-US"/>
                        <a:t>（主键）</a:t>
                      </a:r>
                      <a:endParaRPr lang="zh-CN" altLang="en-US"/>
                    </a:p>
                  </a:txBody>
                  <a:tcPr/>
                </a:tc>
                <a:tc>
                  <a:txBody>
                    <a:bodyPr/>
                    <a:p>
                      <a:pPr>
                        <a:buNone/>
                      </a:pPr>
                      <a:r>
                        <a:rPr lang="zh-CN" altLang="en-US"/>
                        <a:t>订单时间</a:t>
                      </a:r>
                      <a:endParaRPr lang="zh-CN" altLang="en-US"/>
                    </a:p>
                  </a:txBody>
                  <a:tcPr/>
                </a:tc>
                <a:tc>
                  <a:txBody>
                    <a:bodyPr/>
                    <a:p>
                      <a:pPr>
                        <a:buNone/>
                      </a:pPr>
                      <a:r>
                        <a:rPr lang="zh-CN" altLang="en-US">
                          <a:solidFill>
                            <a:srgbClr val="FF0000"/>
                          </a:solidFill>
                        </a:rPr>
                        <a:t>产品</a:t>
                      </a:r>
                      <a:r>
                        <a:rPr lang="en-US" altLang="zh-CN">
                          <a:solidFill>
                            <a:srgbClr val="FF0000"/>
                          </a:solidFill>
                        </a:rPr>
                        <a:t>ID</a:t>
                      </a:r>
                      <a:endParaRPr lang="en-US" altLang="zh-CN">
                        <a:solidFill>
                          <a:srgbClr val="FF0000"/>
                        </a:solidFill>
                      </a:endParaRPr>
                    </a:p>
                  </a:txBody>
                  <a:tcPr/>
                </a:tc>
              </a:tr>
              <a:tr h="457200">
                <a:tc>
                  <a:txBody>
                    <a:bodyPr/>
                    <a:p>
                      <a:pPr>
                        <a:buNone/>
                      </a:pPr>
                      <a:r>
                        <a:rPr lang="en-US" altLang="zh-CN"/>
                        <a:t>1</a:t>
                      </a:r>
                      <a:endParaRPr lang="en-US" altLang="zh-CN"/>
                    </a:p>
                  </a:txBody>
                  <a:tcPr/>
                </a:tc>
                <a:tc>
                  <a:txBody>
                    <a:bodyPr/>
                    <a:p>
                      <a:pPr>
                        <a:buNone/>
                      </a:pPr>
                      <a:r>
                        <a:rPr lang="en-US" altLang="zh-CN"/>
                        <a:t>2018-12-12</a:t>
                      </a:r>
                      <a:endParaRPr lang="en-US" altLang="zh-CN"/>
                    </a:p>
                  </a:txBody>
                  <a:tcPr/>
                </a:tc>
                <a:tc>
                  <a:txBody>
                    <a:bodyPr/>
                    <a:p>
                      <a:pPr>
                        <a:buNone/>
                      </a:pPr>
                      <a:r>
                        <a:rPr lang="en-US" altLang="zh-CN">
                          <a:solidFill>
                            <a:srgbClr val="FF0000"/>
                          </a:solidFill>
                        </a:rPr>
                        <a:t>3</a:t>
                      </a:r>
                      <a:endParaRPr lang="en-US" altLang="zh-CN">
                        <a:solidFill>
                          <a:srgbClr val="FF0000"/>
                        </a:solidFill>
                      </a:endParaRPr>
                    </a:p>
                  </a:txBody>
                  <a:tcPr/>
                </a:tc>
              </a:tr>
              <a:tr h="457200">
                <a:tc>
                  <a:txBody>
                    <a:bodyPr/>
                    <a:p>
                      <a:pPr>
                        <a:buNone/>
                      </a:pPr>
                      <a:r>
                        <a:rPr lang="en-US" altLang="zh-CN">
                          <a:solidFill>
                            <a:srgbClr val="FF0000"/>
                          </a:solidFill>
                        </a:rPr>
                        <a:t>1</a:t>
                      </a:r>
                      <a:endParaRPr lang="en-US" altLang="zh-CN">
                        <a:solidFill>
                          <a:srgbClr val="FF0000"/>
                        </a:solidFill>
                      </a:endParaRPr>
                    </a:p>
                  </a:txBody>
                  <a:tcPr/>
                </a:tc>
                <a:tc>
                  <a:txBody>
                    <a:bodyPr/>
                    <a:p>
                      <a:pPr>
                        <a:buNone/>
                      </a:pPr>
                      <a:r>
                        <a:rPr lang="en-US" altLang="zh-CN"/>
                        <a:t>2018-12-12</a:t>
                      </a:r>
                      <a:endParaRPr lang="en-US" altLang="zh-CN"/>
                    </a:p>
                  </a:txBody>
                  <a:tcPr/>
                </a:tc>
                <a:tc>
                  <a:txBody>
                    <a:bodyPr/>
                    <a:p>
                      <a:pPr>
                        <a:buNone/>
                      </a:pPr>
                      <a:r>
                        <a:rPr lang="en-US" altLang="zh-CN">
                          <a:solidFill>
                            <a:srgbClr val="FF0000"/>
                          </a:solidFill>
                        </a:rPr>
                        <a:t>4</a:t>
                      </a:r>
                      <a:endParaRPr lang="en-US" altLang="zh-CN">
                        <a:solidFill>
                          <a:srgbClr val="FF0000"/>
                        </a:solidFill>
                      </a:endParaRPr>
                    </a:p>
                  </a:txBody>
                  <a:tcPr/>
                </a:tc>
              </a:tr>
            </a:tbl>
          </a:graphicData>
        </a:graphic>
      </p:graphicFrame>
      <p:graphicFrame>
        <p:nvGraphicFramePr>
          <p:cNvPr id="7" name="表格 6"/>
          <p:cNvGraphicFramePr/>
          <p:nvPr/>
        </p:nvGraphicFramePr>
        <p:xfrm>
          <a:off x="611505" y="4217670"/>
          <a:ext cx="3304540" cy="1828800"/>
        </p:xfrm>
        <a:graphic>
          <a:graphicData uri="http://schemas.openxmlformats.org/drawingml/2006/table">
            <a:tbl>
              <a:tblPr firstRow="1" bandRow="1">
                <a:tableStyleId>{5C22544A-7EE6-4342-B048-85BDC9FD1C3A}</a:tableStyleId>
              </a:tblPr>
              <a:tblGrid>
                <a:gridCol w="1652270"/>
                <a:gridCol w="1652270"/>
              </a:tblGrid>
              <a:tr h="457200">
                <a:tc>
                  <a:txBody>
                    <a:bodyPr/>
                    <a:p>
                      <a:pPr>
                        <a:buNone/>
                      </a:pPr>
                      <a:r>
                        <a:rPr lang="zh-CN" altLang="en-US"/>
                        <a:t>产品表</a:t>
                      </a:r>
                      <a:r>
                        <a:rPr lang="en-US" altLang="zh-CN"/>
                        <a:t>ID</a:t>
                      </a:r>
                      <a:endParaRPr lang="en-US" altLang="zh-CN"/>
                    </a:p>
                  </a:txBody>
                  <a:tcPr/>
                </a:tc>
                <a:tc>
                  <a:txBody>
                    <a:bodyPr/>
                    <a:p>
                      <a:pPr>
                        <a:buNone/>
                      </a:pPr>
                      <a:r>
                        <a:rPr lang="zh-CN" altLang="en-US"/>
                        <a:t>产品名称</a:t>
                      </a:r>
                      <a:endParaRPr lang="zh-CN" altLang="en-US"/>
                    </a:p>
                  </a:txBody>
                  <a:tcPr/>
                </a:tc>
              </a:tr>
              <a:tr h="381000">
                <a:tc>
                  <a:txBody>
                    <a:bodyPr/>
                    <a:p>
                      <a:pPr>
                        <a:buNone/>
                      </a:pPr>
                      <a:r>
                        <a:rPr lang="en-US" altLang="zh-CN"/>
                        <a:t>2</a:t>
                      </a:r>
                      <a:endParaRPr lang="en-US" altLang="zh-CN"/>
                    </a:p>
                  </a:txBody>
                  <a:tcPr/>
                </a:tc>
                <a:tc>
                  <a:txBody>
                    <a:bodyPr/>
                    <a:p>
                      <a:pPr>
                        <a:buNone/>
                      </a:pPr>
                      <a:r>
                        <a:rPr lang="zh-CN" altLang="en-US"/>
                        <a:t>娃娃</a:t>
                      </a:r>
                      <a:endParaRPr lang="zh-CN" altLang="en-US"/>
                    </a:p>
                  </a:txBody>
                  <a:tcPr/>
                </a:tc>
              </a:tr>
              <a:tr h="381000">
                <a:tc>
                  <a:txBody>
                    <a:bodyPr/>
                    <a:p>
                      <a:pPr>
                        <a:buNone/>
                      </a:pPr>
                      <a:r>
                        <a:rPr lang="en-US" altLang="zh-CN"/>
                        <a:t>3</a:t>
                      </a:r>
                      <a:endParaRPr lang="en-US" altLang="zh-CN"/>
                    </a:p>
                  </a:txBody>
                  <a:tcPr/>
                </a:tc>
                <a:tc>
                  <a:txBody>
                    <a:bodyPr/>
                    <a:p>
                      <a:pPr>
                        <a:buNone/>
                      </a:pPr>
                      <a:r>
                        <a:rPr lang="zh-CN" altLang="en-US"/>
                        <a:t>飞机</a:t>
                      </a:r>
                      <a:endParaRPr lang="zh-CN" altLang="en-US"/>
                    </a:p>
                  </a:txBody>
                  <a:tcPr/>
                </a:tc>
              </a:tr>
              <a:tr h="381000">
                <a:tc>
                  <a:txBody>
                    <a:bodyPr/>
                    <a:p>
                      <a:pPr>
                        <a:buNone/>
                      </a:pPr>
                      <a:r>
                        <a:rPr lang="en-US" altLang="zh-CN"/>
                        <a:t>4</a:t>
                      </a:r>
                      <a:endParaRPr lang="en-US" altLang="zh-CN"/>
                    </a:p>
                  </a:txBody>
                  <a:tcPr/>
                </a:tc>
                <a:tc>
                  <a:txBody>
                    <a:bodyPr/>
                    <a:p>
                      <a:pPr>
                        <a:buNone/>
                      </a:pPr>
                      <a:r>
                        <a:rPr lang="en-US" altLang="zh-CN"/>
                        <a:t>java</a:t>
                      </a:r>
                      <a:r>
                        <a:rPr lang="zh-CN" altLang="en-US"/>
                        <a:t>入门</a:t>
                      </a:r>
                      <a:endParaRPr lang="zh-CN" altLang="en-US"/>
                    </a:p>
                  </a:txBody>
                  <a:tcPr/>
                </a:tc>
              </a:tr>
            </a:tbl>
          </a:graphicData>
        </a:graphic>
      </p:graphicFrame>
      <p:graphicFrame>
        <p:nvGraphicFramePr>
          <p:cNvPr id="8" name="表格 7"/>
          <p:cNvGraphicFramePr/>
          <p:nvPr/>
        </p:nvGraphicFramePr>
        <p:xfrm>
          <a:off x="6530975" y="2005965"/>
          <a:ext cx="5181600" cy="1371600"/>
        </p:xfrm>
        <a:graphic>
          <a:graphicData uri="http://schemas.openxmlformats.org/drawingml/2006/table">
            <a:tbl>
              <a:tblPr firstRow="1" bandRow="1">
                <a:tableStyleId>{5C22544A-7EE6-4342-B048-85BDC9FD1C3A}</a:tableStyleId>
              </a:tblPr>
              <a:tblGrid>
                <a:gridCol w="1727200"/>
                <a:gridCol w="1727200"/>
              </a:tblGrid>
              <a:tr h="457200">
                <a:tc>
                  <a:txBody>
                    <a:bodyPr/>
                    <a:p>
                      <a:pPr>
                        <a:buNone/>
                      </a:pPr>
                      <a:r>
                        <a:rPr lang="zh-CN" altLang="en-US"/>
                        <a:t>订单表</a:t>
                      </a:r>
                      <a:r>
                        <a:rPr lang="en-US" altLang="zh-CN"/>
                        <a:t>ID</a:t>
                      </a:r>
                      <a:endParaRPr lang="en-US" altLang="zh-CN"/>
                    </a:p>
                  </a:txBody>
                  <a:tcPr/>
                </a:tc>
                <a:tc>
                  <a:txBody>
                    <a:bodyPr/>
                    <a:p>
                      <a:pPr>
                        <a:buNone/>
                      </a:pPr>
                      <a:r>
                        <a:rPr lang="zh-CN" altLang="en-US"/>
                        <a:t>订单时间</a:t>
                      </a:r>
                      <a:endParaRPr lang="zh-CN" altLang="en-US"/>
                    </a:p>
                  </a:txBody>
                  <a:tcPr/>
                </a:tc>
              </a:tr>
              <a:tr h="457200">
                <a:tc>
                  <a:txBody>
                    <a:bodyPr/>
                    <a:p>
                      <a:pPr>
                        <a:buNone/>
                      </a:pPr>
                      <a:r>
                        <a:rPr lang="en-US" altLang="zh-CN"/>
                        <a:t>1</a:t>
                      </a:r>
                      <a:endParaRPr lang="en-US" altLang="zh-CN"/>
                    </a:p>
                  </a:txBody>
                  <a:tcPr/>
                </a:tc>
                <a:tc>
                  <a:txBody>
                    <a:bodyPr/>
                    <a:p>
                      <a:pPr>
                        <a:buNone/>
                      </a:pPr>
                      <a:r>
                        <a:rPr lang="en-US" altLang="zh-CN"/>
                        <a:t>2018-12-12</a:t>
                      </a:r>
                      <a:endParaRPr lang="en-US" altLang="zh-CN"/>
                    </a:p>
                  </a:txBody>
                  <a:tcPr/>
                </a:tc>
              </a:tr>
            </a:tbl>
          </a:graphicData>
        </a:graphic>
      </p:graphicFrame>
      <p:graphicFrame>
        <p:nvGraphicFramePr>
          <p:cNvPr id="10" name="表格 9"/>
          <p:cNvGraphicFramePr/>
          <p:nvPr/>
        </p:nvGraphicFramePr>
        <p:xfrm>
          <a:off x="6530975" y="2982595"/>
          <a:ext cx="5537200" cy="1371600"/>
        </p:xfrm>
        <a:graphic>
          <a:graphicData uri="http://schemas.openxmlformats.org/drawingml/2006/table">
            <a:tbl>
              <a:tblPr firstRow="1" bandRow="1">
                <a:tableStyleId>{5C22544A-7EE6-4342-B048-85BDC9FD1C3A}</a:tableStyleId>
              </a:tblPr>
              <a:tblGrid>
                <a:gridCol w="2720975"/>
                <a:gridCol w="1207770"/>
                <a:gridCol w="1608455"/>
              </a:tblGrid>
              <a:tr h="457200">
                <a:tc>
                  <a:txBody>
                    <a:bodyPr/>
                    <a:p>
                      <a:pPr>
                        <a:buNone/>
                      </a:pPr>
                      <a:r>
                        <a:rPr lang="zh-CN" altLang="en-US"/>
                        <a:t>订单</a:t>
                      </a:r>
                      <a:r>
                        <a:rPr lang="en-US" altLang="zh-CN"/>
                        <a:t>-</a:t>
                      </a:r>
                      <a:r>
                        <a:rPr lang="zh-CN" altLang="en-US"/>
                        <a:t>商品中间表</a:t>
                      </a:r>
                      <a:r>
                        <a:rPr lang="en-US" altLang="zh-CN"/>
                        <a:t>ID</a:t>
                      </a:r>
                      <a:endParaRPr lang="en-US" altLang="zh-CN"/>
                    </a:p>
                  </a:txBody>
                  <a:tcPr/>
                </a:tc>
                <a:tc>
                  <a:txBody>
                    <a:bodyPr/>
                    <a:p>
                      <a:pPr>
                        <a:buNone/>
                      </a:pPr>
                      <a:r>
                        <a:rPr lang="zh-CN" altLang="en-US"/>
                        <a:t>订单</a:t>
                      </a:r>
                      <a:r>
                        <a:rPr lang="en-US" altLang="zh-CN"/>
                        <a:t>ID</a:t>
                      </a:r>
                      <a:endParaRPr lang="en-US" altLang="zh-CN"/>
                    </a:p>
                  </a:txBody>
                  <a:tcPr/>
                </a:tc>
                <a:tc>
                  <a:txBody>
                    <a:bodyPr/>
                    <a:p>
                      <a:pPr>
                        <a:buNone/>
                      </a:pPr>
                      <a:r>
                        <a:rPr lang="zh-CN" altLang="en-US"/>
                        <a:t>产品</a:t>
                      </a:r>
                      <a:r>
                        <a:rPr lang="en-US" altLang="zh-CN"/>
                        <a:t>ID</a:t>
                      </a:r>
                      <a:endParaRPr lang="en-US" altLang="zh-CN"/>
                    </a:p>
                  </a:txBody>
                  <a:tcPr/>
                </a:tc>
              </a:tr>
              <a:tr h="457200">
                <a:tc>
                  <a:txBody>
                    <a:bodyPr/>
                    <a:p>
                      <a:pPr>
                        <a:buNone/>
                      </a:pPr>
                      <a:r>
                        <a:rPr lang="en-US" altLang="zh-CN"/>
                        <a:t>1</a:t>
                      </a:r>
                      <a:endParaRPr lang="en-US" altLang="zh-CN"/>
                    </a:p>
                  </a:txBody>
                  <a:tcPr/>
                </a:tc>
                <a:tc>
                  <a:txBody>
                    <a:bodyPr/>
                    <a:p>
                      <a:pPr>
                        <a:buNone/>
                      </a:pPr>
                      <a:r>
                        <a:rPr lang="en-US" altLang="zh-CN"/>
                        <a:t>1</a:t>
                      </a:r>
                      <a:endParaRPr lang="en-US" altLang="zh-CN"/>
                    </a:p>
                  </a:txBody>
                  <a:tcPr/>
                </a:tc>
                <a:tc>
                  <a:txBody>
                    <a:bodyPr/>
                    <a:p>
                      <a:pPr>
                        <a:buNone/>
                      </a:pPr>
                      <a:r>
                        <a:rPr lang="en-US" altLang="zh-CN"/>
                        <a:t>3</a:t>
                      </a:r>
                      <a:endParaRPr lang="en-US" altLang="zh-CN"/>
                    </a:p>
                  </a:txBody>
                  <a:tcPr/>
                </a:tc>
              </a:tr>
              <a:tr h="457200">
                <a:tc>
                  <a:txBody>
                    <a:bodyPr/>
                    <a:p>
                      <a:pPr>
                        <a:buNone/>
                      </a:pPr>
                      <a:r>
                        <a:rPr lang="en-US" altLang="zh-CN"/>
                        <a:t>2</a:t>
                      </a:r>
                      <a:endParaRPr lang="en-US" altLang="zh-CN"/>
                    </a:p>
                  </a:txBody>
                  <a:tcPr/>
                </a:tc>
                <a:tc>
                  <a:txBody>
                    <a:bodyPr/>
                    <a:p>
                      <a:pPr>
                        <a:buNone/>
                      </a:pPr>
                      <a:r>
                        <a:rPr lang="en-US" altLang="zh-CN"/>
                        <a:t>1</a:t>
                      </a:r>
                      <a:endParaRPr lang="en-US" altLang="zh-CN"/>
                    </a:p>
                  </a:txBody>
                  <a:tcPr/>
                </a:tc>
                <a:tc>
                  <a:txBody>
                    <a:bodyPr/>
                    <a:p>
                      <a:pPr>
                        <a:buNone/>
                      </a:pPr>
                      <a:r>
                        <a:rPr lang="en-US" altLang="zh-CN"/>
                        <a:t>4</a:t>
                      </a:r>
                      <a:endParaRPr lang="en-US" altLang="zh-CN"/>
                    </a:p>
                  </a:txBody>
                  <a:tcPr/>
                </a:tc>
              </a:tr>
            </a:tbl>
          </a:graphicData>
        </a:graphic>
      </p:graphicFrame>
      <p:graphicFrame>
        <p:nvGraphicFramePr>
          <p:cNvPr id="11" name="表格 10"/>
          <p:cNvGraphicFramePr/>
          <p:nvPr/>
        </p:nvGraphicFramePr>
        <p:xfrm>
          <a:off x="6473825" y="4440555"/>
          <a:ext cx="3304540" cy="1828800"/>
        </p:xfrm>
        <a:graphic>
          <a:graphicData uri="http://schemas.openxmlformats.org/drawingml/2006/table">
            <a:tbl>
              <a:tblPr firstRow="1" bandRow="1">
                <a:tableStyleId>{5C22544A-7EE6-4342-B048-85BDC9FD1C3A}</a:tableStyleId>
              </a:tblPr>
              <a:tblGrid>
                <a:gridCol w="1652270"/>
                <a:gridCol w="1652270"/>
              </a:tblGrid>
              <a:tr h="457200">
                <a:tc>
                  <a:txBody>
                    <a:bodyPr/>
                    <a:p>
                      <a:pPr>
                        <a:buNone/>
                      </a:pPr>
                      <a:r>
                        <a:rPr lang="zh-CN" altLang="en-US"/>
                        <a:t>产品表</a:t>
                      </a:r>
                      <a:r>
                        <a:rPr lang="en-US" altLang="zh-CN"/>
                        <a:t>ID</a:t>
                      </a:r>
                      <a:endParaRPr lang="en-US" altLang="zh-CN"/>
                    </a:p>
                  </a:txBody>
                  <a:tcPr/>
                </a:tc>
                <a:tc>
                  <a:txBody>
                    <a:bodyPr/>
                    <a:p>
                      <a:pPr>
                        <a:buNone/>
                      </a:pPr>
                      <a:r>
                        <a:rPr lang="zh-CN" altLang="en-US"/>
                        <a:t>产品名称</a:t>
                      </a:r>
                      <a:endParaRPr lang="zh-CN" altLang="en-US"/>
                    </a:p>
                  </a:txBody>
                  <a:tcPr/>
                </a:tc>
              </a:tr>
              <a:tr h="381000">
                <a:tc>
                  <a:txBody>
                    <a:bodyPr/>
                    <a:p>
                      <a:pPr>
                        <a:buNone/>
                      </a:pPr>
                      <a:r>
                        <a:rPr lang="en-US" altLang="zh-CN"/>
                        <a:t>2</a:t>
                      </a:r>
                      <a:endParaRPr lang="en-US" altLang="zh-CN"/>
                    </a:p>
                  </a:txBody>
                  <a:tcPr/>
                </a:tc>
                <a:tc>
                  <a:txBody>
                    <a:bodyPr/>
                    <a:p>
                      <a:pPr>
                        <a:buNone/>
                      </a:pPr>
                      <a:r>
                        <a:rPr lang="zh-CN" altLang="en-US"/>
                        <a:t>娃娃</a:t>
                      </a:r>
                      <a:endParaRPr lang="zh-CN" altLang="en-US"/>
                    </a:p>
                  </a:txBody>
                  <a:tcPr/>
                </a:tc>
              </a:tr>
              <a:tr h="381000">
                <a:tc>
                  <a:txBody>
                    <a:bodyPr/>
                    <a:p>
                      <a:pPr>
                        <a:buNone/>
                      </a:pPr>
                      <a:r>
                        <a:rPr lang="en-US" altLang="zh-CN"/>
                        <a:t>3</a:t>
                      </a:r>
                      <a:endParaRPr lang="en-US" altLang="zh-CN"/>
                    </a:p>
                  </a:txBody>
                  <a:tcPr/>
                </a:tc>
                <a:tc>
                  <a:txBody>
                    <a:bodyPr/>
                    <a:p>
                      <a:pPr>
                        <a:buNone/>
                      </a:pPr>
                      <a:r>
                        <a:rPr lang="zh-CN" altLang="en-US"/>
                        <a:t>飞机</a:t>
                      </a:r>
                      <a:endParaRPr lang="zh-CN" altLang="en-US"/>
                    </a:p>
                  </a:txBody>
                  <a:tcPr/>
                </a:tc>
              </a:tr>
              <a:tr h="381000">
                <a:tc>
                  <a:txBody>
                    <a:bodyPr/>
                    <a:p>
                      <a:pPr>
                        <a:buNone/>
                      </a:pPr>
                      <a:r>
                        <a:rPr lang="en-US" altLang="zh-CN"/>
                        <a:t>4</a:t>
                      </a:r>
                      <a:endParaRPr lang="en-US" altLang="zh-CN"/>
                    </a:p>
                  </a:txBody>
                  <a:tcPr/>
                </a:tc>
                <a:tc>
                  <a:txBody>
                    <a:bodyPr/>
                    <a:p>
                      <a:pPr>
                        <a:buNone/>
                      </a:pPr>
                      <a:r>
                        <a:rPr lang="en-US" altLang="zh-CN"/>
                        <a:t>java</a:t>
                      </a:r>
                      <a:r>
                        <a:rPr lang="zh-CN" altLang="en-US"/>
                        <a:t>入门</a:t>
                      </a:r>
                      <a:endParaRPr lang="zh-CN" altLang="en-US"/>
                    </a:p>
                  </a:txBody>
                  <a:tcPr/>
                </a:tc>
              </a:tr>
            </a:tbl>
          </a:graphicData>
        </a:graphic>
      </p:graphicFrame>
      <p:sp>
        <p:nvSpPr>
          <p:cNvPr id="12" name="文本框 11"/>
          <p:cNvSpPr txBox="1"/>
          <p:nvPr/>
        </p:nvSpPr>
        <p:spPr>
          <a:xfrm>
            <a:off x="2633980" y="2004695"/>
            <a:ext cx="3404235" cy="368300"/>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r>
              <a:rPr lang="zh-CN" altLang="en-US">
                <a:solidFill>
                  <a:schemeClr val="accent4">
                    <a:lumMod val="75000"/>
                  </a:schemeClr>
                </a:solidFill>
                <a:effectLst/>
                <a:sym typeface="+mn-ea"/>
              </a:rPr>
              <a:t>订单编号 和产品</a:t>
            </a:r>
            <a:r>
              <a:rPr lang="en-US" altLang="zh-CN">
                <a:solidFill>
                  <a:schemeClr val="accent4">
                    <a:lumMod val="75000"/>
                  </a:schemeClr>
                </a:solidFill>
                <a:effectLst/>
                <a:sym typeface="+mn-ea"/>
              </a:rPr>
              <a:t>ID</a:t>
            </a:r>
            <a:r>
              <a:rPr lang="zh-CN" altLang="en-US">
                <a:solidFill>
                  <a:schemeClr val="accent4">
                    <a:lumMod val="75000"/>
                  </a:schemeClr>
                </a:solidFill>
                <a:effectLst/>
                <a:sym typeface="+mn-ea"/>
              </a:rPr>
              <a:t>没有直接关联</a:t>
            </a:r>
            <a:endParaRPr lang="zh-CN" altLang="en-US">
              <a:solidFill>
                <a:schemeClr val="accent4">
                  <a:lumMod val="75000"/>
                </a:schemeClr>
              </a:solidFill>
              <a:effectLst/>
              <a:sym typeface="+mn-ea"/>
            </a:endParaRPr>
          </a:p>
        </p:txBody>
      </p:sp>
      <p:sp>
        <p:nvSpPr>
          <p:cNvPr id="2" name="矩形 1"/>
          <p:cNvSpPr/>
          <p:nvPr/>
        </p:nvSpPr>
        <p:spPr>
          <a:xfrm>
            <a:off x="6347460" y="2004695"/>
            <a:ext cx="5904230" cy="4557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逻辑设计</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922020"/>
          </a:xfrm>
          <a:prstGeom prst="rect">
            <a:avLst/>
          </a:prstGeom>
          <a:noFill/>
        </p:spPr>
        <p:txBody>
          <a:bodyPr wrap="square" rtlCol="0" anchor="t">
            <a:spAutoFit/>
            <a:scene3d>
              <a:camera prst="orthographicFront"/>
              <a:lightRig rig="threePt" dir="t"/>
            </a:scene3d>
          </a:bodyPr>
          <a:p>
            <a:pPr marL="285750" indent="-28575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数据库设计的第三大范式</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指每一个非非主属性既不部分依赖于也不传递依赖于业务主键，也就是在第二范式的基础上相处了非主键对主键的传递依赖</a:t>
            </a:r>
            <a:endParaRPr lang="zh-CN" altLang="en-US">
              <a:solidFill>
                <a:schemeClr val="accent1"/>
              </a:solidFill>
              <a:effectLst>
                <a:outerShdw blurRad="38100" dist="25400" dir="5400000" algn="ctr" rotWithShape="0">
                  <a:srgbClr val="6E747A">
                    <a:alpha val="43000"/>
                  </a:srgbClr>
                </a:outerShdw>
              </a:effectLst>
              <a:sym typeface="+mn-ea"/>
            </a:endParaRPr>
          </a:p>
        </p:txBody>
      </p:sp>
      <p:graphicFrame>
        <p:nvGraphicFramePr>
          <p:cNvPr id="2" name="表格 1"/>
          <p:cNvGraphicFramePr/>
          <p:nvPr/>
        </p:nvGraphicFramePr>
        <p:xfrm>
          <a:off x="611505" y="2372995"/>
          <a:ext cx="6350000" cy="1737360"/>
        </p:xfrm>
        <a:graphic>
          <a:graphicData uri="http://schemas.openxmlformats.org/drawingml/2006/table">
            <a:tbl>
              <a:tblPr firstRow="1" bandRow="1">
                <a:tableStyleId>{5C22544A-7EE6-4342-B048-85BDC9FD1C3A}</a:tableStyleId>
              </a:tblPr>
              <a:tblGrid>
                <a:gridCol w="1587500"/>
                <a:gridCol w="1758315"/>
                <a:gridCol w="1416685"/>
                <a:gridCol w="1587500"/>
              </a:tblGrid>
              <a:tr h="457200">
                <a:tc>
                  <a:txBody>
                    <a:bodyPr/>
                    <a:p>
                      <a:pPr>
                        <a:buNone/>
                      </a:pPr>
                      <a:r>
                        <a:rPr lang="zh-CN" altLang="en-US"/>
                        <a:t>订单表</a:t>
                      </a:r>
                      <a:r>
                        <a:rPr lang="en-US" altLang="zh-CN"/>
                        <a:t>ID</a:t>
                      </a:r>
                      <a:r>
                        <a:rPr lang="zh-CN" altLang="en-US"/>
                        <a:t>（主键）</a:t>
                      </a:r>
                      <a:endParaRPr lang="zh-CN" altLang="en-US"/>
                    </a:p>
                  </a:txBody>
                  <a:tcPr/>
                </a:tc>
                <a:tc>
                  <a:txBody>
                    <a:bodyPr/>
                    <a:p>
                      <a:pPr>
                        <a:buNone/>
                      </a:pPr>
                      <a:r>
                        <a:rPr lang="zh-CN" altLang="en-US"/>
                        <a:t>订单时间</a:t>
                      </a:r>
                      <a:endParaRPr lang="zh-CN" altLang="en-US"/>
                    </a:p>
                  </a:txBody>
                  <a:tcPr/>
                </a:tc>
                <a:tc>
                  <a:txBody>
                    <a:bodyPr/>
                    <a:p>
                      <a:pPr>
                        <a:buNone/>
                      </a:pPr>
                      <a:r>
                        <a:rPr lang="zh-CN" altLang="en-US">
                          <a:solidFill>
                            <a:schemeClr val="bg1"/>
                          </a:solidFill>
                        </a:rPr>
                        <a:t>客户编号</a:t>
                      </a:r>
                      <a:endParaRPr lang="zh-CN" altLang="en-US">
                        <a:solidFill>
                          <a:schemeClr val="bg1"/>
                        </a:solidFill>
                      </a:endParaRPr>
                    </a:p>
                  </a:txBody>
                  <a:tcPr/>
                </a:tc>
                <a:tc>
                  <a:txBody>
                    <a:bodyPr/>
                    <a:p>
                      <a:pPr>
                        <a:buNone/>
                      </a:pPr>
                      <a:r>
                        <a:rPr lang="zh-CN" altLang="en-US">
                          <a:solidFill>
                            <a:schemeClr val="accent4">
                              <a:lumMod val="75000"/>
                            </a:schemeClr>
                          </a:solidFill>
                        </a:rPr>
                        <a:t>客户姓名</a:t>
                      </a:r>
                      <a:endParaRPr lang="zh-CN" altLang="en-US">
                        <a:solidFill>
                          <a:schemeClr val="accent4">
                            <a:lumMod val="75000"/>
                          </a:schemeClr>
                        </a:solidFill>
                      </a:endParaRPr>
                    </a:p>
                  </a:txBody>
                  <a:tcPr/>
                </a:tc>
              </a:tr>
              <a:tr h="457200">
                <a:tc>
                  <a:txBody>
                    <a:bodyPr/>
                    <a:p>
                      <a:pPr>
                        <a:buNone/>
                      </a:pPr>
                      <a:r>
                        <a:rPr lang="en-US" altLang="zh-CN"/>
                        <a:t>1</a:t>
                      </a:r>
                      <a:endParaRPr lang="en-US" altLang="zh-CN"/>
                    </a:p>
                  </a:txBody>
                  <a:tcPr/>
                </a:tc>
                <a:tc>
                  <a:txBody>
                    <a:bodyPr/>
                    <a:p>
                      <a:pPr>
                        <a:buNone/>
                      </a:pPr>
                      <a:r>
                        <a:rPr lang="en-US" altLang="zh-CN"/>
                        <a:t>2018-12-12</a:t>
                      </a:r>
                      <a:endParaRPr lang="en-US" altLang="zh-CN"/>
                    </a:p>
                  </a:txBody>
                  <a:tcPr/>
                </a:tc>
                <a:tc>
                  <a:txBody>
                    <a:bodyPr/>
                    <a:p>
                      <a:pPr>
                        <a:buNone/>
                      </a:pPr>
                      <a:r>
                        <a:rPr lang="en-US" altLang="zh-CN">
                          <a:solidFill>
                            <a:schemeClr val="tx1"/>
                          </a:solidFill>
                        </a:rPr>
                        <a:t>1</a:t>
                      </a:r>
                      <a:endParaRPr lang="en-US" altLang="zh-CN">
                        <a:solidFill>
                          <a:schemeClr val="tx1"/>
                        </a:solidFill>
                      </a:endParaRPr>
                    </a:p>
                  </a:txBody>
                  <a:tcPr/>
                </a:tc>
                <a:tc>
                  <a:txBody>
                    <a:bodyPr/>
                    <a:p>
                      <a:pPr>
                        <a:buNone/>
                      </a:pPr>
                      <a:r>
                        <a:rPr lang="zh-CN" altLang="en-US">
                          <a:solidFill>
                            <a:schemeClr val="accent4">
                              <a:lumMod val="75000"/>
                            </a:schemeClr>
                          </a:solidFill>
                        </a:rPr>
                        <a:t>张三</a:t>
                      </a:r>
                      <a:endParaRPr lang="zh-CN" altLang="en-US">
                        <a:solidFill>
                          <a:schemeClr val="accent4">
                            <a:lumMod val="75000"/>
                          </a:schemeClr>
                        </a:solidFill>
                      </a:endParaRPr>
                    </a:p>
                  </a:txBody>
                  <a:tcPr/>
                </a:tc>
              </a:tr>
              <a:tr h="457200">
                <a:tc>
                  <a:txBody>
                    <a:bodyPr/>
                    <a:p>
                      <a:pPr>
                        <a:buNone/>
                      </a:pPr>
                      <a:r>
                        <a:rPr lang="en-US" altLang="zh-CN" b="0">
                          <a:solidFill>
                            <a:schemeClr val="tx1"/>
                          </a:solidFill>
                          <a:effectLst>
                            <a:outerShdw blurRad="38100" dist="38100" dir="2700000" algn="tl">
                              <a:srgbClr val="000000">
                                <a:alpha val="43137"/>
                              </a:srgbClr>
                            </a:outerShdw>
                          </a:effectLst>
                        </a:rPr>
                        <a:t>2</a:t>
                      </a:r>
                      <a:endParaRPr lang="en-US" altLang="zh-CN" b="0">
                        <a:solidFill>
                          <a:schemeClr val="tx1"/>
                        </a:solidFill>
                        <a:effectLst>
                          <a:outerShdw blurRad="38100" dist="38100" dir="2700000" algn="tl">
                            <a:srgbClr val="000000">
                              <a:alpha val="43137"/>
                            </a:srgbClr>
                          </a:outerShdw>
                        </a:effectLst>
                      </a:endParaRPr>
                    </a:p>
                  </a:txBody>
                  <a:tcPr/>
                </a:tc>
                <a:tc>
                  <a:txBody>
                    <a:bodyPr/>
                    <a:p>
                      <a:pPr>
                        <a:buNone/>
                      </a:pPr>
                      <a:r>
                        <a:rPr lang="en-US" altLang="zh-CN"/>
                        <a:t>2018-12-12</a:t>
                      </a:r>
                      <a:endParaRPr lang="en-US" altLang="zh-CN"/>
                    </a:p>
                  </a:txBody>
                  <a:tcPr/>
                </a:tc>
                <a:tc>
                  <a:txBody>
                    <a:bodyPr/>
                    <a:p>
                      <a:pPr>
                        <a:buNone/>
                      </a:pPr>
                      <a:r>
                        <a:rPr lang="en-US" altLang="zh-CN">
                          <a:solidFill>
                            <a:schemeClr val="tx1"/>
                          </a:solidFill>
                        </a:rPr>
                        <a:t>2</a:t>
                      </a:r>
                      <a:endParaRPr lang="en-US" altLang="zh-CN">
                        <a:solidFill>
                          <a:schemeClr val="tx1"/>
                        </a:solidFill>
                      </a:endParaRPr>
                    </a:p>
                  </a:txBody>
                  <a:tcPr/>
                </a:tc>
                <a:tc>
                  <a:txBody>
                    <a:bodyPr/>
                    <a:p>
                      <a:pPr>
                        <a:buNone/>
                      </a:pPr>
                      <a:r>
                        <a:rPr lang="zh-CN" altLang="en-US">
                          <a:solidFill>
                            <a:schemeClr val="accent4">
                              <a:lumMod val="75000"/>
                            </a:schemeClr>
                          </a:solidFill>
                        </a:rPr>
                        <a:t>李四</a:t>
                      </a:r>
                      <a:endParaRPr lang="zh-CN" altLang="en-US">
                        <a:solidFill>
                          <a:schemeClr val="accent4">
                            <a:lumMod val="75000"/>
                          </a:schemeClr>
                        </a:solidFill>
                      </a:endParaRPr>
                    </a:p>
                  </a:txBody>
                  <a:tcPr/>
                </a:tc>
              </a:tr>
            </a:tbl>
          </a:graphicData>
        </a:graphic>
      </p:graphicFrame>
      <p:sp>
        <p:nvSpPr>
          <p:cNvPr id="6" name="文本框 5"/>
          <p:cNvSpPr txBox="1"/>
          <p:nvPr/>
        </p:nvSpPr>
        <p:spPr>
          <a:xfrm>
            <a:off x="7526655" y="2372995"/>
            <a:ext cx="4069080" cy="1476375"/>
          </a:xfrm>
          <a:prstGeom prst="rect">
            <a:avLst/>
          </a:prstGeom>
          <a:noFill/>
        </p:spPr>
        <p:txBody>
          <a:bodyPr wrap="none" rtlCol="0" anchor="t">
            <a:spAutoFit/>
            <a:scene3d>
              <a:camera prst="orthographicFront"/>
              <a:lightRig rig="threePt" dir="t"/>
            </a:scene3d>
          </a:bodyPr>
          <a:p>
            <a:pPr algn="l"/>
            <a:r>
              <a:rPr lang="zh-CN" altLang="en-US">
                <a:solidFill>
                  <a:schemeClr val="accent1"/>
                </a:solidFill>
                <a:effectLst>
                  <a:outerShdw blurRad="38100" dist="25400" dir="5400000" algn="ctr" rotWithShape="0">
                    <a:srgbClr val="6E747A">
                      <a:alpha val="43000"/>
                    </a:srgbClr>
                  </a:outerShdw>
                </a:effectLst>
                <a:sym typeface="+mn-ea"/>
              </a:rPr>
              <a:t>客户编号 和订单编号管理 关联</a:t>
            </a:r>
            <a:endParaRPr lang="zh-CN" altLang="en-US">
              <a:solidFill>
                <a:schemeClr val="accent1"/>
              </a:solidFill>
              <a:effectLst>
                <a:outerShdw blurRad="38100" dist="25400" dir="5400000" algn="ctr" rotWithShape="0">
                  <a:srgbClr val="6E747A">
                    <a:alpha val="43000"/>
                  </a:srgbClr>
                </a:outerShdw>
              </a:effectLst>
              <a:sym typeface="+mn-ea"/>
            </a:endParaRPr>
          </a:p>
          <a:p>
            <a:pPr algn="l"/>
            <a:r>
              <a:rPr lang="zh-CN" altLang="en-US">
                <a:solidFill>
                  <a:schemeClr val="accent1"/>
                </a:solidFill>
                <a:effectLst>
                  <a:outerShdw blurRad="38100" dist="25400" dir="5400000" algn="ctr" rotWithShape="0">
                    <a:srgbClr val="6E747A">
                      <a:alpha val="43000"/>
                    </a:srgbClr>
                  </a:outerShdw>
                </a:effectLst>
                <a:sym typeface="+mn-ea"/>
              </a:rPr>
              <a:t>客户姓名 和订单编号管理 关联</a:t>
            </a:r>
            <a:endParaRPr lang="zh-CN" altLang="en-US">
              <a:solidFill>
                <a:schemeClr val="accent1"/>
              </a:solidFill>
              <a:effectLst>
                <a:outerShdw blurRad="38100" dist="25400" dir="5400000" algn="ctr" rotWithShape="0">
                  <a:srgbClr val="6E747A">
                    <a:alpha val="43000"/>
                  </a:srgbClr>
                </a:outerShdw>
              </a:effectLst>
              <a:sym typeface="+mn-ea"/>
            </a:endParaRPr>
          </a:p>
          <a:p>
            <a:r>
              <a:rPr lang="zh-CN" altLang="en-US">
                <a:solidFill>
                  <a:schemeClr val="accent4">
                    <a:lumMod val="75000"/>
                  </a:schemeClr>
                </a:solidFill>
                <a:effectLst>
                  <a:outerShdw blurRad="38100" dist="25400" dir="5400000" algn="ctr" rotWithShape="0">
                    <a:srgbClr val="6E747A">
                      <a:alpha val="43000"/>
                    </a:srgbClr>
                  </a:outerShdw>
                </a:effectLst>
                <a:sym typeface="+mn-ea"/>
              </a:rPr>
              <a:t>客户编号 和 客户姓名 关联</a:t>
            </a:r>
            <a:endParaRPr lang="zh-CN" altLang="en-US">
              <a:solidFill>
                <a:schemeClr val="accent4">
                  <a:lumMod val="75000"/>
                </a:schemeClr>
              </a:solidFill>
              <a:effectLst>
                <a:outerShdw blurRad="38100" dist="25400" dir="5400000" algn="ctr" rotWithShape="0">
                  <a:srgbClr val="6E747A">
                    <a:alpha val="43000"/>
                  </a:srgbClr>
                </a:outerShdw>
              </a:effectLst>
              <a:sym typeface="+mn-ea"/>
            </a:endParaRPr>
          </a:p>
          <a:p>
            <a:endParaRPr lang="en-US" altLang="zh-CN">
              <a:solidFill>
                <a:schemeClr val="accent4">
                  <a:lumMod val="75000"/>
                </a:schemeClr>
              </a:solidFill>
              <a:effectLst>
                <a:outerShdw blurRad="38100" dist="25400" dir="5400000" algn="ctr" rotWithShape="0">
                  <a:srgbClr val="6E747A">
                    <a:alpha val="43000"/>
                  </a:srgbClr>
                </a:outerShdw>
              </a:effectLst>
              <a:sym typeface="+mn-ea"/>
            </a:endParaRPr>
          </a:p>
          <a:p>
            <a:r>
              <a:rPr lang="zh-CN" altLang="en-US">
                <a:solidFill>
                  <a:schemeClr val="accent4">
                    <a:lumMod val="75000"/>
                  </a:schemeClr>
                </a:solidFill>
                <a:effectLst>
                  <a:outerShdw blurRad="38100" dist="25400" dir="5400000" algn="ctr" rotWithShape="0">
                    <a:srgbClr val="6E747A">
                      <a:alpha val="43000"/>
                    </a:srgbClr>
                  </a:outerShdw>
                </a:effectLst>
                <a:sym typeface="+mn-ea"/>
              </a:rPr>
              <a:t>把客户姓名这列删除，只放到客户表中</a:t>
            </a:r>
            <a:endParaRPr lang="zh-CN" altLang="en-US">
              <a:solidFill>
                <a:schemeClr val="accent4">
                  <a:lumMod val="75000"/>
                </a:schemeClr>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逻辑设计</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1476375"/>
          </a:xfrm>
          <a:prstGeom prst="rect">
            <a:avLst/>
          </a:prstGeom>
          <a:noFill/>
        </p:spPr>
        <p:txBody>
          <a:bodyPr wrap="square" rtlCol="0" anchor="t">
            <a:spAutoFit/>
            <a:scene3d>
              <a:camera prst="orthographicFront"/>
              <a:lightRig rig="threePt" dir="t"/>
            </a:scene3d>
          </a:bodyPr>
          <a:p>
            <a:pPr marL="285750" indent="-28575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按要求设计一个电子商务网站的数据库结构</a:t>
            </a:r>
            <a:endParaRPr lang="zh-CN" altLang="en-US">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  本网站只销售图书类产品</a:t>
            </a: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需要具备以下功能</a:t>
            </a:r>
            <a:endParaRPr lang="zh-CN" altLang="en-US">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zh-CN" altLang="en-US">
                <a:solidFill>
                  <a:schemeClr val="accent1"/>
                </a:solidFill>
                <a:effectLst>
                  <a:outerShdw blurRad="38100" dist="25400" dir="5400000" algn="ctr" rotWithShape="0">
                    <a:srgbClr val="6E747A">
                      <a:alpha val="43000"/>
                    </a:srgbClr>
                  </a:outerShdw>
                </a:effectLst>
                <a:sym typeface="+mn-ea"/>
              </a:rPr>
              <a:t>用户登陆</a:t>
            </a:r>
            <a:r>
              <a:rPr lang="en-US" altLang="zh-CN">
                <a:solidFill>
                  <a:schemeClr val="accent1"/>
                </a:solidFill>
                <a:effectLst>
                  <a:outerShdw blurRad="38100" dist="25400" dir="5400000" algn="ctr" rotWithShape="0">
                    <a:srgbClr val="6E747A">
                      <a:alpha val="43000"/>
                    </a:srgbClr>
                  </a:outerShdw>
                </a:effectLst>
                <a:sym typeface="+mn-ea"/>
              </a:rPr>
              <a:t>	</a:t>
            </a:r>
            <a:r>
              <a:rPr lang="zh-CN" altLang="en-US">
                <a:solidFill>
                  <a:schemeClr val="accent1"/>
                </a:solidFill>
                <a:effectLst>
                  <a:outerShdw blurRad="38100" dist="25400" dir="5400000" algn="ctr" rotWithShape="0">
                    <a:srgbClr val="6E747A">
                      <a:alpha val="43000"/>
                    </a:srgbClr>
                  </a:outerShdw>
                </a:effectLst>
                <a:sym typeface="+mn-ea"/>
              </a:rPr>
              <a:t>商品展示</a:t>
            </a:r>
            <a:r>
              <a:rPr lang="en-US" altLang="zh-CN">
                <a:solidFill>
                  <a:schemeClr val="accent1"/>
                </a:solidFill>
                <a:effectLst>
                  <a:outerShdw blurRad="38100" dist="25400" dir="5400000" algn="ctr" rotWithShape="0">
                    <a:srgbClr val="6E747A">
                      <a:alpha val="43000"/>
                    </a:srgbClr>
                  </a:outerShdw>
                </a:effectLst>
                <a:sym typeface="+mn-ea"/>
              </a:rPr>
              <a:t>	</a:t>
            </a:r>
            <a:r>
              <a:rPr lang="zh-CN" altLang="en-US">
                <a:solidFill>
                  <a:schemeClr val="accent1"/>
                </a:solidFill>
                <a:effectLst>
                  <a:outerShdw blurRad="38100" dist="25400" dir="5400000" algn="ctr" rotWithShape="0">
                    <a:srgbClr val="6E747A">
                      <a:alpha val="43000"/>
                    </a:srgbClr>
                  </a:outerShdw>
                </a:effectLst>
                <a:sym typeface="+mn-ea"/>
              </a:rPr>
              <a:t>供应商管理</a:t>
            </a:r>
            <a:endParaRPr lang="zh-CN" altLang="en-US">
              <a:solidFill>
                <a:schemeClr val="accent1"/>
              </a:solidFill>
              <a:effectLst>
                <a:outerShdw blurRad="38100" dist="25400" dir="5400000" algn="ctr" rotWithShape="0">
                  <a:srgbClr val="6E747A">
                    <a:alpha val="43000"/>
                  </a:srgbClr>
                </a:outerShdw>
              </a:effectLst>
              <a:sym typeface="+mn-ea"/>
            </a:endParaRPr>
          </a:p>
          <a:p>
            <a:pPr indent="0">
              <a:buFont typeface="Wingdings" panose="05000000000000000000" charset="0"/>
              <a:buNone/>
            </a:pPr>
            <a:r>
              <a:rPr lang="zh-CN" altLang="en-US">
                <a:solidFill>
                  <a:schemeClr val="accent1"/>
                </a:solidFill>
                <a:effectLst>
                  <a:outerShdw blurRad="38100" dist="25400" dir="5400000" algn="ctr" rotWithShape="0">
                    <a:srgbClr val="6E747A">
                      <a:alpha val="43000"/>
                    </a:srgbClr>
                  </a:outerShdw>
                </a:effectLst>
                <a:sym typeface="+mn-ea"/>
              </a:rPr>
              <a:t>用户管理</a:t>
            </a:r>
            <a:r>
              <a:rPr lang="en-US" altLang="zh-CN">
                <a:solidFill>
                  <a:schemeClr val="accent1"/>
                </a:solidFill>
                <a:effectLst>
                  <a:outerShdw blurRad="38100" dist="25400" dir="5400000" algn="ctr" rotWithShape="0">
                    <a:srgbClr val="6E747A">
                      <a:alpha val="43000"/>
                    </a:srgbClr>
                  </a:outerShdw>
                </a:effectLst>
                <a:sym typeface="+mn-ea"/>
              </a:rPr>
              <a:t>	</a:t>
            </a:r>
            <a:r>
              <a:rPr lang="zh-CN" altLang="en-US">
                <a:solidFill>
                  <a:schemeClr val="accent1"/>
                </a:solidFill>
                <a:effectLst>
                  <a:outerShdw blurRad="38100" dist="25400" dir="5400000" algn="ctr" rotWithShape="0">
                    <a:srgbClr val="6E747A">
                      <a:alpha val="43000"/>
                    </a:srgbClr>
                  </a:outerShdw>
                </a:effectLst>
                <a:sym typeface="+mn-ea"/>
              </a:rPr>
              <a:t>商品管理</a:t>
            </a:r>
            <a:r>
              <a:rPr lang="en-US" altLang="zh-CN">
                <a:solidFill>
                  <a:schemeClr val="accent1"/>
                </a:solidFill>
                <a:effectLst>
                  <a:outerShdw blurRad="38100" dist="25400" dir="5400000" algn="ctr" rotWithShape="0">
                    <a:srgbClr val="6E747A">
                      <a:alpha val="43000"/>
                    </a:srgbClr>
                  </a:outerShdw>
                </a:effectLst>
                <a:sym typeface="+mn-ea"/>
              </a:rPr>
              <a:t>	</a:t>
            </a:r>
            <a:r>
              <a:rPr lang="zh-CN" altLang="en-US">
                <a:solidFill>
                  <a:schemeClr val="accent1"/>
                </a:solidFill>
                <a:effectLst>
                  <a:outerShdw blurRad="38100" dist="25400" dir="5400000" algn="ctr" rotWithShape="0">
                    <a:srgbClr val="6E747A">
                      <a:alpha val="43000"/>
                    </a:srgbClr>
                  </a:outerShdw>
                </a:effectLst>
                <a:sym typeface="+mn-ea"/>
              </a:rPr>
              <a:t>订单销售</a:t>
            </a:r>
            <a:endParaRPr lang="zh-CN" altLang="en-US">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逻辑设计</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92202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用户登陆及用户管理</a:t>
            </a: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用户必须注册并登陆系统才能进行网上交易，用户名用来作为用户信息的业务主键</a:t>
            </a:r>
            <a:endParaRPr lang="zh-CN" altLang="en-US">
              <a:solidFill>
                <a:schemeClr val="accent1"/>
              </a:solidFill>
              <a:effectLst>
                <a:outerShdw blurRad="38100" dist="25400" dir="5400000" algn="ctr" rotWithShape="0">
                  <a:srgbClr val="6E747A">
                    <a:alpha val="43000"/>
                  </a:srgbClr>
                </a:outerShdw>
              </a:effectLst>
              <a:sym typeface="+mn-ea"/>
            </a:endParaRPr>
          </a:p>
          <a:p>
            <a:pPr marL="342900" indent="-342900">
              <a:buFont typeface="Wingdings" panose="05000000000000000000" charset="0"/>
              <a:buChar char="ü"/>
            </a:pPr>
            <a:r>
              <a:rPr lang="zh-CN" altLang="en-US">
                <a:solidFill>
                  <a:schemeClr val="accent1"/>
                </a:solidFill>
                <a:effectLst>
                  <a:outerShdw blurRad="38100" dist="25400" dir="5400000" algn="ctr" rotWithShape="0">
                    <a:srgbClr val="6E747A">
                      <a:alpha val="43000"/>
                    </a:srgbClr>
                  </a:outerShdw>
                </a:effectLst>
                <a:sym typeface="+mn-ea"/>
              </a:rPr>
              <a:t>同一时间一个用户只能在一个地方登陆</a:t>
            </a:r>
            <a:endParaRPr lang="zh-CN" altLang="en-US">
              <a:solidFill>
                <a:schemeClr val="accent1"/>
              </a:solidFill>
              <a:effectLst>
                <a:outerShdw blurRad="38100" dist="25400" dir="5400000" algn="ctr" rotWithShape="0">
                  <a:srgbClr val="6E747A">
                    <a:alpha val="43000"/>
                  </a:srgbClr>
                </a:outerShdw>
              </a:effectLst>
              <a:sym typeface="+mn-ea"/>
            </a:endParaRPr>
          </a:p>
        </p:txBody>
      </p:sp>
      <p:graphicFrame>
        <p:nvGraphicFramePr>
          <p:cNvPr id="2" name="表格 1"/>
          <p:cNvGraphicFramePr/>
          <p:nvPr/>
        </p:nvGraphicFramePr>
        <p:xfrm>
          <a:off x="1008380" y="2804160"/>
          <a:ext cx="9887585" cy="457200"/>
        </p:xfrm>
        <a:graphic>
          <a:graphicData uri="http://schemas.openxmlformats.org/drawingml/2006/table">
            <a:tbl>
              <a:tblPr firstRow="1" bandRow="1">
                <a:tableStyleId>{5C22544A-7EE6-4342-B048-85BDC9FD1C3A}</a:tableStyleId>
              </a:tblPr>
              <a:tblGrid>
                <a:gridCol w="1412240"/>
                <a:gridCol w="1412875"/>
                <a:gridCol w="1412240"/>
                <a:gridCol w="986155"/>
                <a:gridCol w="1510030"/>
                <a:gridCol w="1521460"/>
                <a:gridCol w="1632585"/>
              </a:tblGrid>
              <a:tr h="457200">
                <a:tc>
                  <a:txBody>
                    <a:bodyPr/>
                    <a:p>
                      <a:pPr>
                        <a:buNone/>
                      </a:pPr>
                      <a:r>
                        <a:rPr lang="zh-CN" altLang="en-US"/>
                        <a:t>用户名</a:t>
                      </a:r>
                      <a:endParaRPr lang="zh-CN" altLang="en-US"/>
                    </a:p>
                  </a:txBody>
                  <a:tcPr/>
                </a:tc>
                <a:tc>
                  <a:txBody>
                    <a:bodyPr/>
                    <a:p>
                      <a:pPr>
                        <a:buNone/>
                      </a:pPr>
                      <a:r>
                        <a:rPr lang="zh-CN" altLang="en-US"/>
                        <a:t>密码</a:t>
                      </a:r>
                      <a:endParaRPr lang="zh-CN" altLang="en-US"/>
                    </a:p>
                  </a:txBody>
                  <a:tcPr/>
                </a:tc>
                <a:tc>
                  <a:txBody>
                    <a:bodyPr/>
                    <a:p>
                      <a:pPr>
                        <a:buNone/>
                      </a:pPr>
                      <a:r>
                        <a:rPr lang="zh-CN" altLang="en-US"/>
                        <a:t>手机号</a:t>
                      </a:r>
                      <a:endParaRPr lang="zh-CN" altLang="en-US"/>
                    </a:p>
                  </a:txBody>
                  <a:tcPr/>
                </a:tc>
                <a:tc>
                  <a:txBody>
                    <a:bodyPr/>
                    <a:p>
                      <a:pPr>
                        <a:buNone/>
                      </a:pPr>
                      <a:r>
                        <a:rPr lang="zh-CN" altLang="en-US"/>
                        <a:t>姓名</a:t>
                      </a:r>
                      <a:endParaRPr lang="zh-CN" altLang="en-US"/>
                    </a:p>
                  </a:txBody>
                  <a:tcPr/>
                </a:tc>
                <a:tc>
                  <a:txBody>
                    <a:bodyPr/>
                    <a:p>
                      <a:pPr>
                        <a:buNone/>
                      </a:pPr>
                      <a:r>
                        <a:rPr lang="zh-CN" altLang="en-US"/>
                        <a:t>注册时间</a:t>
                      </a:r>
                      <a:endParaRPr lang="zh-CN" altLang="en-US"/>
                    </a:p>
                  </a:txBody>
                  <a:tcPr/>
                </a:tc>
                <a:tc>
                  <a:txBody>
                    <a:bodyPr/>
                    <a:p>
                      <a:pPr>
                        <a:buNone/>
                      </a:pPr>
                      <a:r>
                        <a:rPr lang="zh-CN" altLang="en-US"/>
                        <a:t>在线状态</a:t>
                      </a:r>
                      <a:endParaRPr lang="zh-CN" altLang="en-US"/>
                    </a:p>
                  </a:txBody>
                  <a:tcPr/>
                </a:tc>
                <a:tc>
                  <a:txBody>
                    <a:bodyPr/>
                    <a:p>
                      <a:pPr>
                        <a:buNone/>
                      </a:pPr>
                      <a:r>
                        <a:rPr lang="zh-CN" altLang="en-US"/>
                        <a:t>出生日期</a:t>
                      </a:r>
                      <a:endParaRPr lang="zh-CN" altLang="en-US"/>
                    </a:p>
                  </a:txBody>
                  <a:tcPr/>
                </a:tc>
              </a:tr>
            </a:tbl>
          </a:graphicData>
        </a:graphic>
      </p:graphicFrame>
      <p:sp>
        <p:nvSpPr>
          <p:cNvPr id="3" name="文本框 2"/>
          <p:cNvSpPr txBox="1"/>
          <p:nvPr/>
        </p:nvSpPr>
        <p:spPr>
          <a:xfrm>
            <a:off x="1012825" y="3930015"/>
            <a:ext cx="6621780" cy="92202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只有一个业务主键，一定是符合第二范式</a:t>
            </a:r>
            <a:endParaRPr lang="zh-CN" altLang="en-US">
              <a:solidFill>
                <a:schemeClr val="accent1"/>
              </a:solidFill>
              <a:effectLst>
                <a:outerShdw blurRad="38100" dist="25400" dir="5400000" algn="ctr" rotWithShape="0">
                  <a:srgbClr val="6E747A">
                    <a:alpha val="43000"/>
                  </a:srgbClr>
                </a:outerShdw>
              </a:effectLst>
            </a:endParaRPr>
          </a:p>
          <a:p>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没有属性和业务主键存在传递依赖的关系，符合第三范式</a:t>
            </a:r>
            <a:endParaRPr lang="zh-CN" altLang="en-US">
              <a:solidFill>
                <a:schemeClr val="accent1"/>
              </a:solidFill>
              <a:effectLst>
                <a:outerShdw blurRad="38100" dist="25400" dir="5400000" algn="ctr" rotWithShape="0">
                  <a:srgbClr val="6E747A">
                    <a:alpha val="43000"/>
                  </a:srgbClr>
                </a:outerShdw>
              </a:effectLst>
            </a:endParaRPr>
          </a:p>
        </p:txBody>
      </p:sp>
      <p:sp>
        <p:nvSpPr>
          <p:cNvPr id="4" name="矩形 3"/>
          <p:cNvSpPr/>
          <p:nvPr/>
        </p:nvSpPr>
        <p:spPr>
          <a:xfrm>
            <a:off x="1154430" y="3541395"/>
            <a:ext cx="7249795" cy="169926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31140" y="3273425"/>
            <a:ext cx="10145395" cy="296354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PA_矩形 39"/>
          <p:cNvSpPr>
            <a:spLocks noChangeArrowheads="1"/>
          </p:cNvSpPr>
          <p:nvPr>
            <p:custDataLst>
              <p:tags r:id="rId1"/>
            </p:custDataLst>
          </p:nvPr>
        </p:nvSpPr>
        <p:spPr bwMode="auto">
          <a:xfrm>
            <a:off x="356870" y="370205"/>
            <a:ext cx="46278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商品展示及商品管理功能</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商品信息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2" name="表格 1"/>
          <p:cNvGraphicFramePr/>
          <p:nvPr/>
        </p:nvGraphicFramePr>
        <p:xfrm>
          <a:off x="600075" y="1867535"/>
          <a:ext cx="9866630" cy="457200"/>
        </p:xfrm>
        <a:graphic>
          <a:graphicData uri="http://schemas.openxmlformats.org/drawingml/2006/table">
            <a:tbl>
              <a:tblPr firstRow="1" bandRow="1">
                <a:tableStyleId>{5C22544A-7EE6-4342-B048-85BDC9FD1C3A}</a:tableStyleId>
              </a:tblPr>
              <a:tblGrid>
                <a:gridCol w="1151255"/>
                <a:gridCol w="1518285"/>
                <a:gridCol w="1462405"/>
                <a:gridCol w="1749360"/>
                <a:gridCol w="1427571"/>
                <a:gridCol w="1664970"/>
                <a:gridCol w="892784"/>
              </a:tblGrid>
              <a:tr h="457200">
                <a:tc>
                  <a:txBody>
                    <a:bodyPr/>
                    <a:p>
                      <a:pPr>
                        <a:buNone/>
                      </a:pPr>
                      <a:r>
                        <a:rPr lang="en-US" altLang="zh-CN"/>
                        <a:t>ID</a:t>
                      </a:r>
                      <a:endParaRPr lang="en-US" altLang="zh-CN"/>
                    </a:p>
                  </a:txBody>
                  <a:tcPr/>
                </a:tc>
                <a:tc>
                  <a:txBody>
                    <a:bodyPr/>
                    <a:p>
                      <a:pPr>
                        <a:buNone/>
                      </a:pPr>
                      <a:r>
                        <a:rPr lang="zh-CN" altLang="en-US"/>
                        <a:t>商品名称</a:t>
                      </a:r>
                      <a:endParaRPr lang="zh-CN" altLang="en-US"/>
                    </a:p>
                  </a:txBody>
                  <a:tcPr/>
                </a:tc>
                <a:tc>
                  <a:txBody>
                    <a:bodyPr/>
                    <a:p>
                      <a:pPr>
                        <a:buNone/>
                      </a:pPr>
                      <a:r>
                        <a:rPr lang="zh-CN" altLang="en-US"/>
                        <a:t>分类名称</a:t>
                      </a:r>
                      <a:endParaRPr lang="zh-CN" altLang="en-US"/>
                    </a:p>
                  </a:txBody>
                  <a:tcPr/>
                </a:tc>
                <a:tc>
                  <a:txBody>
                    <a:bodyPr/>
                    <a:p>
                      <a:pPr>
                        <a:buNone/>
                      </a:pPr>
                      <a:r>
                        <a:rPr lang="zh-CN" altLang="en-US"/>
                        <a:t>出版社名称</a:t>
                      </a:r>
                      <a:endParaRPr lang="zh-CN" altLang="en-US"/>
                    </a:p>
                  </a:txBody>
                  <a:tcPr/>
                </a:tc>
                <a:tc>
                  <a:txBody>
                    <a:bodyPr/>
                    <a:p>
                      <a:pPr>
                        <a:buNone/>
                      </a:pPr>
                      <a:r>
                        <a:rPr lang="zh-CN" altLang="en-US"/>
                        <a:t>图书价格</a:t>
                      </a:r>
                      <a:endParaRPr lang="zh-CN" altLang="en-US"/>
                    </a:p>
                  </a:txBody>
                  <a:tcPr/>
                </a:tc>
                <a:tc>
                  <a:txBody>
                    <a:bodyPr/>
                    <a:p>
                      <a:pPr>
                        <a:buNone/>
                      </a:pPr>
                      <a:r>
                        <a:rPr lang="zh-CN" altLang="en-US"/>
                        <a:t>图书表述</a:t>
                      </a:r>
                      <a:endParaRPr lang="zh-CN" altLang="en-US"/>
                    </a:p>
                  </a:txBody>
                  <a:tcPr/>
                </a:tc>
                <a:tc>
                  <a:txBody>
                    <a:bodyPr/>
                    <a:p>
                      <a:pPr>
                        <a:buNone/>
                      </a:pPr>
                      <a:r>
                        <a:rPr lang="zh-CN" altLang="en-US"/>
                        <a:t>作者</a:t>
                      </a:r>
                      <a:endParaRPr lang="zh-CN" altLang="en-US"/>
                    </a:p>
                  </a:txBody>
                  <a:tcPr/>
                </a:tc>
              </a:tr>
            </a:tbl>
          </a:graphicData>
        </a:graphic>
      </p:graphicFrame>
      <p:graphicFrame>
        <p:nvGraphicFramePr>
          <p:cNvPr id="6" name="表格 5"/>
          <p:cNvGraphicFramePr/>
          <p:nvPr/>
        </p:nvGraphicFramePr>
        <p:xfrm>
          <a:off x="537210" y="2679065"/>
          <a:ext cx="9866630" cy="457200"/>
        </p:xfrm>
        <a:graphic>
          <a:graphicData uri="http://schemas.openxmlformats.org/drawingml/2006/table">
            <a:tbl>
              <a:tblPr firstRow="1" bandRow="1">
                <a:tableStyleId>{5C22544A-7EE6-4342-B048-85BDC9FD1C3A}</a:tableStyleId>
              </a:tblPr>
              <a:tblGrid>
                <a:gridCol w="1151255"/>
                <a:gridCol w="1518285"/>
                <a:gridCol w="1462405"/>
                <a:gridCol w="1749360"/>
                <a:gridCol w="1427571"/>
                <a:gridCol w="1664970"/>
                <a:gridCol w="892784"/>
              </a:tblGrid>
              <a:tr h="457200">
                <a:tc>
                  <a:txBody>
                    <a:bodyPr/>
                    <a:p>
                      <a:pPr>
                        <a:buNone/>
                      </a:pPr>
                      <a:r>
                        <a:rPr lang="en-US" altLang="zh-CN"/>
                        <a:t>ID</a:t>
                      </a:r>
                      <a:endParaRPr lang="en-US" altLang="zh-CN"/>
                    </a:p>
                  </a:txBody>
                  <a:tcPr/>
                </a:tc>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a:solidFill>
                            <a:schemeClr val="accent4">
                              <a:lumMod val="75000"/>
                            </a:schemeClr>
                          </a:solidFill>
                        </a:rPr>
                        <a:t>分类名称</a:t>
                      </a:r>
                      <a:endParaRPr lang="zh-CN" altLang="en-US">
                        <a:solidFill>
                          <a:schemeClr val="accent4">
                            <a:lumMod val="75000"/>
                          </a:schemeClr>
                        </a:solidFill>
                      </a:endParaRPr>
                    </a:p>
                  </a:txBody>
                  <a:tcPr/>
                </a:tc>
                <a:tc>
                  <a:txBody>
                    <a:bodyPr/>
                    <a:p>
                      <a:pPr>
                        <a:buNone/>
                      </a:pPr>
                      <a:r>
                        <a:rPr lang="zh-CN" altLang="en-US"/>
                        <a:t>出版社名称</a:t>
                      </a:r>
                      <a:endParaRPr lang="zh-CN" altLang="en-US"/>
                    </a:p>
                  </a:txBody>
                  <a:tcPr/>
                </a:tc>
                <a:tc>
                  <a:txBody>
                    <a:bodyPr/>
                    <a:p>
                      <a:pPr>
                        <a:buNone/>
                      </a:pPr>
                      <a:r>
                        <a:rPr lang="zh-CN" altLang="en-US"/>
                        <a:t>图书价格</a:t>
                      </a:r>
                      <a:endParaRPr lang="zh-CN" altLang="en-US"/>
                    </a:p>
                  </a:txBody>
                  <a:tcPr/>
                </a:tc>
                <a:tc>
                  <a:txBody>
                    <a:bodyPr/>
                    <a:p>
                      <a:pPr>
                        <a:buNone/>
                      </a:pPr>
                      <a:r>
                        <a:rPr lang="zh-CN" altLang="en-US"/>
                        <a:t>图书表述</a:t>
                      </a:r>
                      <a:endParaRPr lang="zh-CN" altLang="en-US"/>
                    </a:p>
                  </a:txBody>
                  <a:tcPr/>
                </a:tc>
                <a:tc>
                  <a:txBody>
                    <a:bodyPr/>
                    <a:p>
                      <a:pPr>
                        <a:buNone/>
                      </a:pPr>
                      <a:r>
                        <a:rPr lang="zh-CN" altLang="en-US"/>
                        <a:t>作者</a:t>
                      </a:r>
                      <a:endParaRPr lang="zh-CN" altLang="en-US"/>
                    </a:p>
                  </a:txBody>
                  <a:tcPr/>
                </a:tc>
              </a:tr>
            </a:tbl>
          </a:graphicData>
        </a:graphic>
      </p:graphicFrame>
      <p:graphicFrame>
        <p:nvGraphicFramePr>
          <p:cNvPr id="7" name="表格 6"/>
          <p:cNvGraphicFramePr/>
          <p:nvPr/>
        </p:nvGraphicFramePr>
        <p:xfrm>
          <a:off x="603885" y="3771265"/>
          <a:ext cx="7609205" cy="475615"/>
        </p:xfrm>
        <a:graphic>
          <a:graphicData uri="http://schemas.openxmlformats.org/drawingml/2006/table">
            <a:tbl>
              <a:tblPr firstRow="1" bandRow="1">
                <a:tableStyleId>{5C22544A-7EE6-4342-B048-85BDC9FD1C3A}</a:tableStyleId>
              </a:tblPr>
              <a:tblGrid>
                <a:gridCol w="655320"/>
                <a:gridCol w="1457960"/>
                <a:gridCol w="1744980"/>
                <a:gridCol w="1431290"/>
                <a:gridCol w="1455420"/>
                <a:gridCol w="864235"/>
              </a:tblGrid>
              <a:tr h="475615">
                <a:tc>
                  <a:txBody>
                    <a:bodyPr/>
                    <a:p>
                      <a:pPr>
                        <a:buNone/>
                      </a:pPr>
                      <a:r>
                        <a:rPr lang="en-US" altLang="zh-CN"/>
                        <a:t>ID</a:t>
                      </a:r>
                      <a:endParaRPr lang="en-US" altLang="zh-CN"/>
                    </a:p>
                  </a:txBody>
                  <a:tcPr/>
                </a:tc>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a:t>出版社名称</a:t>
                      </a:r>
                      <a:endParaRPr lang="zh-CN" altLang="en-US"/>
                    </a:p>
                  </a:txBody>
                  <a:tcPr/>
                </a:tc>
                <a:tc>
                  <a:txBody>
                    <a:bodyPr/>
                    <a:p>
                      <a:pPr>
                        <a:buNone/>
                      </a:pPr>
                      <a:r>
                        <a:rPr lang="zh-CN" altLang="en-US"/>
                        <a:t>图书价格</a:t>
                      </a:r>
                      <a:endParaRPr lang="zh-CN" altLang="en-US"/>
                    </a:p>
                  </a:txBody>
                  <a:tcPr/>
                </a:tc>
                <a:tc>
                  <a:txBody>
                    <a:bodyPr/>
                    <a:p>
                      <a:pPr>
                        <a:buNone/>
                      </a:pPr>
                      <a:r>
                        <a:rPr lang="zh-CN" altLang="en-US"/>
                        <a:t>图书表述</a:t>
                      </a:r>
                      <a:endParaRPr lang="zh-CN" altLang="en-US"/>
                    </a:p>
                  </a:txBody>
                  <a:tcPr/>
                </a:tc>
                <a:tc>
                  <a:txBody>
                    <a:bodyPr/>
                    <a:p>
                      <a:pPr>
                        <a:buNone/>
                      </a:pPr>
                      <a:r>
                        <a:rPr lang="zh-CN" altLang="en-US"/>
                        <a:t>作者</a:t>
                      </a:r>
                      <a:endParaRPr lang="zh-CN" altLang="en-US"/>
                    </a:p>
                  </a:txBody>
                  <a:tcPr/>
                </a:tc>
              </a:tr>
            </a:tbl>
          </a:graphicData>
        </a:graphic>
      </p:graphicFrame>
      <p:sp>
        <p:nvSpPr>
          <p:cNvPr id="9" name="文本框 8"/>
          <p:cNvSpPr txBox="1"/>
          <p:nvPr/>
        </p:nvSpPr>
        <p:spPr>
          <a:xfrm>
            <a:off x="610235" y="338074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商品信息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10" name="表格 9"/>
          <p:cNvGraphicFramePr/>
          <p:nvPr/>
        </p:nvGraphicFramePr>
        <p:xfrm>
          <a:off x="603885" y="4602480"/>
          <a:ext cx="7609205" cy="475615"/>
        </p:xfrm>
        <a:graphic>
          <a:graphicData uri="http://schemas.openxmlformats.org/drawingml/2006/table">
            <a:tbl>
              <a:tblPr firstRow="1" bandRow="1">
                <a:tableStyleId>{5C22544A-7EE6-4342-B048-85BDC9FD1C3A}</a:tableStyleId>
              </a:tblPr>
              <a:tblGrid>
                <a:gridCol w="1457960"/>
                <a:gridCol w="1715770"/>
              </a:tblGrid>
              <a:tr h="475615">
                <a:tc>
                  <a:txBody>
                    <a:bodyPr/>
                    <a:p>
                      <a:pPr>
                        <a:buNone/>
                      </a:pPr>
                      <a:r>
                        <a:rPr lang="zh-CN" altLang="en-US" sz="2400">
                          <a:solidFill>
                            <a:schemeClr val="accent4">
                              <a:lumMod val="75000"/>
                            </a:schemeClr>
                          </a:solidFill>
                          <a:sym typeface="+mn-ea"/>
                        </a:rPr>
                        <a:t>分类名称</a:t>
                      </a:r>
                      <a:endParaRPr lang="zh-CN" altLang="en-US">
                        <a:solidFill>
                          <a:schemeClr val="accent4">
                            <a:lumMod val="75000"/>
                          </a:schemeClr>
                        </a:solidFill>
                      </a:endParaRPr>
                    </a:p>
                  </a:txBody>
                  <a:tcPr/>
                </a:tc>
                <a:tc>
                  <a:txBody>
                    <a:bodyPr/>
                    <a:p>
                      <a:pPr>
                        <a:buNone/>
                      </a:pPr>
                      <a:r>
                        <a:rPr lang="zh-CN" altLang="en-US"/>
                        <a:t>分类描述</a:t>
                      </a:r>
                      <a:endParaRPr lang="zh-CN" altLang="en-US"/>
                    </a:p>
                  </a:txBody>
                  <a:tcPr/>
                </a:tc>
              </a:tr>
            </a:tbl>
          </a:graphicData>
        </a:graphic>
      </p:graphicFrame>
      <p:sp>
        <p:nvSpPr>
          <p:cNvPr id="11" name="文本框 10"/>
          <p:cNvSpPr txBox="1"/>
          <p:nvPr/>
        </p:nvSpPr>
        <p:spPr>
          <a:xfrm>
            <a:off x="607060" y="423418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分类信息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13" name="表格 12"/>
          <p:cNvGraphicFramePr/>
          <p:nvPr/>
        </p:nvGraphicFramePr>
        <p:xfrm>
          <a:off x="603885" y="5549900"/>
          <a:ext cx="7609205" cy="475615"/>
        </p:xfrm>
        <a:graphic>
          <a:graphicData uri="http://schemas.openxmlformats.org/drawingml/2006/table">
            <a:tbl>
              <a:tblPr firstRow="1" bandRow="1">
                <a:tableStyleId>{5C22544A-7EE6-4342-B048-85BDC9FD1C3A}</a:tableStyleId>
              </a:tblPr>
              <a:tblGrid>
                <a:gridCol w="1457960"/>
                <a:gridCol w="1715770"/>
              </a:tblGrid>
              <a:tr h="475615">
                <a:tc>
                  <a:txBody>
                    <a:bodyPr/>
                    <a:p>
                      <a:pPr>
                        <a:buNone/>
                      </a:pPr>
                      <a:r>
                        <a:rPr lang="zh-CN" altLang="en-US">
                          <a:solidFill>
                            <a:schemeClr val="accent4">
                              <a:lumMod val="75000"/>
                            </a:schemeClr>
                          </a:solidFill>
                        </a:rPr>
                        <a:t>商品名称</a:t>
                      </a:r>
                      <a:endParaRPr lang="zh-CN" altLang="en-US">
                        <a:solidFill>
                          <a:schemeClr val="accent4">
                            <a:lumMod val="75000"/>
                          </a:schemeClr>
                        </a:solidFill>
                      </a:endParaRPr>
                    </a:p>
                  </a:txBody>
                  <a:tcPr/>
                </a:tc>
                <a:tc>
                  <a:txBody>
                    <a:bodyPr/>
                    <a:p>
                      <a:pPr>
                        <a:buNone/>
                      </a:pPr>
                      <a:r>
                        <a:rPr lang="zh-CN" altLang="en-US"/>
                        <a:t>分类名称</a:t>
                      </a:r>
                      <a:endParaRPr lang="zh-CN" altLang="en-US"/>
                    </a:p>
                  </a:txBody>
                  <a:tcPr/>
                </a:tc>
              </a:tr>
            </a:tbl>
          </a:graphicData>
        </a:graphic>
      </p:graphicFrame>
      <p:sp>
        <p:nvSpPr>
          <p:cNvPr id="14" name="文本框 13"/>
          <p:cNvSpPr txBox="1"/>
          <p:nvPr/>
        </p:nvSpPr>
        <p:spPr>
          <a:xfrm>
            <a:off x="610235" y="518160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商品分类对应关系表</a:t>
            </a:r>
            <a:endParaRPr lang="zh-CN" altLang="en-US">
              <a:solidFill>
                <a:schemeClr val="accent1"/>
              </a:solidFill>
              <a:effectLst>
                <a:outerShdw blurRad="38100" dist="25400" dir="5400000" algn="ctr" rotWithShape="0">
                  <a:srgbClr val="6E747A">
                    <a:alpha val="43000"/>
                  </a:srgbClr>
                </a:outerShdw>
              </a:effectLst>
            </a:endParaRPr>
          </a:p>
        </p:txBody>
      </p:sp>
      <p:sp>
        <p:nvSpPr>
          <p:cNvPr id="16" name="矩形 15"/>
          <p:cNvSpPr/>
          <p:nvPr/>
        </p:nvSpPr>
        <p:spPr>
          <a:xfrm>
            <a:off x="175260" y="2472690"/>
            <a:ext cx="11198225" cy="4131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56870" y="370205"/>
            <a:ext cx="4627880" cy="40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0">
              <a:buFont typeface="Wingdings" panose="05000000000000000000" charset="0"/>
              <a:buNone/>
            </a:pPr>
            <a:r>
              <a:rPr lang="zh-CN" altLang="en-US" sz="2660">
                <a:solidFill>
                  <a:schemeClr val="accent1"/>
                </a:solidFill>
                <a:effectLst>
                  <a:outerShdw blurRad="38100" dist="25400" dir="5400000" algn="ctr" rotWithShape="0">
                    <a:srgbClr val="6E747A">
                      <a:alpha val="43000"/>
                    </a:srgbClr>
                  </a:outerShdw>
                </a:effectLst>
                <a:sym typeface="+mn-ea"/>
              </a:rPr>
              <a:t>供应商管理功能</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83260" y="1286510"/>
            <a:ext cx="9720580" cy="368300"/>
          </a:xfrm>
          <a:prstGeom prst="rect">
            <a:avLst/>
          </a:prstGeom>
          <a:noFill/>
        </p:spPr>
        <p:txBody>
          <a:bodyPr wrap="square" rtlCol="0" anchor="t">
            <a:spAutoFit/>
            <a:scene3d>
              <a:camera prst="orthographicFront"/>
              <a:lightRig rig="threePt" dir="t"/>
            </a:scene3d>
          </a:bodyPr>
          <a:p>
            <a:pPr marL="342900" indent="-342900">
              <a:buFont typeface="Wingdings" panose="05000000000000000000" charset="0"/>
              <a:buChar char="p"/>
            </a:pPr>
            <a:r>
              <a:rPr lang="zh-CN" altLang="en-US">
                <a:solidFill>
                  <a:schemeClr val="accent1"/>
                </a:solidFill>
                <a:effectLst>
                  <a:outerShdw blurRad="38100" dist="25400" dir="5400000" algn="ctr" rotWithShape="0">
                    <a:srgbClr val="6E747A">
                      <a:alpha val="43000"/>
                    </a:srgbClr>
                  </a:outerShdw>
                </a:effectLst>
              </a:rPr>
              <a:t>供应商信息</a:t>
            </a:r>
            <a:endParaRPr lang="zh-CN" altLang="en-US">
              <a:solidFill>
                <a:schemeClr val="accent1"/>
              </a:solidFill>
              <a:effectLst>
                <a:outerShdw blurRad="38100" dist="25400" dir="5400000" algn="ctr" rotWithShape="0">
                  <a:srgbClr val="6E747A">
                    <a:alpha val="43000"/>
                  </a:srgbClr>
                </a:outerShdw>
              </a:effectLst>
            </a:endParaRPr>
          </a:p>
        </p:txBody>
      </p:sp>
      <p:graphicFrame>
        <p:nvGraphicFramePr>
          <p:cNvPr id="2" name="表格 1"/>
          <p:cNvGraphicFramePr/>
          <p:nvPr/>
        </p:nvGraphicFramePr>
        <p:xfrm>
          <a:off x="600075" y="1867535"/>
          <a:ext cx="9866630" cy="457200"/>
        </p:xfrm>
        <a:graphic>
          <a:graphicData uri="http://schemas.openxmlformats.org/drawingml/2006/table">
            <a:tbl>
              <a:tblPr firstRow="1" bandRow="1">
                <a:tableStyleId>{5C22544A-7EE6-4342-B048-85BDC9FD1C3A}</a:tableStyleId>
              </a:tblPr>
              <a:tblGrid>
                <a:gridCol w="1798320"/>
                <a:gridCol w="1462405"/>
                <a:gridCol w="1749360"/>
                <a:gridCol w="1427480"/>
                <a:gridCol w="1665061"/>
              </a:tblGrid>
              <a:tr h="457200">
                <a:tc>
                  <a:txBody>
                    <a:bodyPr/>
                    <a:p>
                      <a:pPr>
                        <a:buNone/>
                      </a:pPr>
                      <a:r>
                        <a:rPr lang="zh-CN" altLang="en-US"/>
                        <a:t>出版社名称</a:t>
                      </a:r>
                      <a:endParaRPr lang="zh-CN" altLang="en-US"/>
                    </a:p>
                  </a:txBody>
                  <a:tcPr/>
                </a:tc>
                <a:tc>
                  <a:txBody>
                    <a:bodyPr/>
                    <a:p>
                      <a:pPr>
                        <a:buNone/>
                      </a:pPr>
                      <a:r>
                        <a:rPr lang="zh-CN" altLang="en-US"/>
                        <a:t>地址</a:t>
                      </a:r>
                      <a:endParaRPr lang="zh-CN" altLang="en-US"/>
                    </a:p>
                  </a:txBody>
                  <a:tcPr/>
                </a:tc>
                <a:tc>
                  <a:txBody>
                    <a:bodyPr/>
                    <a:p>
                      <a:pPr>
                        <a:buNone/>
                      </a:pPr>
                      <a:r>
                        <a:rPr lang="zh-CN" altLang="en-US"/>
                        <a:t>电话</a:t>
                      </a:r>
                      <a:endParaRPr lang="zh-CN" altLang="en-US"/>
                    </a:p>
                  </a:txBody>
                  <a:tcPr/>
                </a:tc>
                <a:tc>
                  <a:txBody>
                    <a:bodyPr/>
                    <a:p>
                      <a:pPr>
                        <a:buNone/>
                      </a:pPr>
                      <a:r>
                        <a:rPr lang="zh-CN" altLang="en-US"/>
                        <a:t>联系人</a:t>
                      </a:r>
                      <a:endParaRPr lang="zh-CN" altLang="en-US"/>
                    </a:p>
                  </a:txBody>
                  <a:tcPr/>
                </a:tc>
                <a:tc>
                  <a:txBody>
                    <a:bodyPr/>
                    <a:p>
                      <a:pPr>
                        <a:buNone/>
                      </a:pPr>
                      <a:r>
                        <a:rPr lang="zh-CN" altLang="en-US"/>
                        <a:t>银行账号</a:t>
                      </a:r>
                      <a:endParaRPr lang="zh-CN" altLang="en-US"/>
                    </a:p>
                  </a:txBody>
                  <a:tcPr/>
                </a:tc>
              </a:tr>
            </a:tbl>
          </a:graphicData>
        </a:graphic>
      </p:graphicFrame>
      <p:graphicFrame>
        <p:nvGraphicFramePr>
          <p:cNvPr id="3" name="表格 2"/>
          <p:cNvGraphicFramePr/>
          <p:nvPr/>
        </p:nvGraphicFramePr>
        <p:xfrm>
          <a:off x="600075" y="2959735"/>
          <a:ext cx="9726295" cy="457200"/>
        </p:xfrm>
        <a:graphic>
          <a:graphicData uri="http://schemas.openxmlformats.org/drawingml/2006/table">
            <a:tbl>
              <a:tblPr firstRow="1" bandRow="1">
                <a:tableStyleId>{5C22544A-7EE6-4342-B048-85BDC9FD1C3A}</a:tableStyleId>
              </a:tblPr>
              <a:tblGrid>
                <a:gridCol w="1944370"/>
                <a:gridCol w="1036955"/>
                <a:gridCol w="1599565"/>
                <a:gridCol w="1304925"/>
                <a:gridCol w="1522095"/>
                <a:gridCol w="1522095"/>
              </a:tblGrid>
              <a:tr h="457200">
                <a:tc>
                  <a:txBody>
                    <a:bodyPr/>
                    <a:p>
                      <a:pPr>
                        <a:buNone/>
                      </a:pPr>
                      <a:r>
                        <a:rPr lang="zh-CN" altLang="en-US"/>
                        <a:t>出版社名称</a:t>
                      </a:r>
                      <a:endParaRPr lang="zh-CN" altLang="en-US"/>
                    </a:p>
                  </a:txBody>
                  <a:tcPr/>
                </a:tc>
                <a:tc>
                  <a:txBody>
                    <a:bodyPr/>
                    <a:p>
                      <a:pPr>
                        <a:buNone/>
                      </a:pPr>
                      <a:r>
                        <a:rPr lang="zh-CN" altLang="en-US"/>
                        <a:t>地址</a:t>
                      </a:r>
                      <a:endParaRPr lang="zh-CN" altLang="en-US"/>
                    </a:p>
                  </a:txBody>
                  <a:tcPr/>
                </a:tc>
                <a:tc>
                  <a:txBody>
                    <a:bodyPr/>
                    <a:p>
                      <a:pPr>
                        <a:buNone/>
                      </a:pPr>
                      <a:r>
                        <a:rPr lang="zh-CN" altLang="en-US"/>
                        <a:t>电话</a:t>
                      </a:r>
                      <a:endParaRPr lang="zh-CN" altLang="en-US"/>
                    </a:p>
                  </a:txBody>
                  <a:tcPr/>
                </a:tc>
                <a:tc>
                  <a:txBody>
                    <a:bodyPr/>
                    <a:p>
                      <a:pPr>
                        <a:buNone/>
                      </a:pPr>
                      <a:r>
                        <a:rPr lang="zh-CN" altLang="en-US"/>
                        <a:t>联系人</a:t>
                      </a:r>
                      <a:endParaRPr lang="zh-CN" altLang="en-US"/>
                    </a:p>
                  </a:txBody>
                  <a:tcPr/>
                </a:tc>
                <a:tc>
                  <a:txBody>
                    <a:bodyPr/>
                    <a:p>
                      <a:pPr>
                        <a:buNone/>
                      </a:pPr>
                      <a:r>
                        <a:rPr lang="zh-CN" altLang="en-US">
                          <a:solidFill>
                            <a:schemeClr val="accent4">
                              <a:lumMod val="75000"/>
                            </a:schemeClr>
                          </a:solidFill>
                        </a:rPr>
                        <a:t>银行账号</a:t>
                      </a:r>
                      <a:endParaRPr lang="zh-CN" altLang="en-US">
                        <a:solidFill>
                          <a:schemeClr val="accent4">
                            <a:lumMod val="75000"/>
                          </a:schemeClr>
                        </a:solidFill>
                      </a:endParaRPr>
                    </a:p>
                  </a:txBody>
                  <a:tcPr/>
                </a:tc>
                <a:tc>
                  <a:txBody>
                    <a:bodyPr/>
                    <a:p>
                      <a:pPr>
                        <a:buNone/>
                      </a:pPr>
                      <a:r>
                        <a:rPr lang="zh-CN" altLang="en-US">
                          <a:solidFill>
                            <a:schemeClr val="accent4">
                              <a:lumMod val="75000"/>
                            </a:schemeClr>
                          </a:solidFill>
                        </a:rPr>
                        <a:t>银行支行</a:t>
                      </a:r>
                      <a:endParaRPr lang="zh-CN" altLang="en-US">
                        <a:solidFill>
                          <a:schemeClr val="accent4">
                            <a:lumMod val="75000"/>
                          </a:schemeClr>
                        </a:solidFill>
                      </a:endParaRPr>
                    </a:p>
                  </a:txBody>
                  <a:tcPr/>
                </a:tc>
              </a:tr>
            </a:tbl>
          </a:graphicData>
        </a:graphic>
      </p:graphicFrame>
      <p:sp>
        <p:nvSpPr>
          <p:cNvPr id="4" name="矩形 3"/>
          <p:cNvSpPr/>
          <p:nvPr/>
        </p:nvSpPr>
        <p:spPr>
          <a:xfrm>
            <a:off x="480060" y="2859405"/>
            <a:ext cx="10511790" cy="1139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PA" val="v4.1.3"/>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PA" val="v4.1.3"/>
</p:tagLst>
</file>

<file path=ppt/tags/tag76.xml><?xml version="1.0" encoding="utf-8"?>
<p:tagLst xmlns:p="http://schemas.openxmlformats.org/presentationml/2006/main">
  <p:tag name="PA" val="v4.1.3"/>
</p:tagLst>
</file>

<file path=ppt/tags/tag77.xml><?xml version="1.0" encoding="utf-8"?>
<p:tagLst xmlns:p="http://schemas.openxmlformats.org/presentationml/2006/main">
  <p:tag name="PA" val="v4.1.3"/>
</p:tagLst>
</file>

<file path=ppt/tags/tag78.xml><?xml version="1.0" encoding="utf-8"?>
<p:tagLst xmlns:p="http://schemas.openxmlformats.org/presentationml/2006/main">
  <p:tag name="PA" val="v4.1.3"/>
</p:tagLst>
</file>

<file path=ppt/tags/tag79.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80.xml><?xml version="1.0" encoding="utf-8"?>
<p:tagLst xmlns:p="http://schemas.openxmlformats.org/presentationml/2006/main">
  <p:tag name="PA" val="v4.1.3"/>
</p:tagLst>
</file>

<file path=ppt/tags/tag81.xml><?xml version="1.0" encoding="utf-8"?>
<p:tagLst xmlns:p="http://schemas.openxmlformats.org/presentationml/2006/main">
  <p:tag name="PA" val="v4.1.3"/>
</p:tagLst>
</file>

<file path=ppt/tags/tag82.xml><?xml version="1.0" encoding="utf-8"?>
<p:tagLst xmlns:p="http://schemas.openxmlformats.org/presentationml/2006/main">
  <p:tag name="PA" val="v4.1.3"/>
</p:tagLst>
</file>

<file path=ppt/tags/tag83.xml><?xml version="1.0" encoding="utf-8"?>
<p:tagLst xmlns:p="http://schemas.openxmlformats.org/presentationml/2006/main">
  <p:tag name="PA" val="v4.1.3"/>
</p:tagLst>
</file>

<file path=ppt/tags/tag84.xml><?xml version="1.0" encoding="utf-8"?>
<p:tagLst xmlns:p="http://schemas.openxmlformats.org/presentationml/2006/main">
  <p:tag name="PA" val="v4.1.3"/>
</p:tagLst>
</file>

<file path=ppt/tags/tag85.xml><?xml version="1.0" encoding="utf-8"?>
<p:tagLst xmlns:p="http://schemas.openxmlformats.org/presentationml/2006/main">
  <p:tag name="PA" val="v4.1.3"/>
</p:tagLst>
</file>

<file path=ppt/tags/tag86.xml><?xml version="1.0" encoding="utf-8"?>
<p:tagLst xmlns:p="http://schemas.openxmlformats.org/presentationml/2006/main">
  <p:tag name="PA" val="v4.1.3"/>
</p:tagLst>
</file>

<file path=ppt/tags/tag87.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3233</Words>
  <Application>WPS 演示</Application>
  <PresentationFormat>自定义</PresentationFormat>
  <Paragraphs>748</Paragraphs>
  <Slides>33</Slides>
  <Notes>19</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33</vt:i4>
      </vt:variant>
    </vt:vector>
  </HeadingPairs>
  <TitlesOfParts>
    <vt:vector size="45" baseType="lpstr">
      <vt:lpstr>Arial</vt:lpstr>
      <vt:lpstr>宋体</vt:lpstr>
      <vt:lpstr>Wingdings</vt:lpstr>
      <vt:lpstr>微软雅黑</vt:lpstr>
      <vt:lpstr>Calibri</vt:lpstr>
      <vt:lpstr>Wingdings</vt:lpstr>
      <vt:lpstr>Arial Unicode MS</vt:lpstr>
      <vt:lpstr>等线</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那你呢</cp:lastModifiedBy>
  <cp:revision>376</cp:revision>
  <dcterms:created xsi:type="dcterms:W3CDTF">2016-08-30T15:34:00Z</dcterms:created>
  <dcterms:modified xsi:type="dcterms:W3CDTF">2018-09-04T08:51:41Z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