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7"/>
  </p:notesMasterIdLst>
  <p:sldIdLst>
    <p:sldId id="291" r:id="rId4"/>
    <p:sldId id="626" r:id="rId5"/>
    <p:sldId id="955" r:id="rId6"/>
    <p:sldId id="956" r:id="rId8"/>
    <p:sldId id="957" r:id="rId9"/>
    <p:sldId id="958" r:id="rId10"/>
    <p:sldId id="959" r:id="rId11"/>
    <p:sldId id="960" r:id="rId12"/>
    <p:sldId id="961" r:id="rId13"/>
    <p:sldId id="963" r:id="rId14"/>
    <p:sldId id="962" r:id="rId15"/>
    <p:sldId id="964" r:id="rId16"/>
    <p:sldId id="965" r:id="rId17"/>
    <p:sldId id="966" r:id="rId18"/>
    <p:sldId id="967" r:id="rId19"/>
    <p:sldId id="982" r:id="rId20"/>
    <p:sldId id="984" r:id="rId21"/>
    <p:sldId id="98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w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315" autoAdjust="0"/>
  </p:normalViewPr>
  <p:slideViewPr>
    <p:cSldViewPr snapToGrid="0" showGuides="1">
      <p:cViewPr varScale="1">
        <p:scale>
          <a:sx n="103" d="100"/>
          <a:sy n="103" d="100"/>
        </p:scale>
        <p:origin x="-114" y="-522"/>
      </p:cViewPr>
      <p:guideLst>
        <p:guide orient="horz" pos="2160"/>
        <p:guide pos="39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TABLE `staffs`(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id int primary key auto_increment,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name varchar(24) not null default "" comment'姓名',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age int not null default 0 comment '年龄',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pos varchar(20) not null default ""  comment'职位',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add_time timestamp not null default current_timestamp comment '入职时间'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)charset utf8 comment '员工记录表';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 into staffs(name,age,pos,add_time) values('z3',22,'manage',now());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 into staffs(name,age,pos,add_time) values('july',23,'dev',now());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 into staffs(name,age,pos,add_time) values('2000',23,'dev',now());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 table staffs add index idx_staffs_nameAgePos(name,age,pos);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staffs where name='July' or name = 'z3'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staffs where name='July' 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staffs where  name = 'z3'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name,age from staffs where name='July' or name = 'z3'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into OUTFILE 'D:\\product.txt' from product_info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data INFILE 'D:\\product.txt' into table product_info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SELECT * FROM staffs WHERE left(NAME,4) = 'July';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TABLE `tbl_user` (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`id` INT(11) NOT NULL AUTO_INCREMENT,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`NAME` VARCHAR(20) DEFAULT NULL,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`age` INT(11) DEFAULT NULL,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email VARCHAR(20) DEFAULT NULL,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PRIMARY KEY (`id`)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ENGINE=INNODB AUTO_INCREMENT=1 DEFAULT CHARSET=utf8;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#drop table tbl_user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 INTO tbl_user(NAME,age,email) VALUES('1aa1',21,'b@163.com');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 INTO tbl_user(NAME,age,email) VALUES('2aa2',222,'a@163.com');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 INTO tbl_user(NAME,age,email) VALUES('3aa3',265,'c@163.com');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 INTO tbl_user(NAME,age,email) VALUES('4aa4',21,'d@163.com');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 INTO tbl_user(NAME,age,email)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1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53.xml"/><Relationship Id="rId1" Type="http://schemas.openxmlformats.org/officeDocument/2006/relationships/tags" Target="../tags/tag4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.bin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2031755" y="1485467"/>
            <a:ext cx="8256917" cy="2246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en-US" altLang="zh-CN" sz="40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40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sz="40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5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17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</a:t>
            </a:r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</a:t>
            </a:r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ANK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531207"/>
            <a:ext cx="3544970" cy="368300"/>
            <a:chOff x="1139058" y="5604513"/>
            <a:chExt cx="3544970" cy="368300"/>
          </a:xfrm>
        </p:grpSpPr>
        <p:grpSp>
          <p:nvGrpSpPr>
            <p:cNvPr id="24" name="PA_组合 23"/>
            <p:cNvGrpSpPr/>
            <p:nvPr>
              <p:custDataLst>
                <p:tags r:id="rId3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498233" y="5604513"/>
              <a:ext cx="318579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Deer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2957339855</a:t>
              </a:r>
              <a:endParaRPr lang="en-US" altLang="zh-CN" smtClean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59105" y="5531207"/>
            <a:ext cx="3959412" cy="369332"/>
            <a:chOff x="4060522" y="5638470"/>
            <a:chExt cx="3959412" cy="369332"/>
          </a:xfrm>
        </p:grpSpPr>
        <p:grpSp>
          <p:nvGrpSpPr>
            <p:cNvPr id="29" name="PA_组合 14"/>
            <p:cNvGrpSpPr/>
            <p:nvPr>
              <p:custDataLst>
                <p:tags r:id="rId5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411254" y="5638470"/>
              <a:ext cx="360868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2470523467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7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152110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策略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7.Null/Not 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有影响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2600" y="1289050"/>
            <a:ext cx="8863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注意null/not null对索引的可能影响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1657350"/>
            <a:ext cx="6076950" cy="2800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策略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</a:t>
            </a:r>
            <a:r>
              <a:rPr 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Like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查询要当心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2600" y="1289050"/>
            <a:ext cx="8863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like以通配符开头('%abc...')mysql索引失效会变成全表扫描的操作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1833245"/>
            <a:ext cx="8475980" cy="3804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策略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9.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字符类型加引号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2600" y="1289050"/>
            <a:ext cx="8863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字符串不加单引号索引失效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2124075"/>
            <a:ext cx="8209280" cy="1028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策略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10.OR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改UNION效率高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10" y="2109470"/>
            <a:ext cx="8209280" cy="231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测试题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200025" y="1483360"/>
          <a:ext cx="853313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Where语句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索引是否被使用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where a = 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Y,使用到a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where a = 3 and b = 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Y,使用到a，b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where a = 3 and b = 5 and c = 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Y,使用到a,b,c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where b = 3 或者 where b = 3 and c = 4  或者 where c = 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where a = 3 and c = 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使用到a， 但是c不可以，b中间断了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where a = 3 and b &gt; 4 and c = 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使用到a和b， c不能用在范围之后，b断了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where a = 3 and b like 'kk%' and c = 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Y,使用到a,b,c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where a = 3 and b like '%kk' and c = 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Y,只用到a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where a = 3 and b like '%kk%' and c = 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Y,只用到a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where a = 3 and b like 'k%kk%' and c = 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Y,使用到a,b,c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00025" y="111506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假设index(a,b,c)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85005" y="1877695"/>
            <a:ext cx="4248150" cy="4314825"/>
          </a:xfrm>
          <a:prstGeom prst="rect">
            <a:avLst/>
          </a:prstGeom>
          <a:solidFill>
            <a:schemeClr val="bg2"/>
          </a:solidFill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葵花宝典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990" y="1550035"/>
            <a:ext cx="5397500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p"/>
            </a:pP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全值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匹配我最爱，最左前缀要遵守；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p"/>
            </a:pP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p"/>
            </a:pP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带头大哥不能死，中间兄弟不能断；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p"/>
            </a:pP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p"/>
            </a:pP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索引列上少计算，范围之后全失效；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p"/>
            </a:pP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p"/>
            </a:pP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LIKE百分写最右，覆盖索引不写*；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p"/>
            </a:pP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p"/>
            </a:pP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不等空值还有OR，索引影响要注意；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p"/>
            </a:pP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p"/>
            </a:pP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VAR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CHAR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引号不可丢， SQL优化有诀窍。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91334" y="2379240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4105344" y="2495551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7" name="PA_组合 76"/>
          <p:cNvGrpSpPr/>
          <p:nvPr>
            <p:custDataLst>
              <p:tags r:id="rId4"/>
            </p:custDataLst>
          </p:nvPr>
        </p:nvGrpSpPr>
        <p:grpSpPr>
          <a:xfrm>
            <a:off x="3243035" y="3190875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A_矩形 64"/>
          <p:cNvSpPr/>
          <p:nvPr>
            <p:custDataLst>
              <p:tags r:id="rId5"/>
            </p:custDataLst>
          </p:nvPr>
        </p:nvSpPr>
        <p:spPr>
          <a:xfrm>
            <a:off x="3681587" y="3344931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优化实战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PA_矩形 59"/>
          <p:cNvSpPr/>
          <p:nvPr>
            <p:custDataLst>
              <p:tags r:id="rId6"/>
            </p:custDataLst>
          </p:nvPr>
        </p:nvSpPr>
        <p:spPr>
          <a:xfrm>
            <a:off x="3242945" y="3912870"/>
            <a:ext cx="2033905" cy="1476375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全值匹配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最佳左前缀法则    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范围查询之谜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en-US" altLang="zh-CN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SELECT * </a:t>
            </a: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语句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en-US" altLang="zh-CN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Like</a:t>
            </a: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查询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PA_任意多边形 12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6423094" y="2508251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2" name="PA_组合 76"/>
          <p:cNvGrpSpPr/>
          <p:nvPr>
            <p:custDataLst>
              <p:tags r:id="rId8"/>
            </p:custDataLst>
          </p:nvPr>
        </p:nvGrpSpPr>
        <p:grpSpPr>
          <a:xfrm>
            <a:off x="5560785" y="3203575"/>
            <a:ext cx="2016723" cy="2527653"/>
            <a:chOff x="522514" y="3027330"/>
            <a:chExt cx="1512542" cy="1440160"/>
          </a:xfrm>
        </p:grpSpPr>
        <p:sp>
          <p:nvSpPr>
            <p:cNvPr id="13" name="矩形 12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PA_矩形 64"/>
          <p:cNvSpPr/>
          <p:nvPr>
            <p:custDataLst>
              <p:tags r:id="rId9"/>
            </p:custDataLst>
          </p:nvPr>
        </p:nvSpPr>
        <p:spPr>
          <a:xfrm>
            <a:off x="5999337" y="3357631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批量导入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PA_矩形 59"/>
          <p:cNvSpPr/>
          <p:nvPr>
            <p:custDataLst>
              <p:tags r:id="rId10"/>
            </p:custDataLst>
          </p:nvPr>
        </p:nvSpPr>
        <p:spPr>
          <a:xfrm>
            <a:off x="5560695" y="3925570"/>
            <a:ext cx="2033905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方法</a:t>
            </a:r>
            <a:r>
              <a:rPr lang="en-US" altLang="zh-CN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：</a:t>
            </a:r>
            <a:r>
              <a:rPr lang="en-US" altLang="zh-CN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insert</a:t>
            </a: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语句优化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dirty="0">
                <a:sym typeface="+mn-ea"/>
              </a:rPr>
              <a:t>方法</a:t>
            </a:r>
            <a:r>
              <a:rPr lang="en-US" altLang="zh-CN" sz="1200" dirty="0">
                <a:sym typeface="+mn-ea"/>
              </a:rPr>
              <a:t>2:LOAD DATA INFLIE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2" grpId="0" bldLvl="0" animBg="1"/>
      <p:bldP spid="3" grpId="0"/>
      <p:bldP spid="9" grpId="0"/>
      <p:bldP spid="11" grpId="0" bldLvl="0" animBg="1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en-US" altLang="zh-CN" sz="266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insert</a:t>
            </a:r>
            <a:r>
              <a:rPr lang="zh-CN" altLang="en-US" sz="266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语句优化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990" y="1550035"/>
            <a:ext cx="539750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p"/>
            </a:pP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insert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语句优化；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提交前关闭自动提交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尽量使用批量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insert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可以使用</a:t>
            </a:r>
            <a:r>
              <a:rPr lang="en-US" altLang="zh-C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MyISAM</a:t>
            </a: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存储引擎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4710" y="4657725"/>
          <a:ext cx="766445" cy="369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766445" imgH="369570" progId="Package">
                  <p:embed/>
                </p:oleObj>
              </mc:Choice>
              <mc:Fallback>
                <p:oleObj name="" r:id="rId3" imgW="766445" imgH="36957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4710" y="4657725"/>
                        <a:ext cx="766445" cy="369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025" y="3766185"/>
            <a:ext cx="5523865" cy="2152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sz="266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LOAD DATA INFLIE</a:t>
            </a:r>
            <a:endParaRPr sz="266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990" y="1550035"/>
            <a:ext cx="832548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p"/>
            </a:pPr>
            <a:r>
              <a:rPr lang="en-US" altLang="zh-C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LOAD DATA INFLIE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使用</a:t>
            </a:r>
            <a:r>
              <a:rPr lang="en-US" altLang="zh-C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LOAD DATA INFLIE ,</a:t>
            </a: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比一般的</a:t>
            </a:r>
            <a:r>
              <a:rPr lang="en-US" altLang="zh-C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insert</a:t>
            </a: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语句快</a:t>
            </a:r>
            <a:r>
              <a:rPr lang="en-US" altLang="zh-C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20</a:t>
            </a: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倍</a:t>
            </a:r>
            <a:endParaRPr lang="zh-CN" altLang="en-US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* into OUTFILE 'D:\\product.txt' from product_info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load data INFILE 'D:\\product.txt' into table product_info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05334" y="2379240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4105344" y="2495551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7" name="PA_组合 76"/>
          <p:cNvGrpSpPr/>
          <p:nvPr>
            <p:custDataLst>
              <p:tags r:id="rId4"/>
            </p:custDataLst>
          </p:nvPr>
        </p:nvGrpSpPr>
        <p:grpSpPr>
          <a:xfrm>
            <a:off x="3243035" y="3190875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A_矩形 64"/>
          <p:cNvSpPr/>
          <p:nvPr>
            <p:custDataLst>
              <p:tags r:id="rId5"/>
            </p:custDataLst>
          </p:nvPr>
        </p:nvSpPr>
        <p:spPr>
          <a:xfrm>
            <a:off x="3681587" y="3344931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优化实战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PA_矩形 59"/>
          <p:cNvSpPr/>
          <p:nvPr>
            <p:custDataLst>
              <p:tags r:id="rId6"/>
            </p:custDataLst>
          </p:nvPr>
        </p:nvSpPr>
        <p:spPr>
          <a:xfrm>
            <a:off x="3242945" y="3912870"/>
            <a:ext cx="2033905" cy="1476375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全值匹配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最佳左前缀法则    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范围查询之谜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en-US" altLang="zh-CN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SELECT * </a:t>
            </a: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语句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en-US" altLang="zh-CN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Like</a:t>
            </a: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查询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PA_任意多边形 12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6594544" y="2508251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2" name="PA_组合 76"/>
          <p:cNvGrpSpPr/>
          <p:nvPr>
            <p:custDataLst>
              <p:tags r:id="rId8"/>
            </p:custDataLst>
          </p:nvPr>
        </p:nvGrpSpPr>
        <p:grpSpPr>
          <a:xfrm>
            <a:off x="5732235" y="3203575"/>
            <a:ext cx="2016723" cy="2527653"/>
            <a:chOff x="522514" y="3027330"/>
            <a:chExt cx="1512542" cy="1440160"/>
          </a:xfrm>
        </p:grpSpPr>
        <p:sp>
          <p:nvSpPr>
            <p:cNvPr id="13" name="矩形 12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PA_矩形 64"/>
          <p:cNvSpPr/>
          <p:nvPr>
            <p:custDataLst>
              <p:tags r:id="rId9"/>
            </p:custDataLst>
          </p:nvPr>
        </p:nvSpPr>
        <p:spPr>
          <a:xfrm>
            <a:off x="6170787" y="3357631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批量导入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PA_矩形 59"/>
          <p:cNvSpPr/>
          <p:nvPr>
            <p:custDataLst>
              <p:tags r:id="rId10"/>
            </p:custDataLst>
          </p:nvPr>
        </p:nvSpPr>
        <p:spPr>
          <a:xfrm>
            <a:off x="5732145" y="3925570"/>
            <a:ext cx="2033905" cy="1476375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全值匹配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最佳左前缀法则    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范围查询之谜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en-US" altLang="zh-CN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SELECT * </a:t>
            </a: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语句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en-US" altLang="zh-CN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Like</a:t>
            </a: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查询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2" grpId="0" bldLvl="0" animBg="1"/>
      <p:bldP spid="3" grpId="0"/>
      <p:bldP spid="9" grpId="0"/>
      <p:bldP spid="11" grpId="0" bldLvl="0" animBg="1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策略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尽量全值匹配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2546985"/>
            <a:ext cx="8305165" cy="34486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2600" y="1289050"/>
            <a:ext cx="88639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EXPLAIN SELECT * FROM staffs WHERE NAME = 'July';</a:t>
            </a:r>
            <a:endParaRPr lang="zh-CN" altLang="en-US"/>
          </a:p>
          <a:p>
            <a:r>
              <a:rPr lang="zh-CN" altLang="en-US"/>
              <a:t>EXPLAIN SELECT * FROM staffs WHERE NAME = 'July' AND age = 25;</a:t>
            </a:r>
            <a:endParaRPr lang="zh-CN" altLang="en-US"/>
          </a:p>
          <a:p>
            <a:r>
              <a:rPr lang="zh-CN" altLang="en-US"/>
              <a:t>EXPLAIN SELECT * FROM staffs WHERE NAME = 'July' AND age = 25 AND pos = 'dev';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策略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最佳左前缀法则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2600" y="1289050"/>
            <a:ext cx="88639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如果索引了多列，要遵守最左前缀法则。指的是查询从索引的最左前列开始并且</a:t>
            </a:r>
            <a:r>
              <a:rPr lang="zh-CN" altLang="en-US">
                <a:solidFill>
                  <a:srgbClr val="FF0000"/>
                </a:solidFill>
              </a:rPr>
              <a:t>不跳过索引中的列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2228850"/>
            <a:ext cx="8380730" cy="3866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策略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不在索引列上做任何操作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2600" y="1289050"/>
            <a:ext cx="88639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不在索引列上做任何操作（计算、函数、(自动or手动)类型转换），会导致索引失效而转向全表扫描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10" y="2309495"/>
            <a:ext cx="7609840" cy="14001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0415" y="4625975"/>
            <a:ext cx="64592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smtClean="0">
                <a:effectLst/>
                <a:sym typeface="+mn-ea"/>
              </a:rPr>
              <a:t>EXPLAIN SELECT * FROM staffs WHERE left(NAME,4) = 'July';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策略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范围条件放最后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2600" y="1289050"/>
            <a:ext cx="8863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存储引擎不能使用索引中范围条件右边的列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1819275"/>
            <a:ext cx="10428605" cy="4133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策略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覆盖索引尽量用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2600" y="1289050"/>
            <a:ext cx="8863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尽量使用覆盖索引(只访问索引的查询(索引列和查询列一致))，减少select *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lum bright="-12000"/>
          </a:blip>
          <a:stretch>
            <a:fillRect/>
          </a:stretch>
        </p:blipFill>
        <p:spPr>
          <a:xfrm>
            <a:off x="554990" y="1657350"/>
            <a:ext cx="7769860" cy="4676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策略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不等于要甚用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2600" y="1289050"/>
            <a:ext cx="8863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mysql 在使用不等于(!= 或者&lt;&gt;)的时候无法使用索引会导致全表扫描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1971675"/>
            <a:ext cx="9514205" cy="3237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策略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7.Null/Not 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有影响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2600" y="1289050"/>
            <a:ext cx="8863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注意null/not null对索引的可能影响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1657350"/>
            <a:ext cx="5276215" cy="2190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3895725"/>
            <a:ext cx="8476615" cy="2362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1734</Words>
  <Application>WPS 演示</Application>
  <PresentationFormat>自定义</PresentationFormat>
  <Paragraphs>171</Paragraphs>
  <Slides>18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Calibri</vt:lpstr>
      <vt:lpstr>Impact</vt:lpstr>
      <vt:lpstr>Wingdings</vt:lpstr>
      <vt:lpstr>Arial Unicode MS</vt:lpstr>
      <vt:lpstr>等线</vt:lpstr>
      <vt:lpstr>等线 Light</vt:lpstr>
      <vt:lpstr>Office 主题​​</vt:lpstr>
      <vt:lpstr>1_Office 主题​​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那你呢</cp:lastModifiedBy>
  <cp:revision>385</cp:revision>
  <dcterms:created xsi:type="dcterms:W3CDTF">2016-08-30T15:34:00Z</dcterms:created>
  <dcterms:modified xsi:type="dcterms:W3CDTF">2018-09-09T13:58:59Z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