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91" r:id="rId2"/>
    <p:sldId id="517" r:id="rId3"/>
    <p:sldId id="515" r:id="rId4"/>
    <p:sldId id="519" r:id="rId5"/>
    <p:sldId id="535" r:id="rId6"/>
    <p:sldId id="555" r:id="rId7"/>
    <p:sldId id="536" r:id="rId8"/>
    <p:sldId id="537" r:id="rId9"/>
    <p:sldId id="633" r:id="rId10"/>
    <p:sldId id="521" r:id="rId11"/>
  </p:sldIdLst>
  <p:sldSz cx="12192000" cy="82804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-106" y="-139"/>
      </p:cViewPr>
      <p:guideLst>
        <p:guide orient="horz" pos="2739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2019/7/18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57288" y="1143000"/>
            <a:ext cx="4543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50554"/>
            <a:ext cx="927902" cy="1120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50554"/>
            <a:ext cx="927902" cy="1120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440855"/>
            <a:ext cx="10515600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2204273"/>
            <a:ext cx="10515600" cy="5253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7674705"/>
            <a:ext cx="2743200" cy="440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pPr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7674705"/>
            <a:ext cx="4114800" cy="440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7674705"/>
            <a:ext cx="2743200" cy="440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796290" y="3841953"/>
            <a:ext cx="103124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20000"/>
              </a:lnSpc>
            </a:pPr>
            <a:r>
              <a:rPr lang="zh-CN" altLang="en-US" sz="3600" dirty="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sz="3600" dirty="0" smtClean="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Tomcat</a:t>
            </a:r>
            <a:r>
              <a:rPr lang="zh-CN" altLang="en-US" sz="3600" dirty="0" smtClean="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体系</a:t>
            </a:r>
            <a:r>
              <a:rPr lang="zh-CN" altLang="en-US" sz="36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架构</a:t>
            </a:r>
            <a:endParaRPr lang="en-US" altLang="zh-CN" sz="3600" dirty="0">
              <a:ln w="6350">
                <a:noFill/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1" y="5723093"/>
            <a:ext cx="6098091" cy="29777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365365" y="7663971"/>
            <a:ext cx="47663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1218565">
              <a:lnSpc>
                <a:spcPct val="120000"/>
              </a:lnSpc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</a:t>
            </a:r>
            <a:r>
              <a:rPr lang="en-US" altLang="zh-CN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King     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QQ: 2962938812</a:t>
            </a:r>
          </a:p>
        </p:txBody>
      </p:sp>
      <p:grpSp>
        <p:nvGrpSpPr>
          <p:cNvPr id="21" name="PA_组合 20"/>
          <p:cNvGrpSpPr/>
          <p:nvPr>
            <p:custDataLst>
              <p:tags r:id="rId4"/>
            </p:custDataLst>
          </p:nvPr>
        </p:nvGrpSpPr>
        <p:grpSpPr>
          <a:xfrm>
            <a:off x="0" y="5387602"/>
            <a:ext cx="12192000" cy="86943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050" name="Picture 2" descr="E:\VIP二期\Tomcat\第一节\QQ图片20190718164433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2223824" cy="8280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2" y="347318"/>
            <a:ext cx="4245941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 fontAlgn="base"/>
            <a:r>
              <a:rPr lang="en-US" altLang="zh-CN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Tomcat</a:t>
            </a:r>
            <a:r>
              <a:rPr lang="zh-CN" altLang="en-US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</a:t>
            </a:r>
            <a:r>
              <a:rPr lang="en-US" altLang="zh-CN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Connector</a:t>
            </a:r>
            <a:endParaRPr lang="zh-CN" altLang="zh-CN" sz="2665" strike="noStrike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" name="PA_组合 47"/>
          <p:cNvGrpSpPr/>
          <p:nvPr/>
        </p:nvGrpSpPr>
        <p:grpSpPr>
          <a:xfrm>
            <a:off x="3175" y="1127054"/>
            <a:ext cx="2171700" cy="92004"/>
            <a:chOff x="0" y="2842590"/>
            <a:chExt cx="7054752" cy="89199"/>
          </a:xfrm>
        </p:grpSpPr>
        <p:sp>
          <p:nvSpPr>
            <p:cNvPr id="4" name="矩形 3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8" name="Rectangle 2"/>
          <p:cNvSpPr/>
          <p:nvPr/>
        </p:nvSpPr>
        <p:spPr>
          <a:xfrm>
            <a:off x="3177" y="166760"/>
            <a:ext cx="714375" cy="916211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744538" y="166760"/>
            <a:ext cx="76200" cy="916211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10" name="Text Box 4"/>
          <p:cNvSpPr txBox="1"/>
          <p:nvPr/>
        </p:nvSpPr>
        <p:spPr>
          <a:xfrm>
            <a:off x="3177" y="187842"/>
            <a:ext cx="817563" cy="64633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8</a:t>
            </a:r>
          </a:p>
        </p:txBody>
      </p:sp>
      <p:sp>
        <p:nvSpPr>
          <p:cNvPr id="22" name="矩形 10"/>
          <p:cNvSpPr>
            <a:spLocks noChangeArrowheads="1"/>
          </p:cNvSpPr>
          <p:nvPr/>
        </p:nvSpPr>
        <p:spPr bwMode="auto">
          <a:xfrm>
            <a:off x="150497" y="1353232"/>
            <a:ext cx="5340985" cy="36078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8240" tIns="49120" rIns="98240" bIns="4912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三种传输协议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HTTP:HTTP/1.1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协议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AJP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协议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: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主要与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Apache HTTP Server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集成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HTTP2:HTTP/2.0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协议，下一代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HTTP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协议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三种I/O方式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NIO: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采用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JDK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NIO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类库实现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NIO2(AIO):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采用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JDK1.7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NIO2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类库实现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APR: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采用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APR(Apache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可移植运行库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</p:txBody>
      </p:sp>
      <p:pic>
        <p:nvPicPr>
          <p:cNvPr id="2050" name="Picture 2" descr="E:\VIP二期\Tomcat\img\Tomcat协议分层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7747" y="726639"/>
            <a:ext cx="6212440" cy="4025116"/>
          </a:xfrm>
          <a:prstGeom prst="rect">
            <a:avLst/>
          </a:prstGeom>
          <a:noFill/>
        </p:spPr>
      </p:pic>
      <p:graphicFrame>
        <p:nvGraphicFramePr>
          <p:cNvPr id="11" name="表格 10"/>
          <p:cNvGraphicFramePr/>
          <p:nvPr/>
        </p:nvGraphicFramePr>
        <p:xfrm>
          <a:off x="6072810" y="4944240"/>
          <a:ext cx="5486399" cy="2614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5074"/>
                <a:gridCol w="1841325"/>
              </a:tblGrid>
              <a:tr h="50888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 dirty="0"/>
                        <a:t>protocol</a:t>
                      </a:r>
                    </a:p>
                  </a:txBody>
                  <a:tcPr marT="55203" marB="55203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200"/>
                        <a:t>描述</a:t>
                      </a:r>
                    </a:p>
                  </a:txBody>
                  <a:tcPr marT="55203" marB="55203"/>
                </a:tc>
              </a:tr>
              <a:tr h="402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500" dirty="0"/>
                        <a:t>HTTP/1.1</a:t>
                      </a:r>
                    </a:p>
                  </a:txBody>
                  <a:tcPr marT="55203" marB="5520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500" dirty="0"/>
                        <a:t>默认值</a:t>
                      </a:r>
                    </a:p>
                  </a:txBody>
                  <a:tcPr marT="55203" marB="55203"/>
                </a:tc>
              </a:tr>
              <a:tr h="5564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500">
                          <a:sym typeface="+mn-ea"/>
                        </a:rPr>
                        <a:t>org.apache.coyote.http11.Http11NioProtocol</a:t>
                      </a:r>
                    </a:p>
                  </a:txBody>
                  <a:tcPr marT="55203" marB="5520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500"/>
                        <a:t>http+Nio</a:t>
                      </a:r>
                      <a:r>
                        <a:rPr lang="zh-CN" altLang="en-US" sz="1500"/>
                        <a:t>的方式</a:t>
                      </a:r>
                    </a:p>
                  </a:txBody>
                  <a:tcPr marT="55203" marB="55203"/>
                </a:tc>
              </a:tr>
              <a:tr h="5564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500" dirty="0">
                          <a:sym typeface="+mn-ea"/>
                        </a:rPr>
                        <a:t>org.apache.coyote.http11.Http11Nio2Protocol</a:t>
                      </a:r>
                      <a:endParaRPr lang="zh-CN" altLang="en-US" sz="1500" dirty="0"/>
                    </a:p>
                  </a:txBody>
                  <a:tcPr marT="55203" marB="5520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500">
                          <a:sym typeface="+mn-ea"/>
                        </a:rPr>
                        <a:t>http+Nio2</a:t>
                      </a:r>
                      <a:r>
                        <a:rPr lang="zh-CN" altLang="en-US" sz="1500">
                          <a:sym typeface="+mn-ea"/>
                        </a:rPr>
                        <a:t>的方式（</a:t>
                      </a:r>
                      <a:r>
                        <a:rPr lang="en-US" altLang="zh-CN" sz="1500">
                          <a:sym typeface="+mn-ea"/>
                        </a:rPr>
                        <a:t>AIO</a:t>
                      </a:r>
                      <a:r>
                        <a:rPr lang="zh-CN" altLang="en-US" sz="1500">
                          <a:sym typeface="+mn-ea"/>
                        </a:rPr>
                        <a:t>）</a:t>
                      </a:r>
                      <a:endParaRPr lang="zh-CN" altLang="en-US" sz="1500"/>
                    </a:p>
                  </a:txBody>
                  <a:tcPr marT="55203" marB="55203"/>
                </a:tc>
              </a:tr>
              <a:tr h="5564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500" dirty="0">
                          <a:sym typeface="+mn-ea"/>
                        </a:rPr>
                        <a:t>org.apache.coyote.http11.Http11AprProtocol</a:t>
                      </a:r>
                      <a:endParaRPr lang="zh-CN" altLang="en-US" sz="1500" dirty="0"/>
                    </a:p>
                  </a:txBody>
                  <a:tcPr marT="55203" marB="5520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500" dirty="0" err="1">
                          <a:sym typeface="+mn-ea"/>
                        </a:rPr>
                        <a:t>http+Apr</a:t>
                      </a:r>
                      <a:r>
                        <a:rPr lang="zh-CN" altLang="en-US" sz="1500" dirty="0">
                          <a:sym typeface="+mn-ea"/>
                        </a:rPr>
                        <a:t>的方式</a:t>
                      </a:r>
                      <a:endParaRPr lang="zh-CN" altLang="en-US" sz="1500" dirty="0"/>
                    </a:p>
                  </a:txBody>
                  <a:tcPr marT="55203" marB="55203"/>
                </a:tc>
              </a:tr>
            </a:tbl>
          </a:graphicData>
        </a:graphic>
      </p:graphicFrame>
      <p:sp>
        <p:nvSpPr>
          <p:cNvPr id="14" name="矩形 10"/>
          <p:cNvSpPr>
            <a:spLocks noChangeArrowheads="1"/>
          </p:cNvSpPr>
          <p:nvPr/>
        </p:nvSpPr>
        <p:spPr bwMode="auto">
          <a:xfrm>
            <a:off x="2" y="6104293"/>
            <a:ext cx="4086469" cy="7147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8240" tIns="49120" rIns="98240" bIns="49120">
            <a:spAutoFit/>
          </a:bodyPr>
          <a:lstStyle/>
          <a:p>
            <a:pPr marL="306705" indent="-30670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如何选择协议及</a:t>
            </a:r>
            <a:r>
              <a:rPr lang="en-US" altLang="zh-CN" sz="20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I/0</a:t>
            </a:r>
            <a:r>
              <a:rPr lang="zh-CN" altLang="en-US" sz="20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方式</a:t>
            </a:r>
            <a:endParaRPr lang="en-US" altLang="zh-CN" sz="200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1126179"/>
            <a:ext cx="1199456" cy="9018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81" y="448000"/>
            <a:ext cx="3704079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课程安排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971552" y="1395524"/>
          <a:ext cx="9515475" cy="3914748"/>
        </p:xfrm>
        <a:graphic>
          <a:graphicData uri="http://schemas.openxmlformats.org/drawingml/2006/table">
            <a:tbl>
              <a:tblPr/>
              <a:tblGrid>
                <a:gridCol w="1139991"/>
                <a:gridCol w="8375484"/>
              </a:tblGrid>
              <a:tr h="598029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900" b="1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享学课堂</a:t>
                      </a:r>
                      <a:r>
                        <a:rPr lang="en-US" altLang="zh-CN" sz="1900" b="1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-Tomcat</a:t>
                      </a:r>
                      <a:endParaRPr lang="zh-CN" altLang="en-US" sz="1900" b="1" i="0" u="none" strike="noStrike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900" b="1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课程表</a:t>
                      </a:r>
                      <a:endParaRPr lang="zh-CN" altLang="en-US" sz="1900" b="1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7620" marR="7620" marT="92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6503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b="1" i="0" u="none" strike="noStrike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序号</a:t>
                      </a:r>
                      <a:endParaRPr lang="zh-CN" altLang="en-US" sz="1900" b="1" i="0" u="none" strike="noStrike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7620" marR="7620" marT="92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章节名称</a:t>
                      </a:r>
                    </a:p>
                  </a:txBody>
                  <a:tcPr marL="7620" marR="7620" marT="92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1" i="0" u="none" strike="noStrike">
                          <a:solidFill>
                            <a:srgbClr val="006100"/>
                          </a:solidFill>
                          <a:latin typeface="微软雅黑 Light" panose="020B0502040204020203" charset="-122"/>
                        </a:rPr>
                        <a:t>1</a:t>
                      </a:r>
                    </a:p>
                  </a:txBody>
                  <a:tcPr marL="7620" marR="7620" marT="92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1" i="0" u="none" strike="noStrike" dirty="0" smtClean="0">
                          <a:solidFill>
                            <a:srgbClr val="006100"/>
                          </a:solidFill>
                          <a:latin typeface="微软雅黑 Light" panose="020B0502040204020203" charset="-122"/>
                        </a:rPr>
                        <a:t>体系架构</a:t>
                      </a:r>
                      <a:endParaRPr lang="zh-CN" altLang="en-US" sz="1900" b="1" i="0" u="none" strike="noStrike" dirty="0">
                        <a:solidFill>
                          <a:srgbClr val="006100"/>
                        </a:solidFill>
                        <a:latin typeface="微软雅黑 Light" panose="020B0502040204020203" charset="-122"/>
                      </a:endParaRPr>
                    </a:p>
                  </a:txBody>
                  <a:tcPr marL="7620" marR="7620" marT="92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370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1" i="0" u="none" strike="noStrike">
                          <a:solidFill>
                            <a:srgbClr val="006100"/>
                          </a:solidFill>
                          <a:latin typeface="微软雅黑 Light" panose="020B0502040204020203" charset="-122"/>
                        </a:rPr>
                        <a:t>2</a:t>
                      </a:r>
                    </a:p>
                  </a:txBody>
                  <a:tcPr marL="7620" marR="7620" marT="92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1" i="0" u="none" strike="noStrike" dirty="0" smtClean="0">
                          <a:solidFill>
                            <a:srgbClr val="006100"/>
                          </a:solidFill>
                          <a:latin typeface="微软雅黑 Light" panose="020B0502040204020203" charset="-122"/>
                        </a:rPr>
                        <a:t>源码解读</a:t>
                      </a:r>
                      <a:r>
                        <a:rPr lang="en-US" altLang="zh-CN" sz="1900" b="1" i="0" u="none" strike="noStrike" dirty="0" smtClean="0">
                          <a:solidFill>
                            <a:srgbClr val="006100"/>
                          </a:solidFill>
                          <a:latin typeface="微软雅黑 Light" panose="020B0502040204020203" charset="-122"/>
                        </a:rPr>
                        <a:t>1</a:t>
                      </a:r>
                      <a:endParaRPr lang="zh-CN" altLang="en-US" sz="1900" b="1" i="0" u="none" strike="noStrike" dirty="0" smtClean="0">
                        <a:solidFill>
                          <a:srgbClr val="006100"/>
                        </a:solidFill>
                        <a:latin typeface="微软雅黑 Light" panose="020B0502040204020203" charset="-122"/>
                      </a:endParaRPr>
                    </a:p>
                  </a:txBody>
                  <a:tcPr marL="7620" marR="7620" marT="92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370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1" i="0" u="none" strike="noStrike" dirty="0">
                          <a:solidFill>
                            <a:srgbClr val="006100"/>
                          </a:solidFill>
                          <a:latin typeface="微软雅黑 Light" panose="020B0502040204020203" charset="-122"/>
                        </a:rPr>
                        <a:t>3</a:t>
                      </a:r>
                    </a:p>
                  </a:txBody>
                  <a:tcPr marL="7620" marR="7620" marT="92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1" i="0" u="none" strike="noStrike" dirty="0" smtClean="0">
                          <a:solidFill>
                            <a:srgbClr val="006100"/>
                          </a:solidFill>
                          <a:latin typeface="微软雅黑 Light" panose="020B0502040204020203" charset="-122"/>
                        </a:rPr>
                        <a:t>源码解读</a:t>
                      </a:r>
                      <a:r>
                        <a:rPr lang="en-US" altLang="zh-CN" sz="1900" b="1" i="0" u="none" strike="noStrike" dirty="0" smtClean="0">
                          <a:solidFill>
                            <a:srgbClr val="006100"/>
                          </a:solidFill>
                          <a:latin typeface="微软雅黑 Light" panose="020B0502040204020203" charset="-122"/>
                        </a:rPr>
                        <a:t>2</a:t>
                      </a:r>
                      <a:endParaRPr lang="zh-CN" altLang="en-US" sz="1900" b="1" i="0" u="none" strike="noStrike" dirty="0" smtClean="0">
                        <a:solidFill>
                          <a:srgbClr val="006100"/>
                        </a:solidFill>
                        <a:latin typeface="微软雅黑 Light" panose="020B0502040204020203" charset="-122"/>
                      </a:endParaRPr>
                    </a:p>
                  </a:txBody>
                  <a:tcPr marL="7620" marR="7620" marT="92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370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1" i="0" u="none" strike="noStrike" dirty="0">
                          <a:solidFill>
                            <a:srgbClr val="006100"/>
                          </a:solidFill>
                          <a:latin typeface="微软雅黑 Light" panose="020B0502040204020203" charset="-122"/>
                        </a:rPr>
                        <a:t>4</a:t>
                      </a:r>
                    </a:p>
                  </a:txBody>
                  <a:tcPr marL="7620" marR="7620" marT="92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1" i="0" u="none" strike="noStrike" dirty="0" smtClean="0">
                          <a:solidFill>
                            <a:srgbClr val="006100"/>
                          </a:solidFill>
                          <a:latin typeface="微软雅黑 Light" panose="020B0502040204020203" charset="-122"/>
                        </a:rPr>
                        <a:t>Tomcat</a:t>
                      </a:r>
                      <a:r>
                        <a:rPr lang="zh-CN" altLang="en-US" sz="1900" b="1" i="0" u="none" strike="noStrike" dirty="0" smtClean="0">
                          <a:solidFill>
                            <a:srgbClr val="006100"/>
                          </a:solidFill>
                          <a:latin typeface="微软雅黑 Light" panose="020B0502040204020203" charset="-122"/>
                        </a:rPr>
                        <a:t>优化</a:t>
                      </a:r>
                      <a:endParaRPr lang="en-US" sz="1900" b="1" i="0" u="none" strike="noStrike" dirty="0">
                        <a:solidFill>
                          <a:srgbClr val="006100"/>
                        </a:solidFill>
                        <a:latin typeface="微软雅黑 Light" panose="020B0502040204020203" charset="-122"/>
                      </a:endParaRPr>
                    </a:p>
                  </a:txBody>
                  <a:tcPr marL="7620" marR="7620" marT="92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370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1" i="0" u="none" strike="noStrike" dirty="0" smtClean="0">
                          <a:solidFill>
                            <a:srgbClr val="006100"/>
                          </a:solidFill>
                          <a:latin typeface="微软雅黑 Light" panose="020B0502040204020203" charset="-122"/>
                        </a:rPr>
                        <a:t>5</a:t>
                      </a:r>
                      <a:endParaRPr lang="en-US" altLang="zh-CN" sz="1900" b="1" i="0" u="none" strike="noStrike" dirty="0">
                        <a:solidFill>
                          <a:srgbClr val="006100"/>
                        </a:solidFill>
                        <a:latin typeface="微软雅黑 Light" panose="020B0502040204020203" charset="-122"/>
                      </a:endParaRPr>
                    </a:p>
                  </a:txBody>
                  <a:tcPr marL="7620" marR="7620" marT="92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1" i="0" u="none" strike="noStrike" dirty="0" smtClean="0">
                          <a:solidFill>
                            <a:srgbClr val="006100"/>
                          </a:solidFill>
                          <a:latin typeface="微软雅黑 Light" panose="020B0502040204020203" charset="-122"/>
                        </a:rPr>
                        <a:t>手写</a:t>
                      </a:r>
                      <a:r>
                        <a:rPr lang="en-US" altLang="zh-CN" sz="1900" b="1" i="0" u="none" strike="noStrike" dirty="0" smtClean="0">
                          <a:solidFill>
                            <a:srgbClr val="006100"/>
                          </a:solidFill>
                          <a:latin typeface="微软雅黑 Light" panose="020B0502040204020203" charset="-122"/>
                        </a:rPr>
                        <a:t>Tomcat</a:t>
                      </a:r>
                      <a:endParaRPr lang="en-US" sz="1900" b="1" i="0" u="none" strike="noStrike" dirty="0">
                        <a:solidFill>
                          <a:srgbClr val="006100"/>
                        </a:solidFill>
                        <a:latin typeface="微软雅黑 Light" panose="020B0502040204020203" charset="-122"/>
                      </a:endParaRPr>
                    </a:p>
                  </a:txBody>
                  <a:tcPr marL="7620" marR="7620" marT="92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55187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620" marR="7620" marT="920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900" b="1" i="0" u="none" strike="noStrike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注意：为了保证学员的学习效果以及内容的深度，上课进度会根据实际情况有所变动</a:t>
                      </a:r>
                    </a:p>
                  </a:txBody>
                  <a:tcPr marL="7620" marR="7620" marT="920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</a:tr>
              <a:tr h="560281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620" marR="7620" marT="92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9551" y="5152250"/>
            <a:ext cx="11982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上课说明：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一个知识点如果大部分同学明白，不会重复讲解，未明白的同学请看视频、笔记、请教同学或加老师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以上为</a:t>
            </a:r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Tomcat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的章节安排，不代表上课次数，如果一章内容在一次课内未讲完，则会顺延到下次课继续讲解。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一般会遵循 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基础入门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初步应用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进阶和实战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学习路径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课程预备：</a:t>
            </a:r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知晓</a:t>
            </a:r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Tomcat</a:t>
            </a:r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的启动和部署，推荐先预习</a:t>
            </a:r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《</a:t>
            </a:r>
            <a:r>
              <a:rPr lang="zh-CN" altLang="en-US" b="1" dirty="0" smtClean="0">
                <a:solidFill>
                  <a:srgbClr val="006100"/>
                </a:solidFill>
                <a:latin typeface="微软雅黑 Light" panose="020B0502040204020203" charset="-122"/>
              </a:rPr>
              <a:t>网络协议</a:t>
            </a:r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》《</a:t>
            </a:r>
            <a:r>
              <a:rPr lang="en-US" altLang="zh-CN" b="1" dirty="0" smtClean="0">
                <a:solidFill>
                  <a:srgbClr val="006100"/>
                </a:solidFill>
                <a:latin typeface="微软雅黑 Light" panose="020B0502040204020203" charset="-122"/>
              </a:rPr>
              <a:t> java</a:t>
            </a:r>
            <a:r>
              <a:rPr lang="zh-CN" altLang="en-US" b="1" dirty="0" smtClean="0">
                <a:solidFill>
                  <a:srgbClr val="006100"/>
                </a:solidFill>
                <a:latin typeface="微软雅黑 Light" panose="020B0502040204020203" charset="-122"/>
              </a:rPr>
              <a:t>原生网络编程</a:t>
            </a:r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》</a:t>
            </a:r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中的</a:t>
            </a:r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HTTP</a:t>
            </a:r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协议、</a:t>
            </a:r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BIO</a:t>
            </a:r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和</a:t>
            </a:r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NIO</a:t>
            </a:r>
            <a:endParaRPr lang="zh-CN" altLang="en-US" b="1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346935"/>
            <a:ext cx="3703638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 fontAlgn="base"/>
            <a:r>
              <a:rPr lang="en-US" altLang="zh-CN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sz="2665" strike="noStrike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PA_组合 47"/>
          <p:cNvGrpSpPr/>
          <p:nvPr/>
        </p:nvGrpSpPr>
        <p:grpSpPr>
          <a:xfrm>
            <a:off x="3175" y="1127054"/>
            <a:ext cx="2171700" cy="92004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8679" name="Rectangle 2"/>
          <p:cNvSpPr/>
          <p:nvPr/>
        </p:nvSpPr>
        <p:spPr>
          <a:xfrm>
            <a:off x="3177" y="166760"/>
            <a:ext cx="714375" cy="916211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8680" name="Rectangle 3"/>
          <p:cNvSpPr/>
          <p:nvPr/>
        </p:nvSpPr>
        <p:spPr>
          <a:xfrm>
            <a:off x="744538" y="166760"/>
            <a:ext cx="76200" cy="916211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8681" name="Text Box 4"/>
          <p:cNvSpPr txBox="1"/>
          <p:nvPr/>
        </p:nvSpPr>
        <p:spPr>
          <a:xfrm>
            <a:off x="3177" y="187843"/>
            <a:ext cx="817563" cy="64633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28682" name="文本框 17"/>
          <p:cNvSpPr txBox="1"/>
          <p:nvPr/>
        </p:nvSpPr>
        <p:spPr>
          <a:xfrm>
            <a:off x="182565" y="1598577"/>
            <a:ext cx="11463337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</a:rPr>
              <a:t>什么是</a:t>
            </a:r>
            <a:r>
              <a:rPr lang="en-US" altLang="zh-CN" sz="2800" dirty="0" smtClean="0">
                <a:latin typeface="楷体" panose="02010609060101010101" charset="-122"/>
                <a:ea typeface="楷体" panose="02010609060101010101" charset="-122"/>
              </a:rPr>
              <a:t>Web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</a:rPr>
              <a:t>服务器？</a:t>
            </a:r>
            <a:endParaRPr lang="zh-CN" altLang="zh-CN" sz="2800" dirty="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026" name="Picture 2" descr="E:\VIP二期\Tomcat\img\Web服务器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3282" y="3809618"/>
            <a:ext cx="6899593" cy="4059830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274320" y="2507782"/>
            <a:ext cx="109321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服务器一般指网站服务器，是指驻留于因特网上某种类型计算机的程序，可以向浏览器等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客户端提供文档，也可以放置网站文件，让全世界浏览；可以放置数据文件，让全世界下载。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1126179"/>
            <a:ext cx="1199456" cy="9018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4424"/>
            <a:ext cx="304800" cy="36801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4424"/>
            <a:ext cx="304800" cy="36801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4424"/>
            <a:ext cx="304800" cy="36801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4424"/>
            <a:ext cx="304800" cy="36801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4424"/>
            <a:ext cx="304800" cy="36801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PA_组合 47"/>
          <p:cNvGrpSpPr/>
          <p:nvPr/>
        </p:nvGrpSpPr>
        <p:grpSpPr>
          <a:xfrm>
            <a:off x="3175" y="1127054"/>
            <a:ext cx="2171700" cy="92004"/>
            <a:chOff x="0" y="2842590"/>
            <a:chExt cx="7054752" cy="89199"/>
          </a:xfrm>
        </p:grpSpPr>
        <p:sp>
          <p:nvSpPr>
            <p:cNvPr id="24" name="矩形 23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8" name="Rectangle 2"/>
          <p:cNvSpPr/>
          <p:nvPr/>
        </p:nvSpPr>
        <p:spPr>
          <a:xfrm>
            <a:off x="3177" y="166760"/>
            <a:ext cx="714375" cy="916211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9" name="Rectangle 3"/>
          <p:cNvSpPr/>
          <p:nvPr/>
        </p:nvSpPr>
        <p:spPr>
          <a:xfrm>
            <a:off x="744538" y="166760"/>
            <a:ext cx="76200" cy="916211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30" name="Text Box 4"/>
          <p:cNvSpPr txBox="1"/>
          <p:nvPr/>
        </p:nvSpPr>
        <p:spPr>
          <a:xfrm>
            <a:off x="3177" y="187842"/>
            <a:ext cx="817563" cy="64633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2</a:t>
            </a:r>
          </a:p>
        </p:txBody>
      </p:sp>
      <p:sp>
        <p:nvSpPr>
          <p:cNvPr id="2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82650" y="346934"/>
            <a:ext cx="3703638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 fontAlgn="base"/>
            <a:r>
              <a:rPr lang="zh-CN" altLang="en-US" sz="2665" strike="noStrike" noProof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665" strike="noStrike" noProof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</a:p>
        </p:txBody>
      </p:sp>
      <p:sp>
        <p:nvSpPr>
          <p:cNvPr id="34" name="文本框 17"/>
          <p:cNvSpPr txBox="1"/>
          <p:nvPr/>
        </p:nvSpPr>
        <p:spPr>
          <a:xfrm>
            <a:off x="162245" y="1316429"/>
            <a:ext cx="8646477" cy="55399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Tomcat</a:t>
            </a:r>
            <a:r>
              <a:rPr lang="zh-CN" altLang="zh-CN" sz="2000" dirty="0">
                <a:latin typeface="+mn-ea"/>
              </a:rPr>
              <a:t>是一款</a:t>
            </a:r>
            <a:r>
              <a:rPr lang="zh-CN" altLang="zh-CN" sz="2000" dirty="0">
                <a:solidFill>
                  <a:srgbClr val="FF0000"/>
                </a:solidFill>
                <a:latin typeface="+mn-ea"/>
              </a:rPr>
              <a:t>开源</a:t>
            </a:r>
            <a:r>
              <a:rPr lang="zh-CN" altLang="zh-CN" sz="2000" dirty="0">
                <a:latin typeface="+mn-ea"/>
              </a:rPr>
              <a:t>轻量</a:t>
            </a:r>
            <a:r>
              <a:rPr lang="zh-CN" altLang="zh-CN" sz="2000" dirty="0" smtClean="0">
                <a:latin typeface="+mn-ea"/>
              </a:rPr>
              <a:t>级</a:t>
            </a:r>
            <a:r>
              <a:rPr lang="en-US" altLang="zh-CN" sz="2000" dirty="0" smtClean="0">
                <a:latin typeface="+mn-ea"/>
              </a:rPr>
              <a:t>Web</a:t>
            </a:r>
            <a:r>
              <a:rPr lang="zh-CN" altLang="zh-CN" sz="2000" dirty="0" smtClean="0">
                <a:latin typeface="+mn-ea"/>
              </a:rPr>
              <a:t>应</a:t>
            </a:r>
            <a:r>
              <a:rPr lang="zh-CN" altLang="zh-CN" sz="2000" dirty="0">
                <a:latin typeface="+mn-ea"/>
              </a:rPr>
              <a:t>用</a:t>
            </a:r>
            <a:r>
              <a:rPr lang="zh-CN" altLang="zh-CN" sz="2000" dirty="0" smtClean="0">
                <a:latin typeface="+mn-ea"/>
              </a:rPr>
              <a:t>服务器</a:t>
            </a:r>
            <a:r>
              <a:rPr lang="en-US" altLang="zh-CN" sz="2000" dirty="0" smtClean="0">
                <a:latin typeface="+mn-ea"/>
              </a:rPr>
              <a:t>,</a:t>
            </a:r>
            <a:r>
              <a:rPr lang="zh-CN" altLang="zh-CN" sz="2000" dirty="0" smtClean="0">
                <a:latin typeface="+mn-ea"/>
              </a:rPr>
              <a:t>是</a:t>
            </a:r>
            <a:r>
              <a:rPr lang="zh-CN" altLang="zh-CN" sz="2000" dirty="0">
                <a:latin typeface="+mn-ea"/>
              </a:rPr>
              <a:t>一款优秀的</a:t>
            </a:r>
            <a:r>
              <a:rPr lang="en-US" altLang="zh-CN" sz="2000" dirty="0">
                <a:latin typeface="+mn-ea"/>
              </a:rPr>
              <a:t>Servlet</a:t>
            </a:r>
            <a:r>
              <a:rPr lang="zh-CN" altLang="zh-CN" sz="2000" dirty="0">
                <a:latin typeface="+mn-ea"/>
              </a:rPr>
              <a:t>容器实</a:t>
            </a:r>
            <a:r>
              <a:rPr lang="zh-CN" altLang="zh-CN" sz="2000" dirty="0" smtClean="0">
                <a:latin typeface="+mn-ea"/>
              </a:rPr>
              <a:t>现</a:t>
            </a:r>
            <a:endParaRPr lang="zh-CN" altLang="zh-CN" sz="2000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54910" y="2923921"/>
            <a:ext cx="387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SpringMVC</a:t>
            </a:r>
            <a:r>
              <a:rPr lang="zh-CN" altLang="en-US" dirty="0" smtClean="0"/>
              <a:t>中的</a:t>
            </a:r>
            <a:r>
              <a:rPr lang="en-US" dirty="0" err="1" smtClean="0"/>
              <a:t>DispatcherServlet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8407" y="2679798"/>
            <a:ext cx="5513733" cy="473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1126179"/>
            <a:ext cx="1199456" cy="9018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4424"/>
            <a:ext cx="304800" cy="36801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4424"/>
            <a:ext cx="304800" cy="36801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4424"/>
            <a:ext cx="304800" cy="36801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4424"/>
            <a:ext cx="304800" cy="36801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4424"/>
            <a:ext cx="304800" cy="36801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387353" y="3024047"/>
          <a:ext cx="6217919" cy="2937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346"/>
                <a:gridCol w="917587"/>
                <a:gridCol w="1026402"/>
                <a:gridCol w="1004089"/>
                <a:gridCol w="929712"/>
                <a:gridCol w="1219783"/>
              </a:tblGrid>
              <a:tr h="509750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 marT="55203" marB="55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6.X</a:t>
                      </a:r>
                      <a:endParaRPr lang="zh-CN" altLang="en-US" sz="2400" dirty="0"/>
                    </a:p>
                  </a:txBody>
                  <a:tcPr marT="55203" marB="55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7.X</a:t>
                      </a:r>
                      <a:endParaRPr lang="zh-CN" altLang="en-US" sz="2400" dirty="0"/>
                    </a:p>
                  </a:txBody>
                  <a:tcPr marT="55203" marB="55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8.X</a:t>
                      </a:r>
                      <a:endParaRPr lang="zh-CN" altLang="en-US" sz="2400" dirty="0"/>
                    </a:p>
                  </a:txBody>
                  <a:tcPr marT="55203" marB="55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8.5X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T="55203" marB="55203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9.X</a:t>
                      </a:r>
                      <a:endParaRPr lang="zh-CN" altLang="en-US" sz="2400" dirty="0"/>
                    </a:p>
                  </a:txBody>
                  <a:tcPr marT="55203" marB="55203"/>
                </a:tc>
              </a:tr>
              <a:tr h="4857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sz="19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55203" marB="55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smtClean="0">
                          <a:latin typeface="微软雅黑 Light" panose="020B0502040204020203" charset="-122"/>
                          <a:ea typeface="微软雅黑 Light" panose="020B0502040204020203" charset="-122"/>
                        </a:rPr>
                        <a:t>&gt;=1.5</a:t>
                      </a:r>
                      <a:endParaRPr lang="zh-CN" altLang="en-US" sz="1900" dirty="0">
                        <a:latin typeface="微软雅黑 Light" panose="020B0502040204020203" charset="-122"/>
                        <a:ea typeface="微软雅黑 Light" panose="020B0502040204020203" charset="-122"/>
                      </a:endParaRPr>
                    </a:p>
                  </a:txBody>
                  <a:tcPr marT="55203" marB="55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smtClean="0">
                          <a:latin typeface="微软雅黑 Light" panose="020B0502040204020203" charset="-122"/>
                          <a:ea typeface="微软雅黑 Light" panose="020B0502040204020203" charset="-122"/>
                        </a:rPr>
                        <a:t>&gt;=1.6</a:t>
                      </a:r>
                      <a:endParaRPr lang="zh-CN" altLang="en-US" sz="1900" dirty="0">
                        <a:latin typeface="微软雅黑 Light" panose="020B0502040204020203" charset="-122"/>
                        <a:ea typeface="微软雅黑 Light" panose="020B0502040204020203" charset="-122"/>
                      </a:endParaRPr>
                    </a:p>
                  </a:txBody>
                  <a:tcPr marT="55203" marB="55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smtClean="0">
                          <a:latin typeface="微软雅黑 Light" panose="020B0502040204020203" charset="-122"/>
                          <a:ea typeface="微软雅黑 Light" panose="020B0502040204020203" charset="-122"/>
                        </a:rPr>
                        <a:t>&gt;=1.7</a:t>
                      </a:r>
                      <a:endParaRPr lang="zh-CN" altLang="en-US" sz="1900" dirty="0">
                        <a:latin typeface="微软雅黑 Light" panose="020B0502040204020203" charset="-122"/>
                        <a:ea typeface="微软雅黑 Light" panose="020B0502040204020203" charset="-122"/>
                      </a:endParaRPr>
                    </a:p>
                  </a:txBody>
                  <a:tcPr marT="55203" marB="55203"/>
                </a:tc>
                <a:tc>
                  <a:txBody>
                    <a:bodyPr/>
                    <a:lstStyle/>
                    <a:p>
                      <a:pPr marL="0" marR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900" dirty="0" smtClean="0">
                          <a:solidFill>
                            <a:srgbClr val="FF0000"/>
                          </a:solidFill>
                          <a:latin typeface="微软雅黑 Light" panose="020B0502040204020203" charset="-122"/>
                          <a:ea typeface="微软雅黑 Light" panose="020B0502040204020203" charset="-122"/>
                        </a:rPr>
                        <a:t>&gt;=1.7</a:t>
                      </a:r>
                      <a:endParaRPr lang="zh-CN" altLang="en-US" sz="1900" dirty="0" smtClean="0">
                        <a:solidFill>
                          <a:srgbClr val="FF0000"/>
                        </a:solidFill>
                        <a:latin typeface="微软雅黑 Light" panose="020B0502040204020203" charset="-122"/>
                        <a:ea typeface="微软雅黑 Light" panose="020B0502040204020203" charset="-122"/>
                      </a:endParaRPr>
                    </a:p>
                  </a:txBody>
                  <a:tcPr marT="55203" marB="55203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900" dirty="0" smtClean="0">
                          <a:latin typeface="微软雅黑 Light" panose="020B0502040204020203" charset="-122"/>
                          <a:ea typeface="微软雅黑 Light" panose="020B0502040204020203" charset="-122"/>
                        </a:rPr>
                        <a:t>&gt;=1.8</a:t>
                      </a:r>
                      <a:endParaRPr lang="zh-CN" altLang="en-US" sz="1900" dirty="0" smtClean="0">
                        <a:latin typeface="微软雅黑 Light" panose="020B0502040204020203" charset="-122"/>
                        <a:ea typeface="微软雅黑 Light" panose="020B0502040204020203" charset="-122"/>
                      </a:endParaRPr>
                    </a:p>
                  </a:txBody>
                  <a:tcPr marT="55203" marB="55203"/>
                </a:tc>
              </a:tr>
              <a:tr h="47762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00" b="1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Servlet</a:t>
                      </a:r>
                      <a:endParaRPr lang="zh-CN" altLang="en-US" sz="19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55203" marB="55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smtClean="0">
                          <a:latin typeface="微软雅黑 Light" panose="020B0502040204020203" charset="-122"/>
                          <a:ea typeface="微软雅黑 Light" panose="020B0502040204020203" charset="-122"/>
                        </a:rPr>
                        <a:t>2.5</a:t>
                      </a:r>
                      <a:endParaRPr lang="zh-CN" altLang="en-US" sz="1900" dirty="0">
                        <a:latin typeface="微软雅黑 Light" panose="020B0502040204020203" charset="-122"/>
                        <a:ea typeface="微软雅黑 Light" panose="020B0502040204020203" charset="-122"/>
                      </a:endParaRPr>
                    </a:p>
                  </a:txBody>
                  <a:tcPr marT="55203" marB="55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smtClean="0">
                          <a:latin typeface="微软雅黑 Light" panose="020B0502040204020203" charset="-122"/>
                          <a:ea typeface="微软雅黑 Light" panose="020B0502040204020203" charset="-122"/>
                        </a:rPr>
                        <a:t>3.0</a:t>
                      </a:r>
                      <a:endParaRPr lang="zh-CN" altLang="en-US" sz="1900" dirty="0">
                        <a:latin typeface="微软雅黑 Light" panose="020B0502040204020203" charset="-122"/>
                        <a:ea typeface="微软雅黑 Light" panose="020B0502040204020203" charset="-122"/>
                      </a:endParaRPr>
                    </a:p>
                  </a:txBody>
                  <a:tcPr marT="55203" marB="55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smtClean="0">
                          <a:latin typeface="微软雅黑 Light" panose="020B0502040204020203" charset="-122"/>
                          <a:ea typeface="微软雅黑 Light" panose="020B0502040204020203" charset="-122"/>
                        </a:rPr>
                        <a:t>3.1</a:t>
                      </a:r>
                      <a:endParaRPr lang="zh-CN" altLang="en-US" sz="1900" dirty="0">
                        <a:latin typeface="微软雅黑 Light" panose="020B0502040204020203" charset="-122"/>
                        <a:ea typeface="微软雅黑 Light" panose="020B0502040204020203" charset="-122"/>
                      </a:endParaRPr>
                    </a:p>
                  </a:txBody>
                  <a:tcPr marT="55203" marB="55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smtClean="0">
                          <a:solidFill>
                            <a:srgbClr val="FF0000"/>
                          </a:solidFill>
                          <a:latin typeface="微软雅黑 Light" panose="020B0502040204020203" charset="-122"/>
                          <a:ea typeface="微软雅黑 Light" panose="020B0502040204020203" charset="-122"/>
                        </a:rPr>
                        <a:t>3.1</a:t>
                      </a:r>
                      <a:endParaRPr lang="zh-CN" altLang="en-US" sz="1900" dirty="0">
                        <a:solidFill>
                          <a:srgbClr val="FF0000"/>
                        </a:solidFill>
                        <a:latin typeface="微软雅黑 Light" panose="020B0502040204020203" charset="-122"/>
                        <a:ea typeface="微软雅黑 Light" panose="020B0502040204020203" charset="-122"/>
                      </a:endParaRPr>
                    </a:p>
                  </a:txBody>
                  <a:tcPr marT="55203" marB="55203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smtClean="0">
                          <a:latin typeface="微软雅黑 Light" panose="020B0502040204020203" charset="-122"/>
                          <a:ea typeface="微软雅黑 Light" panose="020B0502040204020203" charset="-122"/>
                        </a:rPr>
                        <a:t>4.0</a:t>
                      </a:r>
                      <a:endParaRPr lang="zh-CN" altLang="en-US" sz="1900" dirty="0">
                        <a:latin typeface="微软雅黑 Light" panose="020B0502040204020203" charset="-122"/>
                        <a:ea typeface="微软雅黑 Light" panose="020B0502040204020203" charset="-122"/>
                      </a:endParaRPr>
                    </a:p>
                  </a:txBody>
                  <a:tcPr marT="55203" marB="55203"/>
                </a:tc>
              </a:tr>
              <a:tr h="73198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JSP</a:t>
                      </a:r>
                      <a:endParaRPr lang="zh-CN" altLang="en-US" sz="19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55203" marB="55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smtClean="0">
                          <a:latin typeface="微软雅黑 Light" panose="020B0502040204020203" charset="-122"/>
                          <a:ea typeface="微软雅黑 Light" panose="020B0502040204020203" charset="-122"/>
                        </a:rPr>
                        <a:t>2.1</a:t>
                      </a:r>
                      <a:endParaRPr lang="zh-CN" altLang="en-US" sz="1900" dirty="0">
                        <a:latin typeface="微软雅黑 Light" panose="020B0502040204020203" charset="-122"/>
                        <a:ea typeface="微软雅黑 Light" panose="020B0502040204020203" charset="-122"/>
                      </a:endParaRPr>
                    </a:p>
                  </a:txBody>
                  <a:tcPr marT="55203" marB="55203"/>
                </a:tc>
                <a:tc>
                  <a:txBody>
                    <a:bodyPr/>
                    <a:lstStyle/>
                    <a:p>
                      <a:pPr marL="0" marR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900" dirty="0" smtClean="0">
                          <a:latin typeface="微软雅黑 Light" panose="020B0502040204020203" charset="-122"/>
                          <a:ea typeface="微软雅黑 Light" panose="020B0502040204020203" charset="-122"/>
                        </a:rPr>
                        <a:t>2.2</a:t>
                      </a:r>
                      <a:endParaRPr lang="zh-CN" altLang="en-US" sz="1900" dirty="0">
                        <a:latin typeface="微软雅黑 Light" panose="020B0502040204020203" charset="-122"/>
                        <a:ea typeface="微软雅黑 Light" panose="020B0502040204020203" charset="-122"/>
                      </a:endParaRPr>
                    </a:p>
                  </a:txBody>
                  <a:tcPr marT="55203" marB="55203"/>
                </a:tc>
                <a:tc>
                  <a:txBody>
                    <a:bodyPr/>
                    <a:lstStyle/>
                    <a:p>
                      <a:pPr marL="0" marR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900" dirty="0" smtClean="0">
                          <a:latin typeface="微软雅黑 Light" panose="020B0502040204020203" charset="-122"/>
                          <a:ea typeface="微软雅黑 Light" panose="020B0502040204020203" charset="-122"/>
                        </a:rPr>
                        <a:t>2.3</a:t>
                      </a:r>
                      <a:endParaRPr lang="zh-CN" altLang="en-US" sz="1900" dirty="0">
                        <a:latin typeface="微软雅黑 Light" panose="020B0502040204020203" charset="-122"/>
                        <a:ea typeface="微软雅黑 Light" panose="020B0502040204020203" charset="-122"/>
                      </a:endParaRPr>
                    </a:p>
                  </a:txBody>
                  <a:tcPr marT="55203" marB="55203"/>
                </a:tc>
                <a:tc>
                  <a:txBody>
                    <a:bodyPr/>
                    <a:lstStyle/>
                    <a:p>
                      <a:pPr marL="0" marR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900" dirty="0" smtClean="0">
                          <a:solidFill>
                            <a:srgbClr val="FF0000"/>
                          </a:solidFill>
                          <a:latin typeface="微软雅黑 Light" panose="020B0502040204020203" charset="-122"/>
                          <a:ea typeface="微软雅黑 Light" panose="020B0502040204020203" charset="-122"/>
                        </a:rPr>
                        <a:t>2.3</a:t>
                      </a:r>
                      <a:endParaRPr lang="zh-CN" altLang="en-US" sz="1900" dirty="0" smtClean="0">
                        <a:solidFill>
                          <a:srgbClr val="FF0000"/>
                        </a:solidFill>
                        <a:latin typeface="微软雅黑 Light" panose="020B0502040204020203" charset="-122"/>
                        <a:ea typeface="微软雅黑 Light" panose="020B0502040204020203" charset="-122"/>
                      </a:endParaRPr>
                    </a:p>
                  </a:txBody>
                  <a:tcPr marT="55203" marB="55203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900" dirty="0" smtClean="0">
                          <a:latin typeface="微软雅黑 Light" panose="020B0502040204020203" charset="-122"/>
                          <a:ea typeface="微软雅黑 Light" panose="020B0502040204020203" charset="-122"/>
                        </a:rPr>
                        <a:t>2.3</a:t>
                      </a:r>
                      <a:endParaRPr lang="zh-CN" altLang="en-US" sz="1900" dirty="0" smtClean="0">
                        <a:latin typeface="微软雅黑 Light" panose="020B0502040204020203" charset="-122"/>
                        <a:ea typeface="微软雅黑 Light" panose="020B0502040204020203" charset="-122"/>
                      </a:endParaRPr>
                    </a:p>
                    <a:p>
                      <a:pPr marL="0" marR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900" dirty="0">
                        <a:latin typeface="微软雅黑 Light" panose="020B0502040204020203" charset="-122"/>
                        <a:ea typeface="微软雅黑 Light" panose="020B0502040204020203" charset="-122"/>
                      </a:endParaRPr>
                    </a:p>
                  </a:txBody>
                  <a:tcPr marT="55203" marB="55203"/>
                </a:tc>
              </a:tr>
              <a:tr h="73198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00" b="1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WebSocket</a:t>
                      </a:r>
                      <a:endParaRPr lang="zh-CN" altLang="en-US" sz="19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55203" marB="55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smtClean="0">
                          <a:latin typeface="微软雅黑 Light" panose="020B0502040204020203" charset="-122"/>
                          <a:ea typeface="微软雅黑 Light" panose="020B0502040204020203" charset="-122"/>
                        </a:rPr>
                        <a:t>N</a:t>
                      </a:r>
                      <a:endParaRPr lang="zh-CN" altLang="en-US" sz="1900" dirty="0">
                        <a:latin typeface="微软雅黑 Light" panose="020B0502040204020203" charset="-122"/>
                        <a:ea typeface="微软雅黑 Light" panose="020B0502040204020203" charset="-122"/>
                      </a:endParaRPr>
                    </a:p>
                  </a:txBody>
                  <a:tcPr marT="55203" marB="55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smtClean="0">
                          <a:latin typeface="微软雅黑 Light" panose="020B0502040204020203" charset="-122"/>
                          <a:ea typeface="微软雅黑 Light" panose="020B0502040204020203" charset="-122"/>
                        </a:rPr>
                        <a:t>1.1</a:t>
                      </a:r>
                      <a:endParaRPr lang="zh-CN" altLang="en-US" sz="1900" dirty="0">
                        <a:latin typeface="微软雅黑 Light" panose="020B0502040204020203" charset="-122"/>
                        <a:ea typeface="微软雅黑 Light" panose="020B0502040204020203" charset="-122"/>
                      </a:endParaRPr>
                    </a:p>
                  </a:txBody>
                  <a:tcPr marT="55203" marB="55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smtClean="0">
                          <a:latin typeface="微软雅黑 Light" panose="020B0502040204020203" charset="-122"/>
                          <a:ea typeface="微软雅黑 Light" panose="020B0502040204020203" charset="-122"/>
                        </a:rPr>
                        <a:t>1.1</a:t>
                      </a:r>
                      <a:endParaRPr lang="zh-CN" altLang="en-US" sz="1900" dirty="0">
                        <a:latin typeface="微软雅黑 Light" panose="020B0502040204020203" charset="-122"/>
                        <a:ea typeface="微软雅黑 Light" panose="020B0502040204020203" charset="-122"/>
                      </a:endParaRPr>
                    </a:p>
                  </a:txBody>
                  <a:tcPr marT="55203" marB="55203"/>
                </a:tc>
                <a:tc>
                  <a:txBody>
                    <a:bodyPr/>
                    <a:lstStyle/>
                    <a:p>
                      <a:pPr marL="0" marR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900" dirty="0" smtClean="0">
                          <a:solidFill>
                            <a:srgbClr val="FF0000"/>
                          </a:solidFill>
                          <a:latin typeface="微软雅黑 Light" panose="020B0502040204020203" charset="-122"/>
                          <a:ea typeface="微软雅黑 Light" panose="020B0502040204020203" charset="-122"/>
                        </a:rPr>
                        <a:t>1.1</a:t>
                      </a:r>
                      <a:endParaRPr lang="zh-CN" altLang="en-US" sz="1900" dirty="0" smtClean="0">
                        <a:solidFill>
                          <a:srgbClr val="FF0000"/>
                        </a:solidFill>
                        <a:latin typeface="微软雅黑 Light" panose="020B0502040204020203" charset="-122"/>
                        <a:ea typeface="微软雅黑 Light" panose="020B0502040204020203" charset="-122"/>
                      </a:endParaRPr>
                    </a:p>
                  </a:txBody>
                  <a:tcPr marT="55203" marB="55203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900" dirty="0" smtClean="0">
                          <a:latin typeface="微软雅黑 Light" panose="020B0502040204020203" charset="-122"/>
                          <a:ea typeface="微软雅黑 Light" panose="020B0502040204020203" charset="-122"/>
                        </a:rPr>
                        <a:t>1.1</a:t>
                      </a:r>
                      <a:endParaRPr lang="zh-CN" altLang="en-US" sz="1900" dirty="0" smtClean="0">
                        <a:latin typeface="微软雅黑 Light" panose="020B0502040204020203" charset="-122"/>
                        <a:ea typeface="微软雅黑 Light" panose="020B0502040204020203" charset="-122"/>
                      </a:endParaRPr>
                    </a:p>
                    <a:p>
                      <a:pPr algn="ctr"/>
                      <a:endParaRPr lang="zh-CN" altLang="en-US" sz="1900" dirty="0">
                        <a:latin typeface="微软雅黑 Light" panose="020B0502040204020203" charset="-122"/>
                        <a:ea typeface="微软雅黑 Light" panose="020B0502040204020203" charset="-122"/>
                      </a:endParaRPr>
                    </a:p>
                  </a:txBody>
                  <a:tcPr marT="55203" marB="55203"/>
                </a:tc>
              </a:tr>
            </a:tbl>
          </a:graphicData>
        </a:graphic>
      </p:graphicFrame>
      <p:grpSp>
        <p:nvGrpSpPr>
          <p:cNvPr id="3" name="PA_组合 47"/>
          <p:cNvGrpSpPr/>
          <p:nvPr/>
        </p:nvGrpSpPr>
        <p:grpSpPr>
          <a:xfrm>
            <a:off x="3175" y="1127054"/>
            <a:ext cx="2171700" cy="92004"/>
            <a:chOff x="0" y="2842590"/>
            <a:chExt cx="7054752" cy="89199"/>
          </a:xfrm>
        </p:grpSpPr>
        <p:sp>
          <p:nvSpPr>
            <p:cNvPr id="24" name="矩形 23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8" name="Rectangle 2"/>
          <p:cNvSpPr/>
          <p:nvPr/>
        </p:nvSpPr>
        <p:spPr>
          <a:xfrm>
            <a:off x="3177" y="166760"/>
            <a:ext cx="714375" cy="916211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9" name="Rectangle 3"/>
          <p:cNvSpPr/>
          <p:nvPr/>
        </p:nvSpPr>
        <p:spPr>
          <a:xfrm>
            <a:off x="744538" y="166760"/>
            <a:ext cx="76200" cy="916211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30" name="Text Box 4"/>
          <p:cNvSpPr txBox="1"/>
          <p:nvPr/>
        </p:nvSpPr>
        <p:spPr>
          <a:xfrm>
            <a:off x="3177" y="187842"/>
            <a:ext cx="817563" cy="64633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3</a:t>
            </a:r>
          </a:p>
        </p:txBody>
      </p:sp>
      <p:sp>
        <p:nvSpPr>
          <p:cNvPr id="2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82650" y="346934"/>
            <a:ext cx="3703638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 fontAlgn="base"/>
            <a:r>
              <a:rPr lang="en-US" altLang="zh-CN" sz="2665" strike="noStrike" noProof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Tomcat</a:t>
            </a:r>
            <a:r>
              <a:rPr lang="zh-CN" altLang="en-US" sz="2665" strike="noStrike" noProof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版本介绍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93750" y="2280945"/>
            <a:ext cx="407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Tomcat</a:t>
            </a:r>
            <a:r>
              <a:rPr lang="zh-CN" altLang="en-US" sz="2400" b="1" dirty="0" smtClean="0"/>
              <a:t>版本对照</a:t>
            </a:r>
            <a:endParaRPr lang="zh-CN" altLang="en-US" sz="2400" b="1" dirty="0"/>
          </a:p>
        </p:txBody>
      </p:sp>
      <p:sp>
        <p:nvSpPr>
          <p:cNvPr id="36" name="矩形 10"/>
          <p:cNvSpPr>
            <a:spLocks noChangeArrowheads="1"/>
          </p:cNvSpPr>
          <p:nvPr/>
        </p:nvSpPr>
        <p:spPr bwMode="auto">
          <a:xfrm>
            <a:off x="7062730" y="2118028"/>
            <a:ext cx="3545580" cy="31000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8240" tIns="49120" rIns="98240" bIns="49120">
            <a:spAutoFit/>
          </a:bodyPr>
          <a:lstStyle/>
          <a:p>
            <a:pPr marL="306705" indent="-306705">
              <a:lnSpc>
                <a:spcPct val="2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4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8.5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版本特点</a:t>
            </a:r>
            <a:endParaRPr lang="en-US" altLang="zh-CN" sz="240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支持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Servlet3.1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默认采用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NIO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，移除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BIO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支持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NIO2(AIO)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支持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HTTP/2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协议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默认采用异步日志处理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1126179"/>
            <a:ext cx="1199456" cy="9018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4424"/>
            <a:ext cx="304800" cy="36801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4424"/>
            <a:ext cx="304800" cy="36801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4424"/>
            <a:ext cx="304800" cy="36801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4424"/>
            <a:ext cx="304800" cy="36801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4424"/>
            <a:ext cx="304800" cy="36801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PA_组合 47"/>
          <p:cNvGrpSpPr/>
          <p:nvPr/>
        </p:nvGrpSpPr>
        <p:grpSpPr>
          <a:xfrm>
            <a:off x="3175" y="1127054"/>
            <a:ext cx="2171700" cy="92004"/>
            <a:chOff x="0" y="2842590"/>
            <a:chExt cx="7054752" cy="89199"/>
          </a:xfrm>
        </p:grpSpPr>
        <p:sp>
          <p:nvSpPr>
            <p:cNvPr id="24" name="矩形 23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8" name="Rectangle 2"/>
          <p:cNvSpPr/>
          <p:nvPr/>
        </p:nvSpPr>
        <p:spPr>
          <a:xfrm>
            <a:off x="3177" y="166760"/>
            <a:ext cx="714375" cy="916211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9" name="Rectangle 3"/>
          <p:cNvSpPr/>
          <p:nvPr/>
        </p:nvSpPr>
        <p:spPr>
          <a:xfrm>
            <a:off x="744538" y="166760"/>
            <a:ext cx="76200" cy="916211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30" name="Text Box 4"/>
          <p:cNvSpPr txBox="1"/>
          <p:nvPr/>
        </p:nvSpPr>
        <p:spPr>
          <a:xfrm>
            <a:off x="3177" y="187842"/>
            <a:ext cx="817563" cy="64633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4</a:t>
            </a:r>
          </a:p>
        </p:txBody>
      </p:sp>
      <p:sp>
        <p:nvSpPr>
          <p:cNvPr id="2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82650" y="346934"/>
            <a:ext cx="3703638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 fontAlgn="base"/>
            <a:r>
              <a:rPr lang="en-US" altLang="zh-CN" sz="2665" strike="noStrike" noProof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Tomcat</a:t>
            </a:r>
            <a:r>
              <a:rPr lang="zh-CN" altLang="en-US" sz="2665" strike="noStrike" noProof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的启动方式</a:t>
            </a:r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546100" y="1608545"/>
            <a:ext cx="6402070" cy="37832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8240" tIns="49120" rIns="98240" bIns="49120">
            <a:spAutoFit/>
          </a:bodyPr>
          <a:lstStyle/>
          <a:p>
            <a:pPr marL="306705" indent="-306705">
              <a:lnSpc>
                <a:spcPct val="21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一般启动</a:t>
            </a:r>
          </a:p>
          <a:p>
            <a:pPr indent="0">
              <a:lnSpc>
                <a:spcPct val="210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startup.bat/sh</a:t>
            </a:r>
            <a:endParaRPr lang="en-US" sz="200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1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sz="20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IDE</a:t>
            </a:r>
            <a:r>
              <a:rPr lang="zh-CN" altLang="en-US" sz="20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中启动</a:t>
            </a:r>
            <a:endParaRPr lang="en-US" sz="200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1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嵌入式启动</a:t>
            </a:r>
          </a:p>
          <a:p>
            <a:pPr indent="0">
              <a:lnSpc>
                <a:spcPct val="210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sz="16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SpringBoot启动嵌入式tomcat</a:t>
            </a:r>
            <a:endParaRPr sz="200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1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sz="20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Debug</a:t>
            </a:r>
            <a:r>
              <a:rPr lang="zh-CN" altLang="en-US" sz="20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启动</a:t>
            </a:r>
            <a:endParaRPr lang="en-US" sz="200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1126179"/>
            <a:ext cx="1199456" cy="9018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4424"/>
            <a:ext cx="304800" cy="36801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4424"/>
            <a:ext cx="304800" cy="36801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4424"/>
            <a:ext cx="304800" cy="36801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4424"/>
            <a:ext cx="304800" cy="36801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4424"/>
            <a:ext cx="304800" cy="36801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PA_组合 47"/>
          <p:cNvGrpSpPr/>
          <p:nvPr/>
        </p:nvGrpSpPr>
        <p:grpSpPr>
          <a:xfrm>
            <a:off x="3175" y="1127054"/>
            <a:ext cx="2171700" cy="92004"/>
            <a:chOff x="0" y="2842590"/>
            <a:chExt cx="7054752" cy="89199"/>
          </a:xfrm>
        </p:grpSpPr>
        <p:sp>
          <p:nvSpPr>
            <p:cNvPr id="24" name="矩形 23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8" name="Rectangle 2"/>
          <p:cNvSpPr/>
          <p:nvPr/>
        </p:nvSpPr>
        <p:spPr>
          <a:xfrm>
            <a:off x="3177" y="166760"/>
            <a:ext cx="714375" cy="916211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9" name="Rectangle 3"/>
          <p:cNvSpPr/>
          <p:nvPr/>
        </p:nvSpPr>
        <p:spPr>
          <a:xfrm>
            <a:off x="744538" y="166760"/>
            <a:ext cx="76200" cy="916211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30" name="Text Box 4"/>
          <p:cNvSpPr txBox="1"/>
          <p:nvPr/>
        </p:nvSpPr>
        <p:spPr>
          <a:xfrm>
            <a:off x="3177" y="187842"/>
            <a:ext cx="817563" cy="64633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5</a:t>
            </a:r>
          </a:p>
        </p:txBody>
      </p:sp>
      <p:sp>
        <p:nvSpPr>
          <p:cNvPr id="2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82650" y="346934"/>
            <a:ext cx="4824814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 fontAlgn="base"/>
            <a:r>
              <a:rPr lang="en-US" altLang="zh-CN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项目部署</a:t>
            </a:r>
            <a:r>
              <a:rPr lang="zh-CN" altLang="en-US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及目录结构</a:t>
            </a:r>
            <a:endParaRPr lang="zh-CN" altLang="en-US" sz="2665" strike="noStrike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Tomcat目录结构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514" y="1261367"/>
            <a:ext cx="3543444" cy="6679326"/>
          </a:xfrm>
          <a:prstGeom prst="rect">
            <a:avLst/>
          </a:prstGeom>
        </p:spPr>
      </p:pic>
      <p:sp>
        <p:nvSpPr>
          <p:cNvPr id="23" name="矩形 10"/>
          <p:cNvSpPr>
            <a:spLocks noChangeArrowheads="1"/>
          </p:cNvSpPr>
          <p:nvPr/>
        </p:nvSpPr>
        <p:spPr bwMode="auto">
          <a:xfrm>
            <a:off x="942732" y="1580074"/>
            <a:ext cx="2815352" cy="30538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8240" tIns="49120" rIns="98240" bIns="49120">
            <a:spAutoFit/>
          </a:bodyPr>
          <a:lstStyle/>
          <a:p>
            <a:pPr marL="306705" indent="-30670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4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项目部署方式</a:t>
            </a:r>
            <a:endParaRPr lang="en-US" altLang="zh-CN" sz="240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sz="20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隐式部署</a:t>
            </a:r>
            <a:endParaRPr lang="en-US" altLang="zh-CN" sz="200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sz="20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显式部署</a:t>
            </a:r>
            <a:endParaRPr lang="en-US" altLang="zh-CN" sz="200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6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</a:t>
            </a:r>
            <a:r>
              <a:rPr lang="en-US" altLang="zh-CN" sz="16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context</a:t>
            </a:r>
            <a:r>
              <a:rPr lang="zh-CN" altLang="en-US" sz="16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元素</a:t>
            </a:r>
            <a:endParaRPr lang="en-US" altLang="zh-CN" sz="160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6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en-US" altLang="zh-CN" sz="16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xml</a:t>
            </a:r>
            <a:r>
              <a:rPr lang="zh-CN" altLang="en-US" sz="16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sz="160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1126179"/>
            <a:ext cx="1199456" cy="9018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4424"/>
            <a:ext cx="304800" cy="36801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4424"/>
            <a:ext cx="304800" cy="36801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4424"/>
            <a:ext cx="304800" cy="36801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4424"/>
            <a:ext cx="304800" cy="36801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4424"/>
            <a:ext cx="304800" cy="36801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PA_组合 47"/>
          <p:cNvGrpSpPr/>
          <p:nvPr/>
        </p:nvGrpSpPr>
        <p:grpSpPr>
          <a:xfrm>
            <a:off x="3175" y="1127054"/>
            <a:ext cx="2171700" cy="92004"/>
            <a:chOff x="0" y="2842590"/>
            <a:chExt cx="7054752" cy="89199"/>
          </a:xfrm>
        </p:grpSpPr>
        <p:sp>
          <p:nvSpPr>
            <p:cNvPr id="24" name="矩形 23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8" name="Rectangle 2"/>
          <p:cNvSpPr/>
          <p:nvPr/>
        </p:nvSpPr>
        <p:spPr>
          <a:xfrm>
            <a:off x="3177" y="166760"/>
            <a:ext cx="714375" cy="916211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9" name="Rectangle 3"/>
          <p:cNvSpPr/>
          <p:nvPr/>
        </p:nvSpPr>
        <p:spPr>
          <a:xfrm>
            <a:off x="744538" y="166760"/>
            <a:ext cx="76200" cy="916211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30" name="Text Box 4"/>
          <p:cNvSpPr txBox="1"/>
          <p:nvPr/>
        </p:nvSpPr>
        <p:spPr>
          <a:xfrm>
            <a:off x="3177" y="187842"/>
            <a:ext cx="817563" cy="64633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6</a:t>
            </a:r>
          </a:p>
        </p:txBody>
      </p:sp>
      <p:sp>
        <p:nvSpPr>
          <p:cNvPr id="2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82652" y="347317"/>
            <a:ext cx="6588125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 fontAlgn="base"/>
            <a:r>
              <a:rPr sz="2665" strike="noStrike" noProof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sz="2665" strike="noStrike" noProof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组件及架构</a:t>
            </a:r>
          </a:p>
        </p:txBody>
      </p:sp>
      <p:graphicFrame>
        <p:nvGraphicFramePr>
          <p:cNvPr id="6" name="表格 5"/>
          <p:cNvGraphicFramePr/>
          <p:nvPr/>
        </p:nvGraphicFramePr>
        <p:xfrm>
          <a:off x="222887" y="1940528"/>
          <a:ext cx="6089015" cy="6222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755"/>
                <a:gridCol w="4724260"/>
              </a:tblGrid>
              <a:tr h="4830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200" dirty="0"/>
                        <a:t>组件名称</a:t>
                      </a:r>
                    </a:p>
                  </a:txBody>
                  <a:tcPr marT="55203" marB="5520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200"/>
                        <a:t>说明</a:t>
                      </a:r>
                    </a:p>
                  </a:txBody>
                  <a:tcPr marT="55203" marB="55203"/>
                </a:tc>
              </a:tr>
              <a:tr h="4837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200"/>
                        <a:t>Server</a:t>
                      </a:r>
                    </a:p>
                  </a:txBody>
                  <a:tcPr marT="55203" marB="5520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700"/>
                        <a:t>整个</a:t>
                      </a:r>
                      <a:r>
                        <a:rPr lang="en-US" altLang="zh-CN" sz="1700"/>
                        <a:t>Servlet</a:t>
                      </a:r>
                      <a:r>
                        <a:rPr lang="zh-CN" altLang="en-US" sz="1700"/>
                        <a:t>容器，一个</a:t>
                      </a:r>
                      <a:r>
                        <a:rPr lang="en-US" altLang="zh-CN" sz="1700"/>
                        <a:t>Server</a:t>
                      </a:r>
                      <a:r>
                        <a:rPr lang="zh-CN" altLang="en-US" sz="1700"/>
                        <a:t>可以有多个</a:t>
                      </a:r>
                      <a:r>
                        <a:rPr lang="en-US" altLang="zh-CN" sz="1700"/>
                        <a:t>Service</a:t>
                      </a:r>
                    </a:p>
                  </a:txBody>
                  <a:tcPr marT="55203" marB="55203"/>
                </a:tc>
              </a:tr>
              <a:tr h="4822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200"/>
                        <a:t>Service</a:t>
                      </a:r>
                    </a:p>
                  </a:txBody>
                  <a:tcPr marT="55203" marB="5520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700"/>
                        <a:t>一个</a:t>
                      </a:r>
                      <a:r>
                        <a:rPr lang="en-US" altLang="zh-CN" sz="1700"/>
                        <a:t>Service</a:t>
                      </a:r>
                      <a:r>
                        <a:rPr lang="zh-CN" altLang="en-US" sz="1700"/>
                        <a:t>维护多个</a:t>
                      </a:r>
                      <a:r>
                        <a:rPr lang="en-US" altLang="zh-CN" sz="1700"/>
                        <a:t>Connector</a:t>
                      </a:r>
                      <a:r>
                        <a:rPr lang="zh-CN" altLang="en-US" sz="1700"/>
                        <a:t>和一个</a:t>
                      </a:r>
                      <a:r>
                        <a:rPr lang="en-US" altLang="zh-CN" sz="1700"/>
                        <a:t>Container</a:t>
                      </a:r>
                    </a:p>
                  </a:txBody>
                  <a:tcPr marT="55203" marB="55203"/>
                </a:tc>
              </a:tr>
              <a:tr h="7794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200" dirty="0"/>
                        <a:t>Connector</a:t>
                      </a:r>
                    </a:p>
                  </a:txBody>
                  <a:tcPr marT="55203" marB="5520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700" dirty="0"/>
                        <a:t>链接器：监听转换</a:t>
                      </a:r>
                      <a:r>
                        <a:rPr lang="en-US" altLang="zh-CN" sz="1700" dirty="0"/>
                        <a:t>Socket</a:t>
                      </a:r>
                      <a:r>
                        <a:rPr lang="zh-CN" altLang="en-US" sz="1700" dirty="0"/>
                        <a:t>请求，将请求交给</a:t>
                      </a:r>
                      <a:r>
                        <a:rPr lang="en-US" altLang="zh-CN" sz="1700" dirty="0"/>
                        <a:t>Container</a:t>
                      </a:r>
                      <a:r>
                        <a:rPr lang="zh-CN" altLang="en-US" sz="1700" dirty="0"/>
                        <a:t>处理，支持不同协议以及不同的</a:t>
                      </a:r>
                      <a:r>
                        <a:rPr lang="en-US" altLang="zh-CN" sz="1700" dirty="0"/>
                        <a:t>I/O</a:t>
                      </a:r>
                      <a:r>
                        <a:rPr lang="zh-CN" altLang="en-US" sz="1700" dirty="0"/>
                        <a:t>方式</a:t>
                      </a:r>
                    </a:p>
                  </a:txBody>
                  <a:tcPr marT="55203" marB="55203"/>
                </a:tc>
              </a:tr>
              <a:tr h="8750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200" dirty="0"/>
                        <a:t>Container</a:t>
                      </a:r>
                    </a:p>
                  </a:txBody>
                  <a:tcPr marT="55203" marB="5520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700" dirty="0"/>
                        <a:t>表示能够执行客户端请求并返回响应的一类对象，其中有不同级别的容器：</a:t>
                      </a:r>
                      <a:r>
                        <a:rPr lang="en-US" altLang="zh-CN" sz="1700" dirty="0"/>
                        <a:t>Engine</a:t>
                      </a:r>
                      <a:r>
                        <a:rPr lang="zh-CN" altLang="en-US" sz="1700" dirty="0"/>
                        <a:t>、</a:t>
                      </a:r>
                      <a:r>
                        <a:rPr lang="en-US" altLang="zh-CN" sz="1700" dirty="0"/>
                        <a:t>Host</a:t>
                      </a:r>
                      <a:r>
                        <a:rPr lang="zh-CN" altLang="en-US" sz="1700" dirty="0"/>
                        <a:t>、</a:t>
                      </a:r>
                      <a:r>
                        <a:rPr lang="en-US" altLang="zh-CN" sz="1700" dirty="0"/>
                        <a:t>Context</a:t>
                      </a:r>
                      <a:r>
                        <a:rPr lang="zh-CN" altLang="en-US" sz="1700" dirty="0"/>
                        <a:t>、</a:t>
                      </a:r>
                      <a:r>
                        <a:rPr lang="en-US" altLang="zh-CN" sz="1700" dirty="0"/>
                        <a:t>Wrapper</a:t>
                      </a:r>
                    </a:p>
                  </a:txBody>
                  <a:tcPr marT="55203" marB="55203"/>
                </a:tc>
              </a:tr>
              <a:tr h="4830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200" dirty="0"/>
                        <a:t>Engine</a:t>
                      </a:r>
                    </a:p>
                  </a:txBody>
                  <a:tcPr marT="55203" marB="5520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700" dirty="0"/>
                        <a:t>整个</a:t>
                      </a:r>
                      <a:r>
                        <a:rPr lang="en-US" altLang="zh-CN" sz="1700" dirty="0" err="1"/>
                        <a:t>Servler</a:t>
                      </a:r>
                      <a:r>
                        <a:rPr lang="zh-CN" altLang="en-US" sz="1700" dirty="0"/>
                        <a:t>引擎，最高级的容器对象</a:t>
                      </a:r>
                      <a:endParaRPr lang="en-US" altLang="zh-CN" sz="1700" dirty="0"/>
                    </a:p>
                  </a:txBody>
                  <a:tcPr marT="55203" marB="55203"/>
                </a:tc>
              </a:tr>
              <a:tr h="6286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200"/>
                        <a:t>Host</a:t>
                      </a:r>
                    </a:p>
                  </a:txBody>
                  <a:tcPr marT="55203" marB="5520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700" dirty="0"/>
                        <a:t>表示</a:t>
                      </a:r>
                      <a:r>
                        <a:rPr lang="en-US" altLang="zh-CN" sz="1700" dirty="0" err="1"/>
                        <a:t>Servlet</a:t>
                      </a:r>
                      <a:r>
                        <a:rPr lang="zh-CN" altLang="en-US" sz="1700" dirty="0"/>
                        <a:t>引擎中的虚拟机，主要与域名有关，一个服务器有多个域名是可以使用多个</a:t>
                      </a:r>
                      <a:r>
                        <a:rPr lang="en-US" altLang="zh-CN" sz="1700" dirty="0"/>
                        <a:t>Host</a:t>
                      </a:r>
                    </a:p>
                  </a:txBody>
                  <a:tcPr marT="55203" marB="55203"/>
                </a:tc>
              </a:tr>
              <a:tr h="6279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200"/>
                        <a:t>Context</a:t>
                      </a:r>
                    </a:p>
                  </a:txBody>
                  <a:tcPr marT="55203" marB="5520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700" dirty="0"/>
                        <a:t>用于表示</a:t>
                      </a:r>
                      <a:r>
                        <a:rPr lang="en-US" altLang="zh-CN" sz="1700" dirty="0" err="1"/>
                        <a:t>ServletContext</a:t>
                      </a:r>
                      <a:r>
                        <a:rPr lang="en-US" altLang="zh-CN" sz="1700" dirty="0"/>
                        <a:t>,</a:t>
                      </a:r>
                      <a:r>
                        <a:rPr lang="zh-CN" altLang="en-US" sz="1700" dirty="0"/>
                        <a:t>一个</a:t>
                      </a:r>
                      <a:r>
                        <a:rPr lang="en-US" altLang="zh-CN" sz="1700" dirty="0" err="1"/>
                        <a:t>ServletContext</a:t>
                      </a:r>
                      <a:r>
                        <a:rPr lang="zh-CN" altLang="en-US" sz="1700" dirty="0"/>
                        <a:t>表示一个独立的</a:t>
                      </a:r>
                      <a:r>
                        <a:rPr lang="en-US" altLang="zh-CN" sz="1700" dirty="0"/>
                        <a:t>Web</a:t>
                      </a:r>
                      <a:r>
                        <a:rPr lang="zh-CN" altLang="en-US" sz="1700" dirty="0"/>
                        <a:t>应用</a:t>
                      </a:r>
                    </a:p>
                  </a:txBody>
                  <a:tcPr marT="55203" marB="55203"/>
                </a:tc>
              </a:tr>
              <a:tr h="4837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200"/>
                        <a:t>Wrapper</a:t>
                      </a:r>
                    </a:p>
                  </a:txBody>
                  <a:tcPr marT="55203" marB="5520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700" dirty="0"/>
                        <a:t>用于表示</a:t>
                      </a:r>
                      <a:r>
                        <a:rPr lang="en-US" altLang="zh-CN" sz="1700" dirty="0"/>
                        <a:t>Web</a:t>
                      </a:r>
                      <a:r>
                        <a:rPr lang="zh-CN" altLang="en-US" sz="1700" dirty="0"/>
                        <a:t>应用中定义的</a:t>
                      </a:r>
                      <a:r>
                        <a:rPr lang="en-US" altLang="zh-CN" sz="1700" dirty="0" err="1"/>
                        <a:t>Servlet</a:t>
                      </a:r>
                      <a:endParaRPr lang="en-US" altLang="zh-CN" sz="1700" dirty="0"/>
                    </a:p>
                  </a:txBody>
                  <a:tcPr marT="55203" marB="55203"/>
                </a:tc>
              </a:tr>
              <a:tr h="4830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200" dirty="0"/>
                        <a:t>Executor</a:t>
                      </a:r>
                    </a:p>
                  </a:txBody>
                  <a:tcPr marT="55203" marB="5520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700" dirty="0"/>
                        <a:t>Tomcat</a:t>
                      </a:r>
                      <a:r>
                        <a:rPr lang="zh-CN" altLang="en-US" sz="1700" dirty="0"/>
                        <a:t>组件间可以共享的线程池</a:t>
                      </a:r>
                    </a:p>
                  </a:txBody>
                  <a:tcPr marT="55203" marB="55203"/>
                </a:tc>
              </a:tr>
            </a:tbl>
          </a:graphicData>
        </a:graphic>
      </p:graphicFrame>
      <p:pic>
        <p:nvPicPr>
          <p:cNvPr id="7" name="图片 6" descr="Tomcat8.5组件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780" y="966814"/>
            <a:ext cx="5599430" cy="6783795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6732615" y="1118956"/>
            <a:ext cx="5215094" cy="6296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1126179"/>
            <a:ext cx="1199456" cy="9018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4424"/>
            <a:ext cx="304800" cy="36801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4424"/>
            <a:ext cx="304800" cy="36801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4424"/>
            <a:ext cx="304800" cy="36801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4424"/>
            <a:ext cx="304800" cy="36801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74424"/>
            <a:ext cx="304800" cy="36801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PA_组合 47"/>
          <p:cNvGrpSpPr/>
          <p:nvPr/>
        </p:nvGrpSpPr>
        <p:grpSpPr>
          <a:xfrm>
            <a:off x="3175" y="1127054"/>
            <a:ext cx="2171700" cy="92004"/>
            <a:chOff x="0" y="2842590"/>
            <a:chExt cx="7054752" cy="89199"/>
          </a:xfrm>
        </p:grpSpPr>
        <p:sp>
          <p:nvSpPr>
            <p:cNvPr id="24" name="矩形 23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8" name="Rectangle 2"/>
          <p:cNvSpPr/>
          <p:nvPr/>
        </p:nvSpPr>
        <p:spPr>
          <a:xfrm>
            <a:off x="3177" y="166760"/>
            <a:ext cx="714375" cy="916211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9" name="Rectangle 3"/>
          <p:cNvSpPr/>
          <p:nvPr/>
        </p:nvSpPr>
        <p:spPr>
          <a:xfrm>
            <a:off x="744538" y="166760"/>
            <a:ext cx="76200" cy="916211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30" name="Text Box 4"/>
          <p:cNvSpPr txBox="1"/>
          <p:nvPr/>
        </p:nvSpPr>
        <p:spPr>
          <a:xfrm>
            <a:off x="3177" y="187842"/>
            <a:ext cx="817563" cy="64633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7</a:t>
            </a:r>
          </a:p>
        </p:txBody>
      </p:sp>
      <p:sp>
        <p:nvSpPr>
          <p:cNvPr id="2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82652" y="347317"/>
            <a:ext cx="6588125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 fontAlgn="base"/>
            <a:r>
              <a:rPr lang="en-US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Connector</a:t>
            </a:r>
            <a:r>
              <a:rPr lang="zh-CN" altLang="en-US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在整体的架构</a:t>
            </a:r>
            <a:endParaRPr lang="zh-CN" sz="2665" strike="noStrike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0" descr="连接器与容器之间的关系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47" y="1649813"/>
            <a:ext cx="10224854" cy="63680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609</Words>
  <Application>WPS 演示</Application>
  <PresentationFormat>自定义</PresentationFormat>
  <Paragraphs>131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Administrator</cp:lastModifiedBy>
  <cp:revision>1334</cp:revision>
  <dcterms:created xsi:type="dcterms:W3CDTF">2016-08-30T15:34:00Z</dcterms:created>
  <dcterms:modified xsi:type="dcterms:W3CDTF">2019-07-18T11:47:39Z</dcterms:modified>
  <cp:category>锐旗设计;https://9ppt.taobao.com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