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556" r:id="rId2"/>
    <p:sldId id="557" r:id="rId3"/>
    <p:sldId id="568" r:id="rId4"/>
    <p:sldId id="581" r:id="rId5"/>
    <p:sldId id="520" r:id="rId6"/>
    <p:sldId id="631" r:id="rId7"/>
    <p:sldId id="583" r:id="rId8"/>
    <p:sldId id="632" r:id="rId9"/>
  </p:sldIdLst>
  <p:sldSz cx="12192000" cy="77406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92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144" y="-62"/>
      </p:cViewPr>
      <p:guideLst>
        <p:guide orient="horz" pos="2560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2019/7/21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1143000"/>
            <a:ext cx="4860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40739"/>
            <a:ext cx="927902" cy="104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40739"/>
            <a:ext cx="927902" cy="104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266816"/>
            <a:ext cx="9144001" cy="2694893"/>
          </a:xfrm>
        </p:spPr>
        <p:txBody>
          <a:bodyPr anchor="b"/>
          <a:lstStyle>
            <a:lvl1pPr algn="ctr">
              <a:defRPr sz="51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3" y="4065639"/>
            <a:ext cx="9144001" cy="1868866"/>
          </a:xfrm>
        </p:spPr>
        <p:txBody>
          <a:bodyPr/>
          <a:lstStyle>
            <a:lvl1pPr marL="0" indent="0" algn="ctr">
              <a:buNone/>
              <a:defRPr sz="2080"/>
            </a:lvl1pPr>
            <a:lvl2pPr marL="394970" indent="0" algn="ctr">
              <a:buNone/>
              <a:defRPr sz="1730"/>
            </a:lvl2pPr>
            <a:lvl3pPr marL="790575" indent="0" algn="ctr">
              <a:buNone/>
              <a:defRPr sz="1560"/>
            </a:lvl3pPr>
            <a:lvl4pPr marL="1186180" indent="0" algn="ctr">
              <a:buNone/>
              <a:defRPr sz="1385"/>
            </a:lvl4pPr>
            <a:lvl5pPr marL="1581785" indent="0" algn="ctr">
              <a:buNone/>
              <a:defRPr sz="1385"/>
            </a:lvl5pPr>
            <a:lvl6pPr marL="1976755" indent="0" algn="ctr">
              <a:buNone/>
              <a:defRPr sz="1385"/>
            </a:lvl6pPr>
            <a:lvl7pPr marL="2372360" indent="0" algn="ctr">
              <a:buNone/>
              <a:defRPr sz="1385"/>
            </a:lvl7pPr>
            <a:lvl8pPr marL="2767965" indent="0" algn="ctr">
              <a:buNone/>
              <a:defRPr sz="1385"/>
            </a:lvl8pPr>
            <a:lvl9pPr marL="3162935" indent="0" algn="ctr">
              <a:buNone/>
              <a:defRPr sz="138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2019/7/21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412118"/>
            <a:ext cx="10515600" cy="1496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2060590"/>
            <a:ext cx="10515600" cy="491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7174436"/>
            <a:ext cx="2743200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7174436"/>
            <a:ext cx="4114800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7174436"/>
            <a:ext cx="2743200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1597113" y="2082458"/>
            <a:ext cx="8699925" cy="743360"/>
          </a:xfrm>
          <a:prstGeom prst="rect">
            <a:avLst/>
          </a:prstGeom>
          <a:noFill/>
        </p:spPr>
        <p:txBody>
          <a:bodyPr wrap="square" lIns="79076" tIns="39538" rIns="79076" bIns="39538" rtlCol="0">
            <a:spAutoFit/>
          </a:bodyPr>
          <a:lstStyle/>
          <a:p>
            <a:pPr algn="ctr" defTabSz="1217295">
              <a:lnSpc>
                <a:spcPct val="130000"/>
              </a:lnSpc>
            </a:pPr>
            <a:r>
              <a:rPr lang="zh-CN" altLang="en-US" sz="3205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源码解读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524597" y="4980112"/>
            <a:ext cx="5144576" cy="21296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9076" tIns="39538" rIns="79076" bIns="39538">
            <a:spAutoFit/>
          </a:bodyPr>
          <a:lstStyle/>
          <a:p>
            <a:pPr algn="dist" defTabSz="1217295"/>
            <a:r>
              <a:rPr lang="en-US" altLang="zh-CN" sz="86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86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35168" y="5681844"/>
            <a:ext cx="3288758" cy="39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9076" tIns="39538" rIns="79076" bIns="39538">
            <a:spAutoFit/>
          </a:bodyPr>
          <a:lstStyle/>
          <a:p>
            <a:pPr defTabSz="1217295"/>
            <a:r>
              <a:rPr lang="zh-CN" altLang="en-US" sz="208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08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08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08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08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King</a:t>
            </a:r>
          </a:p>
        </p:txBody>
      </p:sp>
      <p:grpSp>
        <p:nvGrpSpPr>
          <p:cNvPr id="9" name="PA_组合 20"/>
          <p:cNvGrpSpPr/>
          <p:nvPr>
            <p:custDataLst>
              <p:tags r:id="rId4"/>
            </p:custDataLst>
          </p:nvPr>
        </p:nvGrpSpPr>
        <p:grpSpPr>
          <a:xfrm>
            <a:off x="953189" y="4744897"/>
            <a:ext cx="10285626" cy="6095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sz="156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sz="156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sz="156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sz="156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sz="156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sz="156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369" y="270644"/>
            <a:ext cx="1145414" cy="1171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64845" y="706972"/>
            <a:ext cx="917790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730" b="1" dirty="0" smtClean="0"/>
              <a:t>备注说明：</a:t>
            </a:r>
            <a:endParaRPr lang="en-US" altLang="zh-CN" sz="1730" b="1" dirty="0" smtClean="0"/>
          </a:p>
          <a:p>
            <a:pPr>
              <a:lnSpc>
                <a:spcPct val="150000"/>
              </a:lnSpc>
            </a:pPr>
            <a:r>
              <a:rPr lang="en-US" altLang="zh-CN" sz="1385" dirty="0" smtClean="0"/>
              <a:t>1</a:t>
            </a:r>
            <a:r>
              <a:rPr lang="zh-CN" altLang="en-US" sz="1385" dirty="0" smtClean="0"/>
              <a:t>、</a:t>
            </a:r>
            <a:r>
              <a:rPr lang="zh-CN" sz="1385" dirty="0" smtClean="0"/>
              <a:t>源码下载和运行见《IDEA运行tomcat8.5源代码》</a:t>
            </a:r>
            <a:r>
              <a:rPr lang="zh-CN" altLang="en-US" sz="1385" dirty="0" smtClean="0"/>
              <a:t>。</a:t>
            </a:r>
            <a:endParaRPr lang="en-US" altLang="zh-CN" sz="1385" dirty="0" smtClean="0"/>
          </a:p>
          <a:p>
            <a:pPr>
              <a:lnSpc>
                <a:spcPct val="150000"/>
              </a:lnSpc>
            </a:pPr>
            <a:r>
              <a:rPr lang="en-US" altLang="zh-CN" sz="1385" dirty="0" smtClean="0"/>
              <a:t>2</a:t>
            </a:r>
            <a:r>
              <a:rPr lang="zh-CN" altLang="en-US" sz="1385" dirty="0" smtClean="0"/>
              <a:t>、为了保证学员的学习效果以及内容的深度，解读源码主要对核心部分进行解读。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324677"/>
            <a:ext cx="615823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en-US" sz="2665" strike="noStrike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Tomcat</a:t>
            </a:r>
            <a:r>
              <a:rPr lang="zh-CN" sz="2665" strike="noStrike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启动流程</a:t>
            </a:r>
          </a:p>
        </p:txBody>
      </p:sp>
      <p:grpSp>
        <p:nvGrpSpPr>
          <p:cNvPr id="48" name="PA_组合 47"/>
          <p:cNvGrpSpPr/>
          <p:nvPr/>
        </p:nvGrpSpPr>
        <p:grpSpPr>
          <a:xfrm>
            <a:off x="3175" y="1053589"/>
            <a:ext cx="2171700" cy="86007"/>
            <a:chOff x="0" y="2842590"/>
            <a:chExt cx="7054752" cy="89199"/>
          </a:xfrm>
        </p:grpSpPr>
        <p:sp>
          <p:nvSpPr>
            <p:cNvPr id="5" name="矩形 4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802" name="Rectangle 2"/>
          <p:cNvSpPr/>
          <p:nvPr/>
        </p:nvSpPr>
        <p:spPr>
          <a:xfrm>
            <a:off x="3176" y="155889"/>
            <a:ext cx="714375" cy="856489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33803" name="Rectangle 3"/>
          <p:cNvSpPr/>
          <p:nvPr/>
        </p:nvSpPr>
        <p:spPr>
          <a:xfrm>
            <a:off x="744538" y="155889"/>
            <a:ext cx="76200" cy="856489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33804" name="Text Box 4"/>
          <p:cNvSpPr txBox="1"/>
          <p:nvPr/>
        </p:nvSpPr>
        <p:spPr>
          <a:xfrm>
            <a:off x="3176" y="175598"/>
            <a:ext cx="817563" cy="64633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01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pic>
        <p:nvPicPr>
          <p:cNvPr id="1027" name="Picture 3" descr="E:\VIP二期\Tomcat\img\Tomcat启动流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1800" y="1249286"/>
            <a:ext cx="7950200" cy="6206855"/>
          </a:xfrm>
          <a:prstGeom prst="rect">
            <a:avLst/>
          </a:prstGeom>
          <a:noFill/>
        </p:spPr>
      </p:pic>
      <p:sp>
        <p:nvSpPr>
          <p:cNvPr id="14" name="矩形 10"/>
          <p:cNvSpPr>
            <a:spLocks noChangeArrowheads="1"/>
          </p:cNvSpPr>
          <p:nvPr/>
        </p:nvSpPr>
        <p:spPr bwMode="auto">
          <a:xfrm>
            <a:off x="251610" y="1318799"/>
            <a:ext cx="3912886" cy="2869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240" tIns="49120" rIns="98240" bIns="49120">
            <a:spAutoFit/>
          </a:bodyPr>
          <a:lstStyle/>
          <a:p>
            <a:pPr marL="306705" indent="-306705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Tomcat</a:t>
            </a:r>
            <a:r>
              <a:rPr lang="zh-CN" altLang="en-US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源码目录</a:t>
            </a:r>
            <a:endParaRPr lang="en-US" altLang="zh-CN" sz="20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150000"/>
              </a:lnSpc>
              <a:buClr>
                <a:srgbClr val="FFC000"/>
              </a:buClr>
            </a:pPr>
            <a:endParaRPr lang="en-US" altLang="zh-CN" sz="20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en-US" altLang="zh-CN" sz="20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Tomcat</a:t>
            </a:r>
            <a:r>
              <a:rPr lang="zh-CN" altLang="en-US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启动流程分析</a:t>
            </a:r>
            <a:endParaRPr lang="en-US" altLang="zh-CN" sz="20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en-US" altLang="zh-CN" sz="20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150000"/>
              </a:lnSpc>
              <a:buClr>
                <a:srgbClr val="FFC000"/>
              </a:buClr>
            </a:pPr>
            <a:endParaRPr lang="en-US" altLang="zh-CN" sz="20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1052769"/>
            <a:ext cx="1199456" cy="84302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3055"/>
            <a:ext cx="304800" cy="3440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3055"/>
            <a:ext cx="304800" cy="3440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3055"/>
            <a:ext cx="304800" cy="3440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3055"/>
            <a:ext cx="304800" cy="3440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63055"/>
            <a:ext cx="304800" cy="3440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PA_组合 47"/>
          <p:cNvGrpSpPr/>
          <p:nvPr/>
        </p:nvGrpSpPr>
        <p:grpSpPr>
          <a:xfrm>
            <a:off x="3175" y="1053589"/>
            <a:ext cx="2171700" cy="86007"/>
            <a:chOff x="0" y="2842590"/>
            <a:chExt cx="7054752" cy="89199"/>
          </a:xfrm>
        </p:grpSpPr>
        <p:sp>
          <p:nvSpPr>
            <p:cNvPr id="24" name="矩形 2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" name="Rectangle 2"/>
          <p:cNvSpPr/>
          <p:nvPr/>
        </p:nvSpPr>
        <p:spPr>
          <a:xfrm>
            <a:off x="3176" y="155889"/>
            <a:ext cx="714375" cy="856489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9" name="Rectangle 3"/>
          <p:cNvSpPr/>
          <p:nvPr/>
        </p:nvSpPr>
        <p:spPr>
          <a:xfrm>
            <a:off x="744538" y="155889"/>
            <a:ext cx="76200" cy="856489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30" name="Text Box 4"/>
          <p:cNvSpPr txBox="1"/>
          <p:nvPr/>
        </p:nvSpPr>
        <p:spPr>
          <a:xfrm>
            <a:off x="3176" y="175598"/>
            <a:ext cx="817563" cy="64633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2</a:t>
            </a:r>
          </a:p>
        </p:txBody>
      </p:sp>
      <p:sp>
        <p:nvSpPr>
          <p:cNvPr id="2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82651" y="324677"/>
            <a:ext cx="6588125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zh-CN" sz="2665" strike="noStrike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</a:t>
            </a:r>
            <a:r>
              <a:rPr 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sz="2665" strike="noStrike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10"/>
          <p:cNvSpPr>
            <a:spLocks noChangeArrowheads="1"/>
          </p:cNvSpPr>
          <p:nvPr/>
        </p:nvSpPr>
        <p:spPr bwMode="auto">
          <a:xfrm>
            <a:off x="251610" y="1318801"/>
            <a:ext cx="5719820" cy="44388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240" tIns="49120" rIns="98240" bIns="49120">
            <a:spAutoFit/>
          </a:bodyPr>
          <a:lstStyle/>
          <a:p>
            <a:pPr marL="306705" indent="-306705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各种组件如何统一管理？</a:t>
            </a:r>
            <a:endParaRPr lang="en-US" altLang="zh-CN" sz="20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150000"/>
              </a:lnSpc>
              <a:buClr>
                <a:srgbClr val="FFC000"/>
              </a:buClr>
            </a:pPr>
            <a:endParaRPr lang="en-US" altLang="zh-CN" sz="20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Lifecycle</a:t>
            </a:r>
            <a:r>
              <a:rPr lang="zh-CN" altLang="en-US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管理启动、停止、关闭</a:t>
            </a:r>
            <a:endParaRPr lang="en-US" altLang="zh-CN" sz="20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Lifecycle</a:t>
            </a:r>
            <a:r>
              <a:rPr lang="zh-CN" altLang="en-US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接口预览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几个核心方法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Server</a:t>
            </a:r>
            <a:r>
              <a:rPr lang="zh-CN" altLang="en-US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中的</a:t>
            </a:r>
            <a:r>
              <a:rPr lang="en-US" altLang="zh-CN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init</a:t>
            </a:r>
            <a:r>
              <a:rPr lang="zh-CN" altLang="en-US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方法示例</a:t>
            </a:r>
            <a:endParaRPr lang="en-US" altLang="zh-CN" sz="16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为啥</a:t>
            </a:r>
            <a:r>
              <a:rPr lang="en-US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StandardServer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没有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LifecycleBase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initInternal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为什么这么设计？</a:t>
            </a:r>
            <a:endParaRPr lang="en-US" altLang="zh-CN" sz="16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324678"/>
            <a:ext cx="666115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分析</a:t>
            </a:r>
            <a:r>
              <a:rPr lang="en-US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Tomcat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请求过程</a:t>
            </a:r>
            <a:endParaRPr lang="zh-CN" altLang="zh-CN" sz="2665" strike="noStrike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PA_组合 47"/>
          <p:cNvGrpSpPr/>
          <p:nvPr/>
        </p:nvGrpSpPr>
        <p:grpSpPr>
          <a:xfrm>
            <a:off x="3175" y="1053589"/>
            <a:ext cx="2171700" cy="86007"/>
            <a:chOff x="0" y="2842590"/>
            <a:chExt cx="7054752" cy="89199"/>
          </a:xfrm>
        </p:grpSpPr>
        <p:sp>
          <p:nvSpPr>
            <p:cNvPr id="4" name="矩形 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Rectangle 2"/>
          <p:cNvSpPr/>
          <p:nvPr/>
        </p:nvSpPr>
        <p:spPr>
          <a:xfrm>
            <a:off x="3176" y="155889"/>
            <a:ext cx="714375" cy="856489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744538" y="155889"/>
            <a:ext cx="76200" cy="856489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10" name="Text Box 4"/>
          <p:cNvSpPr txBox="1"/>
          <p:nvPr/>
        </p:nvSpPr>
        <p:spPr>
          <a:xfrm>
            <a:off x="3176" y="175598"/>
            <a:ext cx="817563" cy="64633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3</a:t>
            </a:r>
          </a:p>
        </p:txBody>
      </p:sp>
      <p:sp>
        <p:nvSpPr>
          <p:cNvPr id="22" name="矩形 10"/>
          <p:cNvSpPr>
            <a:spLocks noChangeArrowheads="1"/>
          </p:cNvSpPr>
          <p:nvPr/>
        </p:nvSpPr>
        <p:spPr bwMode="auto">
          <a:xfrm>
            <a:off x="132340" y="1464639"/>
            <a:ext cx="5719820" cy="45311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240" tIns="49120" rIns="98240" bIns="49120">
            <a:spAutoFit/>
          </a:bodyPr>
          <a:lstStyle/>
          <a:p>
            <a:pPr marL="306705" indent="-306705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链接器</a:t>
            </a:r>
            <a:r>
              <a:rPr lang="en-US" altLang="zh-CN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(Connector)</a:t>
            </a:r>
            <a:r>
              <a:rPr lang="zh-CN" altLang="en-US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与容器</a:t>
            </a:r>
            <a:r>
              <a:rPr lang="en-US" altLang="zh-CN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(Container)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解耦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Connector</a:t>
            </a:r>
            <a:r>
              <a:rPr lang="zh-CN" altLang="en-US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</a:t>
            </a:r>
            <a:endParaRPr lang="en-US" altLang="zh-CN" sz="20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监听服务端口，读取来自客户端的请求</a:t>
            </a:r>
            <a:endParaRPr lang="en-US" altLang="zh-CN" sz="16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将请求数据按照指定协议进行解析</a:t>
            </a:r>
            <a:endParaRPr lang="en-US" altLang="zh-CN" sz="16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根据请求地址匹配正确的容器进行处理</a:t>
            </a:r>
            <a:endParaRPr lang="en-US" altLang="zh-CN" sz="16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将响应返回客户端</a:t>
            </a:r>
            <a:endParaRPr lang="en-US" altLang="zh-CN" sz="16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Container</a:t>
            </a:r>
            <a:r>
              <a:rPr lang="zh-CN" altLang="en-US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</a:t>
            </a:r>
            <a:endParaRPr lang="en-US" altLang="zh-CN" sz="20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Servlet</a:t>
            </a:r>
            <a:r>
              <a:rPr lang="zh-CN" altLang="en-US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容器的实现。</a:t>
            </a:r>
            <a:endParaRPr lang="en-US" altLang="zh-CN" sz="16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kern="0" dirty="0" err="1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Servlet</a:t>
            </a:r>
            <a:r>
              <a:rPr lang="zh-CN" altLang="en-US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的请求和响应如何在容器中流转呢？</a:t>
            </a:r>
            <a:endParaRPr lang="en-US" altLang="zh-CN" sz="16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150000"/>
              </a:lnSpc>
              <a:buClr>
                <a:srgbClr val="FFC000"/>
              </a:buClr>
            </a:pPr>
            <a:endParaRPr lang="en-US" altLang="zh-CN" sz="16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" name="图片 11" descr="连接器与容器之间的关系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895" y="2181717"/>
            <a:ext cx="7106920" cy="4137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324677"/>
            <a:ext cx="615823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zh-CN" sz="2665" strike="noStrike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管道模式</a:t>
            </a:r>
          </a:p>
        </p:txBody>
      </p:sp>
      <p:grpSp>
        <p:nvGrpSpPr>
          <p:cNvPr id="2" name="PA_组合 47"/>
          <p:cNvGrpSpPr/>
          <p:nvPr/>
        </p:nvGrpSpPr>
        <p:grpSpPr>
          <a:xfrm>
            <a:off x="3175" y="1053589"/>
            <a:ext cx="2171700" cy="86007"/>
            <a:chOff x="0" y="2842590"/>
            <a:chExt cx="7054752" cy="89199"/>
          </a:xfrm>
        </p:grpSpPr>
        <p:sp>
          <p:nvSpPr>
            <p:cNvPr id="5" name="矩形 4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802" name="Rectangle 2"/>
          <p:cNvSpPr/>
          <p:nvPr/>
        </p:nvSpPr>
        <p:spPr>
          <a:xfrm>
            <a:off x="3176" y="155889"/>
            <a:ext cx="714375" cy="856489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33803" name="Rectangle 3"/>
          <p:cNvSpPr/>
          <p:nvPr/>
        </p:nvSpPr>
        <p:spPr>
          <a:xfrm>
            <a:off x="744538" y="155889"/>
            <a:ext cx="76200" cy="856489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33804" name="Text Box 4"/>
          <p:cNvSpPr txBox="1"/>
          <p:nvPr/>
        </p:nvSpPr>
        <p:spPr>
          <a:xfrm>
            <a:off x="3176" y="175598"/>
            <a:ext cx="817563" cy="64633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04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15" name="矩形 10"/>
          <p:cNvSpPr>
            <a:spLocks noChangeArrowheads="1"/>
          </p:cNvSpPr>
          <p:nvPr/>
        </p:nvSpPr>
        <p:spPr bwMode="auto">
          <a:xfrm>
            <a:off x="261621" y="1260006"/>
            <a:ext cx="4952365" cy="15078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049" tIns="42524" rIns="85049" bIns="42524">
            <a:spAutoFit/>
          </a:bodyPr>
          <a:lstStyle/>
          <a:p>
            <a:pPr marL="285750" indent="-285750">
              <a:lnSpc>
                <a:spcPct val="21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sz="16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管道与阀门</a:t>
            </a:r>
            <a:endParaRPr lang="zh-CN" sz="14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21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sz="14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管道是就像一条管道把多个对象连接起来，整体看起来就像若干个阀门嵌套在管道中，而处理逻辑放在阀门上。</a:t>
            </a:r>
            <a:endParaRPr lang="en-US" sz="1400" dirty="0" smtClean="0"/>
          </a:p>
        </p:txBody>
      </p:sp>
      <p:sp>
        <p:nvSpPr>
          <p:cNvPr id="16" name="矩形 10"/>
          <p:cNvSpPr>
            <a:spLocks noChangeArrowheads="1"/>
          </p:cNvSpPr>
          <p:nvPr/>
        </p:nvSpPr>
        <p:spPr bwMode="auto">
          <a:xfrm>
            <a:off x="261431" y="3785279"/>
            <a:ext cx="5511800" cy="6029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049" tIns="42524" rIns="85049" bIns="42524">
            <a:spAutoFit/>
          </a:bodyPr>
          <a:lstStyle/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手写一个管道模式实现</a:t>
            </a:r>
            <a:endParaRPr lang="zh-CN" altLang="en-US" sz="14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7699" y="2255746"/>
            <a:ext cx="6238229" cy="4723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324677"/>
            <a:ext cx="615823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en-US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Tomcat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中的管道</a:t>
            </a:r>
            <a:endParaRPr lang="en-US" altLang="zh-CN" sz="2665" strike="noStrike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8" name="PA_组合 47"/>
          <p:cNvGrpSpPr/>
          <p:nvPr/>
        </p:nvGrpSpPr>
        <p:grpSpPr>
          <a:xfrm>
            <a:off x="3175" y="1053589"/>
            <a:ext cx="2171700" cy="86007"/>
            <a:chOff x="0" y="2842590"/>
            <a:chExt cx="7054752" cy="89199"/>
          </a:xfrm>
        </p:grpSpPr>
        <p:sp>
          <p:nvSpPr>
            <p:cNvPr id="5" name="矩形 4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802" name="Rectangle 2"/>
          <p:cNvSpPr/>
          <p:nvPr/>
        </p:nvSpPr>
        <p:spPr>
          <a:xfrm>
            <a:off x="3176" y="155889"/>
            <a:ext cx="714375" cy="856489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33803" name="Rectangle 3"/>
          <p:cNvSpPr/>
          <p:nvPr/>
        </p:nvSpPr>
        <p:spPr>
          <a:xfrm>
            <a:off x="744538" y="155889"/>
            <a:ext cx="76200" cy="856489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33804" name="Text Box 4"/>
          <p:cNvSpPr txBox="1"/>
          <p:nvPr/>
        </p:nvSpPr>
        <p:spPr>
          <a:xfrm>
            <a:off x="3176" y="175598"/>
            <a:ext cx="817563" cy="64633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05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15" name="矩形 10"/>
          <p:cNvSpPr>
            <a:spLocks noChangeArrowheads="1"/>
          </p:cNvSpPr>
          <p:nvPr/>
        </p:nvSpPr>
        <p:spPr bwMode="auto">
          <a:xfrm>
            <a:off x="239049" y="2393247"/>
            <a:ext cx="4952365" cy="6675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049" tIns="42524" rIns="85049" bIns="42524">
            <a:spAutoFit/>
          </a:bodyPr>
          <a:lstStyle/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Tomcat</a:t>
            </a:r>
            <a:r>
              <a:rPr lang="zh-CN" altLang="en-US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中的定制阀门</a:t>
            </a:r>
            <a:endParaRPr lang="en-US" dirty="0" smtClean="0"/>
          </a:p>
        </p:txBody>
      </p:sp>
      <p:sp>
        <p:nvSpPr>
          <p:cNvPr id="16" name="矩形 10"/>
          <p:cNvSpPr>
            <a:spLocks noChangeArrowheads="1"/>
          </p:cNvSpPr>
          <p:nvPr/>
        </p:nvSpPr>
        <p:spPr bwMode="auto">
          <a:xfrm>
            <a:off x="459965" y="1491472"/>
            <a:ext cx="5511800" cy="6675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049" tIns="42524" rIns="85049" bIns="42524">
            <a:spAutoFit/>
          </a:bodyPr>
          <a:lstStyle/>
          <a:p>
            <a:pPr marL="285750" indent="-285750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源码分析</a:t>
            </a:r>
            <a:endParaRPr lang="en-US" altLang="zh-CN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4" name="Picture 4" descr="E:\VIP二期\Tomcat\img\管道模式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96260"/>
            <a:ext cx="5080000" cy="4644390"/>
          </a:xfrm>
          <a:prstGeom prst="rect">
            <a:avLst/>
          </a:prstGeom>
          <a:noFill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51123" y="1209675"/>
            <a:ext cx="7440877" cy="541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64844" y="706972"/>
            <a:ext cx="108658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 smtClean="0"/>
              <a:t>作业</a:t>
            </a:r>
            <a:endParaRPr lang="en-US" altLang="zh-CN" sz="44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除了今天讲到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的模板模式、管道模式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责任链模式的变种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omcat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中还有哪些设计模式，并分析下为什么要用这种设计模式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！</a:t>
            </a: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268</Words>
  <Application>WPS 演示</Application>
  <PresentationFormat>自定义</PresentationFormat>
  <Paragraphs>46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Administrator</cp:lastModifiedBy>
  <cp:revision>1362</cp:revision>
  <dcterms:created xsi:type="dcterms:W3CDTF">2016-08-30T15:34:00Z</dcterms:created>
  <dcterms:modified xsi:type="dcterms:W3CDTF">2019-07-21T14:16:05Z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