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609" r:id="rId2"/>
    <p:sldId id="623" r:id="rId3"/>
    <p:sldId id="625" r:id="rId4"/>
    <p:sldId id="627" r:id="rId5"/>
    <p:sldId id="628" r:id="rId6"/>
    <p:sldId id="629" r:id="rId7"/>
  </p:sldIdLst>
  <p:sldSz cx="12192000" cy="8316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15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-182" y="-96"/>
      </p:cViewPr>
      <p:guideLst>
        <p:guide orient="horz" pos="2750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143000"/>
            <a:ext cx="4524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51217"/>
            <a:ext cx="927902" cy="112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51217"/>
            <a:ext cx="927902" cy="112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5" y="1361127"/>
            <a:ext cx="9144001" cy="2895518"/>
          </a:xfrm>
        </p:spPr>
        <p:txBody>
          <a:bodyPr anchor="b"/>
          <a:lstStyle>
            <a:lvl1pPr algn="ctr">
              <a:defRPr sz="51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5" y="4368311"/>
            <a:ext cx="9144001" cy="2007997"/>
          </a:xfrm>
        </p:spPr>
        <p:txBody>
          <a:bodyPr/>
          <a:lstStyle>
            <a:lvl1pPr marL="0" indent="0" algn="ctr">
              <a:buNone/>
              <a:defRPr sz="2080"/>
            </a:lvl1pPr>
            <a:lvl2pPr marL="394970" indent="0" algn="ctr">
              <a:buNone/>
              <a:defRPr sz="1730"/>
            </a:lvl2pPr>
            <a:lvl3pPr marL="790575" indent="0" algn="ctr">
              <a:buNone/>
              <a:defRPr sz="1560"/>
            </a:lvl3pPr>
            <a:lvl4pPr marL="1186180" indent="0" algn="ctr">
              <a:buNone/>
              <a:defRPr sz="1385"/>
            </a:lvl4pPr>
            <a:lvl5pPr marL="1581785" indent="0" algn="ctr">
              <a:buNone/>
              <a:defRPr sz="1385"/>
            </a:lvl5pPr>
            <a:lvl6pPr marL="1976755" indent="0" algn="ctr">
              <a:buNone/>
              <a:defRPr sz="1385"/>
            </a:lvl6pPr>
            <a:lvl7pPr marL="2372360" indent="0" algn="ctr">
              <a:buNone/>
              <a:defRPr sz="1385"/>
            </a:lvl7pPr>
            <a:lvl8pPr marL="2767965" indent="0" algn="ctr">
              <a:buNone/>
              <a:defRPr sz="1385"/>
            </a:lvl8pPr>
            <a:lvl9pPr marL="3162935" indent="0" algn="ctr">
              <a:buNone/>
              <a:defRPr sz="138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2019/7/28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42800"/>
            <a:ext cx="10515600" cy="1607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2213993"/>
            <a:ext cx="10515600" cy="5277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7708547"/>
            <a:ext cx="2743200" cy="442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7708547"/>
            <a:ext cx="4114800" cy="442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7708547"/>
            <a:ext cx="2743200" cy="442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6.gif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0.jpe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5.jpe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597115" y="2237491"/>
            <a:ext cx="8699925" cy="740266"/>
          </a:xfrm>
          <a:prstGeom prst="rect">
            <a:avLst/>
          </a:prstGeom>
          <a:noFill/>
        </p:spPr>
        <p:txBody>
          <a:bodyPr wrap="square" lIns="79076" tIns="39538" rIns="79076" bIns="39538" rtlCol="0">
            <a:spAutoFit/>
          </a:bodyPr>
          <a:lstStyle/>
          <a:p>
            <a:pPr algn="ctr" defTabSz="1217295">
              <a:lnSpc>
                <a:spcPct val="130000"/>
              </a:lnSpc>
            </a:pPr>
            <a:r>
              <a:rPr lang="zh-CN" sz="3205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手写</a:t>
            </a:r>
            <a:r>
              <a:rPr lang="en-US" altLang="zh-CN" sz="3205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Tomcat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524597" y="5350862"/>
            <a:ext cx="5144576" cy="21863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9076" tIns="39538" rIns="79076" bIns="39538">
            <a:spAutoFit/>
          </a:bodyPr>
          <a:lstStyle/>
          <a:p>
            <a:pPr algn="dist" defTabSz="1217295"/>
            <a:r>
              <a:rPr lang="en-US" altLang="zh-CN" sz="86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86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35168" y="6104837"/>
            <a:ext cx="3288758" cy="410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076" tIns="39538" rIns="79076" bIns="39538">
            <a:spAutoFit/>
          </a:bodyPr>
          <a:lstStyle/>
          <a:p>
            <a:pPr defTabSz="1217295"/>
            <a:r>
              <a:rPr lang="zh-CN" altLang="en-US" sz="208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08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8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08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08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</a:p>
        </p:txBody>
      </p:sp>
      <p:grpSp>
        <p:nvGrpSpPr>
          <p:cNvPr id="9" name="PA_组合 20"/>
          <p:cNvGrpSpPr/>
          <p:nvPr>
            <p:custDataLst>
              <p:tags r:id="rId4"/>
            </p:custDataLst>
          </p:nvPr>
        </p:nvGrpSpPr>
        <p:grpSpPr>
          <a:xfrm>
            <a:off x="953189" y="5098138"/>
            <a:ext cx="10285626" cy="65494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sz="156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sz="156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sz="156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sz="156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sz="156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sz="156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60369" y="290794"/>
            <a:ext cx="1145414" cy="125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E:\VIP二期\Tomcat\第五节\QQ图片20190726181036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1" y="-1"/>
            <a:ext cx="12203723" cy="831691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131146"/>
            <a:ext cx="1199456" cy="9057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PA_组合 47"/>
          <p:cNvGrpSpPr/>
          <p:nvPr/>
        </p:nvGrpSpPr>
        <p:grpSpPr>
          <a:xfrm>
            <a:off x="3175" y="1132023"/>
            <a:ext cx="2171700" cy="92411"/>
            <a:chOff x="0" y="2842590"/>
            <a:chExt cx="7054752" cy="89199"/>
          </a:xfrm>
        </p:grpSpPr>
        <p:sp>
          <p:nvSpPr>
            <p:cNvPr id="24" name="矩形 2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" name="Rectangle 2"/>
          <p:cNvSpPr/>
          <p:nvPr/>
        </p:nvSpPr>
        <p:spPr>
          <a:xfrm>
            <a:off x="3178" y="167495"/>
            <a:ext cx="714375" cy="920251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9" name="Rectangle 3"/>
          <p:cNvSpPr/>
          <p:nvPr/>
        </p:nvSpPr>
        <p:spPr>
          <a:xfrm>
            <a:off x="744538" y="167495"/>
            <a:ext cx="76200" cy="920251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30" name="Text Box 4"/>
          <p:cNvSpPr txBox="1"/>
          <p:nvPr/>
        </p:nvSpPr>
        <p:spPr>
          <a:xfrm>
            <a:off x="3178" y="188672"/>
            <a:ext cx="817563" cy="663556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</a:t>
            </a:r>
          </a:p>
        </p:txBody>
      </p:sp>
      <p:sp>
        <p:nvSpPr>
          <p:cNvPr id="2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2650" y="348463"/>
            <a:ext cx="3703638" cy="42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zh-CN" altLang="en-US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</a:p>
        </p:txBody>
      </p:sp>
      <p:sp>
        <p:nvSpPr>
          <p:cNvPr id="34" name="文本框 17"/>
          <p:cNvSpPr txBox="1"/>
          <p:nvPr/>
        </p:nvSpPr>
        <p:spPr>
          <a:xfrm>
            <a:off x="162246" y="1322235"/>
            <a:ext cx="8646477" cy="5687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Tomcat</a:t>
            </a:r>
            <a:r>
              <a:rPr lang="zh-CN" altLang="zh-CN" sz="2000" dirty="0">
                <a:latin typeface="+mn-ea"/>
              </a:rPr>
              <a:t>是一款</a:t>
            </a:r>
            <a:r>
              <a:rPr lang="zh-CN" altLang="zh-CN" sz="2000" dirty="0">
                <a:solidFill>
                  <a:srgbClr val="FF0000"/>
                </a:solidFill>
                <a:latin typeface="+mn-ea"/>
              </a:rPr>
              <a:t>开源</a:t>
            </a:r>
            <a:r>
              <a:rPr lang="zh-CN" altLang="zh-CN" sz="2000" dirty="0">
                <a:latin typeface="+mn-ea"/>
              </a:rPr>
              <a:t>轻量</a:t>
            </a:r>
            <a:r>
              <a:rPr lang="zh-CN" altLang="zh-CN" sz="2000" dirty="0" smtClean="0">
                <a:latin typeface="+mn-ea"/>
              </a:rPr>
              <a:t>级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zh-CN" sz="2000" dirty="0" smtClean="0">
                <a:latin typeface="+mn-ea"/>
              </a:rPr>
              <a:t>应</a:t>
            </a:r>
            <a:r>
              <a:rPr lang="zh-CN" altLang="zh-CN" sz="2000" dirty="0">
                <a:latin typeface="+mn-ea"/>
              </a:rPr>
              <a:t>用</a:t>
            </a:r>
            <a:r>
              <a:rPr lang="zh-CN" altLang="zh-CN" sz="2000" dirty="0" smtClean="0">
                <a:latin typeface="+mn-ea"/>
              </a:rPr>
              <a:t>服务器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zh-CN" altLang="zh-CN" sz="2000" dirty="0" smtClean="0">
                <a:latin typeface="+mn-ea"/>
              </a:rPr>
              <a:t>是</a:t>
            </a:r>
            <a:r>
              <a:rPr lang="zh-CN" altLang="zh-CN" sz="2000" dirty="0">
                <a:latin typeface="+mn-ea"/>
              </a:rPr>
              <a:t>一款优秀的</a:t>
            </a:r>
            <a:r>
              <a:rPr lang="en-US" altLang="zh-CN" sz="2000" dirty="0">
                <a:latin typeface="+mn-ea"/>
              </a:rPr>
              <a:t>Servlet</a:t>
            </a:r>
            <a:r>
              <a:rPr lang="zh-CN" altLang="zh-CN" sz="2000" dirty="0">
                <a:latin typeface="+mn-ea"/>
              </a:rPr>
              <a:t>容器实</a:t>
            </a:r>
            <a:r>
              <a:rPr lang="zh-CN" altLang="zh-CN" sz="2000" dirty="0" smtClean="0">
                <a:latin typeface="+mn-ea"/>
              </a:rPr>
              <a:t>现</a:t>
            </a:r>
            <a:endParaRPr lang="zh-CN" altLang="zh-CN" sz="2000" dirty="0">
              <a:latin typeface="+mn-ea"/>
            </a:endParaRPr>
          </a:p>
        </p:txBody>
      </p:sp>
      <p:pic>
        <p:nvPicPr>
          <p:cNvPr id="4" name="图片 3" descr="Servlet机制原理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5" y="1993749"/>
            <a:ext cx="6870700" cy="634549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105" y="2190542"/>
            <a:ext cx="11325794" cy="575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关注领取福利.jpg关注领取福利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703564" y="6166070"/>
            <a:ext cx="930275" cy="1128174"/>
          </a:xfrm>
          <a:prstGeom prst="round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188260" y="7294241"/>
            <a:ext cx="1960880" cy="587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sp>
        <p:nvSpPr>
          <p:cNvPr id="10" name="矩形 9"/>
          <p:cNvSpPr/>
          <p:nvPr/>
        </p:nvSpPr>
        <p:spPr>
          <a:xfrm>
            <a:off x="619125" y="1175861"/>
            <a:ext cx="9115425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6"/>
              </a:buBlip>
            </a:pPr>
            <a:r>
              <a:rPr lang="zh-CN" altLang="en-US" b="1" dirty="0" smtClean="0">
                <a:latin typeface="微软雅黑 Light" pitchFamily="34" charset="-122"/>
                <a:ea typeface="微软雅黑 Light" pitchFamily="34" charset="-122"/>
              </a:rPr>
              <a:t>  编程中的</a:t>
            </a:r>
            <a:r>
              <a:rPr lang="en-US" altLang="zh-CN" b="1" dirty="0" smtClean="0">
                <a:latin typeface="微软雅黑 Light" pitchFamily="34" charset="-122"/>
                <a:ea typeface="微软雅黑 Light" pitchFamily="34" charset="-122"/>
              </a:rPr>
              <a:t>Socket</a:t>
            </a:r>
            <a:r>
              <a:rPr lang="zh-CN" altLang="en-US" b="1" dirty="0" smtClean="0">
                <a:latin typeface="微软雅黑 Light" pitchFamily="34" charset="-122"/>
                <a:ea typeface="微软雅黑 Light" pitchFamily="34" charset="-122"/>
              </a:rPr>
              <a:t>是什么？</a:t>
            </a:r>
            <a:endParaRPr lang="en-US" altLang="zh-CN" b="1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smtClean="0"/>
              <a:t>Socket</a:t>
            </a:r>
            <a:r>
              <a:rPr lang="zh-CN" altLang="en-US" dirty="0" smtClean="0"/>
              <a:t>是应用层与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协议族通信的中间软件抽象层，它是一组接口。</a:t>
            </a:r>
          </a:p>
        </p:txBody>
      </p:sp>
      <p:grpSp>
        <p:nvGrpSpPr>
          <p:cNvPr id="13" name="PA_组合 47"/>
          <p:cNvGrpSpPr/>
          <p:nvPr>
            <p:custDataLst>
              <p:tags r:id="rId1"/>
            </p:custDataLst>
          </p:nvPr>
        </p:nvGrpSpPr>
        <p:grpSpPr>
          <a:xfrm>
            <a:off x="554877" y="1131146"/>
            <a:ext cx="1199456" cy="90577"/>
            <a:chOff x="0" y="2842590"/>
            <a:chExt cx="7054752" cy="89199"/>
          </a:xfrm>
        </p:grpSpPr>
        <p:sp>
          <p:nvSpPr>
            <p:cNvPr id="14" name="矩形 1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3" name="PA_组合 47"/>
          <p:cNvGrpSpPr/>
          <p:nvPr/>
        </p:nvGrpSpPr>
        <p:grpSpPr>
          <a:xfrm>
            <a:off x="3175" y="1132023"/>
            <a:ext cx="2171700" cy="92411"/>
            <a:chOff x="0" y="2842590"/>
            <a:chExt cx="7054752" cy="89199"/>
          </a:xfrm>
        </p:grpSpPr>
        <p:sp>
          <p:nvSpPr>
            <p:cNvPr id="24" name="矩形 2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" name="Rectangle 2"/>
          <p:cNvSpPr/>
          <p:nvPr/>
        </p:nvSpPr>
        <p:spPr>
          <a:xfrm>
            <a:off x="3178" y="167495"/>
            <a:ext cx="714375" cy="920251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9" name="Rectangle 3"/>
          <p:cNvSpPr/>
          <p:nvPr/>
        </p:nvSpPr>
        <p:spPr>
          <a:xfrm>
            <a:off x="744538" y="167495"/>
            <a:ext cx="76200" cy="920251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30" name="Text Box 4"/>
          <p:cNvSpPr txBox="1"/>
          <p:nvPr/>
        </p:nvSpPr>
        <p:spPr>
          <a:xfrm>
            <a:off x="3178" y="188672"/>
            <a:ext cx="817563" cy="663556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2</a:t>
            </a:r>
          </a:p>
        </p:txBody>
      </p:sp>
      <p:sp>
        <p:nvSpPr>
          <p:cNvPr id="31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2650" y="348463"/>
            <a:ext cx="3703638" cy="42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网络编程基础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endParaRPr lang="en-US" altLang="zh-CN" sz="2665" strike="noStrike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 descr="E:\VIP二期\Tomcat\img\Socke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63192" y="2537397"/>
            <a:ext cx="8736013" cy="48133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关注领取福利.jpg关注领取福利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713088" y="6166070"/>
            <a:ext cx="930275" cy="1128174"/>
          </a:xfrm>
          <a:prstGeom prst="round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97786" y="7294241"/>
            <a:ext cx="1960880" cy="587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pic>
        <p:nvPicPr>
          <p:cNvPr id="5" name="图片 4" descr="Tomca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994" y="401988"/>
            <a:ext cx="4368799" cy="7512945"/>
          </a:xfrm>
          <a:prstGeom prst="rect">
            <a:avLst/>
          </a:prstGeom>
        </p:spPr>
      </p:pic>
      <p:sp>
        <p:nvSpPr>
          <p:cNvPr id="34" name="文本框 17"/>
          <p:cNvSpPr txBox="1"/>
          <p:nvPr/>
        </p:nvSpPr>
        <p:spPr>
          <a:xfrm>
            <a:off x="244475" y="1510910"/>
            <a:ext cx="4887596" cy="10427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Tomcat</a:t>
            </a:r>
            <a:r>
              <a:rPr lang="zh-CN" altLang="zh-CN" sz="2000" dirty="0">
                <a:latin typeface="+mn-ea"/>
              </a:rPr>
              <a:t>是一款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开源</a:t>
            </a:r>
            <a:r>
              <a:rPr lang="zh-CN" altLang="zh-CN" sz="2000" dirty="0">
                <a:latin typeface="+mn-ea"/>
              </a:rPr>
              <a:t>轻量</a:t>
            </a:r>
            <a:r>
              <a:rPr lang="zh-CN" altLang="zh-CN" sz="2000" dirty="0" smtClean="0">
                <a:latin typeface="+mn-ea"/>
              </a:rPr>
              <a:t>级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zh-CN" sz="2000" dirty="0" smtClean="0">
                <a:latin typeface="+mn-ea"/>
              </a:rPr>
              <a:t>应</a:t>
            </a:r>
            <a:r>
              <a:rPr lang="zh-CN" altLang="zh-CN" sz="2000" dirty="0">
                <a:latin typeface="+mn-ea"/>
              </a:rPr>
              <a:t>用</a:t>
            </a:r>
            <a:r>
              <a:rPr lang="zh-CN" altLang="zh-CN" sz="2000" dirty="0" smtClean="0">
                <a:latin typeface="+mn-ea"/>
              </a:rPr>
              <a:t>服务器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zh-CN" altLang="zh-CN" sz="2000" dirty="0" smtClean="0">
                <a:latin typeface="+mn-ea"/>
              </a:rPr>
              <a:t>是</a:t>
            </a:r>
            <a:r>
              <a:rPr lang="zh-CN" altLang="zh-CN" sz="2000" dirty="0">
                <a:latin typeface="+mn-ea"/>
              </a:rPr>
              <a:t>一款优秀的</a:t>
            </a:r>
            <a:r>
              <a:rPr lang="en-US" altLang="zh-CN" sz="2000" dirty="0">
                <a:latin typeface="+mn-ea"/>
              </a:rPr>
              <a:t>Servlet</a:t>
            </a:r>
            <a:r>
              <a:rPr lang="zh-CN" altLang="zh-CN" sz="2000" dirty="0">
                <a:latin typeface="+mn-ea"/>
              </a:rPr>
              <a:t>容器实</a:t>
            </a:r>
            <a:r>
              <a:rPr lang="zh-CN" altLang="zh-CN" sz="2000" dirty="0" smtClean="0">
                <a:latin typeface="+mn-ea"/>
              </a:rPr>
              <a:t>现</a:t>
            </a:r>
            <a:endParaRPr lang="zh-CN" altLang="zh-CN" sz="2000" dirty="0">
              <a:latin typeface="+mn-ea"/>
            </a:endParaRPr>
          </a:p>
        </p:txBody>
      </p:sp>
      <p:grpSp>
        <p:nvGrpSpPr>
          <p:cNvPr id="7" name="PA_组合 47"/>
          <p:cNvGrpSpPr/>
          <p:nvPr>
            <p:custDataLst>
              <p:tags r:id="rId1"/>
            </p:custDataLst>
          </p:nvPr>
        </p:nvGrpSpPr>
        <p:grpSpPr>
          <a:xfrm>
            <a:off x="554877" y="1131146"/>
            <a:ext cx="1199456" cy="90577"/>
            <a:chOff x="0" y="2842590"/>
            <a:chExt cx="7054752" cy="89199"/>
          </a:xfrm>
        </p:grpSpPr>
        <p:sp>
          <p:nvSpPr>
            <p:cNvPr id="8" name="矩形 7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2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7" name="PA_组合 47"/>
          <p:cNvGrpSpPr/>
          <p:nvPr/>
        </p:nvGrpSpPr>
        <p:grpSpPr>
          <a:xfrm>
            <a:off x="3175" y="1132023"/>
            <a:ext cx="2171700" cy="92411"/>
            <a:chOff x="0" y="2842590"/>
            <a:chExt cx="7054752" cy="89199"/>
          </a:xfrm>
        </p:grpSpPr>
        <p:sp>
          <p:nvSpPr>
            <p:cNvPr id="18" name="矩形 17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2" name="Rectangle 2"/>
          <p:cNvSpPr/>
          <p:nvPr/>
        </p:nvSpPr>
        <p:spPr>
          <a:xfrm>
            <a:off x="3178" y="167495"/>
            <a:ext cx="714375" cy="920251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744538" y="167495"/>
            <a:ext cx="76200" cy="920251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4" name="Text Box 4"/>
          <p:cNvSpPr txBox="1"/>
          <p:nvPr/>
        </p:nvSpPr>
        <p:spPr>
          <a:xfrm>
            <a:off x="3178" y="188672"/>
            <a:ext cx="817563" cy="663556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3</a:t>
            </a:r>
          </a:p>
        </p:txBody>
      </p:sp>
      <p:sp>
        <p:nvSpPr>
          <p:cNvPr id="25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2650" y="348463"/>
            <a:ext cx="3703638" cy="42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还原</a:t>
            </a:r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</a:t>
            </a:r>
            <a:endParaRPr lang="en-US" altLang="zh-CN" sz="2665" strike="noStrike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10"/>
          <p:cNvSpPr>
            <a:spLocks noChangeArrowheads="1"/>
          </p:cNvSpPr>
          <p:nvPr/>
        </p:nvSpPr>
        <p:spPr bwMode="auto">
          <a:xfrm>
            <a:off x="492595" y="3030237"/>
            <a:ext cx="4952365" cy="28004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049" tIns="42524" rIns="85049" bIns="42524">
            <a:spAutoFit/>
          </a:bodyPr>
          <a:lstStyle/>
          <a:p>
            <a:pPr marL="306705" indent="-306705" algn="just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手写</a:t>
            </a:r>
            <a:r>
              <a:rPr lang="en-US" altLang="zh-CN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技术点</a:t>
            </a:r>
            <a:endParaRPr lang="en-US" altLang="zh-CN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BIO</a:t>
            </a: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en-US" altLang="zh-CN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  <a:endParaRPr lang="en-US" altLang="zh-CN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z="1600" kern="0" dirty="0" err="1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Servlet</a:t>
            </a:r>
            <a:endParaRPr lang="en-US" altLang="zh-CN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类加载</a:t>
            </a:r>
            <a:endParaRPr lang="en-US" altLang="zh-CN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Tomcat与浏览器进行互动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426" y="1106505"/>
            <a:ext cx="8082915" cy="2874725"/>
          </a:xfrm>
          <a:prstGeom prst="rect">
            <a:avLst/>
          </a:prstGeom>
        </p:spPr>
      </p:pic>
      <p:pic>
        <p:nvPicPr>
          <p:cNvPr id="2" name="图片 1" descr="D:\关注领取福利.jpg关注领取福利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713088" y="6166070"/>
            <a:ext cx="930275" cy="1128174"/>
          </a:xfrm>
          <a:prstGeom prst="round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97786" y="7294241"/>
            <a:ext cx="1960880" cy="587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7463" y="4317863"/>
            <a:ext cx="3288665" cy="252125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299588" y="1057331"/>
            <a:ext cx="2148205" cy="85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GET  /king  HTTP/1.1</a:t>
            </a:r>
          </a:p>
          <a:p>
            <a:r>
              <a:rPr lang="zh-CN" altLang="en-US" sz="1200" dirty="0"/>
              <a:t>Cookie a=b;key=value</a:t>
            </a:r>
          </a:p>
          <a:p>
            <a:endParaRPr lang="zh-CN" altLang="en-US" sz="1200" dirty="0"/>
          </a:p>
          <a:p>
            <a:r>
              <a:rPr lang="zh-CN" altLang="en-US" sz="1200" dirty="0"/>
              <a:t>request body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094484" y="2793101"/>
            <a:ext cx="3324859" cy="104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HTTP/1.1  200  OK</a:t>
            </a:r>
          </a:p>
          <a:p>
            <a:r>
              <a:rPr lang="zh-CN" altLang="en-US" sz="1200" dirty="0"/>
              <a:t>Content-Type:text/html;charset=utf-8</a:t>
            </a:r>
          </a:p>
          <a:p>
            <a:r>
              <a:rPr lang="zh-CN" altLang="en-US" sz="1200" dirty="0"/>
              <a:t>Content-Length: 11</a:t>
            </a:r>
          </a:p>
          <a:p>
            <a:endParaRPr lang="zh-CN" altLang="en-US" sz="1200" dirty="0"/>
          </a:p>
          <a:p>
            <a:r>
              <a:rPr lang="zh-CN" altLang="en-US" sz="1200" dirty="0"/>
              <a:t>response body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535819" y="515914"/>
            <a:ext cx="2778627" cy="1074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504240" y="3198760"/>
            <a:ext cx="3061863" cy="1175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PA_组合 47"/>
          <p:cNvGrpSpPr/>
          <p:nvPr>
            <p:custDataLst>
              <p:tags r:id="rId1"/>
            </p:custDataLst>
          </p:nvPr>
        </p:nvGrpSpPr>
        <p:grpSpPr>
          <a:xfrm>
            <a:off x="554877" y="1131146"/>
            <a:ext cx="1199456" cy="90577"/>
            <a:chOff x="0" y="2842590"/>
            <a:chExt cx="7054752" cy="89199"/>
          </a:xfrm>
        </p:grpSpPr>
        <p:sp>
          <p:nvSpPr>
            <p:cNvPr id="16" name="矩形 1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0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PA_组合 47"/>
          <p:cNvGrpSpPr/>
          <p:nvPr/>
        </p:nvGrpSpPr>
        <p:grpSpPr>
          <a:xfrm>
            <a:off x="3175" y="1132023"/>
            <a:ext cx="2171700" cy="92411"/>
            <a:chOff x="0" y="2842590"/>
            <a:chExt cx="7054752" cy="89199"/>
          </a:xfrm>
        </p:grpSpPr>
        <p:sp>
          <p:nvSpPr>
            <p:cNvPr id="26" name="矩形 2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0" name="Rectangle 2"/>
          <p:cNvSpPr/>
          <p:nvPr/>
        </p:nvSpPr>
        <p:spPr>
          <a:xfrm>
            <a:off x="3178" y="167495"/>
            <a:ext cx="714375" cy="920251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31" name="Rectangle 3"/>
          <p:cNvSpPr/>
          <p:nvPr/>
        </p:nvSpPr>
        <p:spPr>
          <a:xfrm>
            <a:off x="744538" y="167495"/>
            <a:ext cx="76200" cy="920251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32" name="Text Box 4"/>
          <p:cNvSpPr txBox="1"/>
          <p:nvPr/>
        </p:nvSpPr>
        <p:spPr>
          <a:xfrm>
            <a:off x="3178" y="188672"/>
            <a:ext cx="817563" cy="663556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4</a:t>
            </a:r>
          </a:p>
        </p:txBody>
      </p:sp>
      <p:sp>
        <p:nvSpPr>
          <p:cNvPr id="3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2650" y="348463"/>
            <a:ext cx="6807454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如何与浏览器进行“互动”</a:t>
            </a:r>
            <a:endParaRPr lang="en-US" altLang="zh-CN" sz="2665" strike="noStrike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关注领取福利.jpg关注领取福利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713088" y="6166070"/>
            <a:ext cx="930275" cy="1128174"/>
          </a:xfrm>
          <a:prstGeom prst="round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97786" y="7294241"/>
            <a:ext cx="1960880" cy="587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pic>
        <p:nvPicPr>
          <p:cNvPr id="3" name="图片 2" descr="让代码在Tomcat上跑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1477026"/>
            <a:ext cx="10058401" cy="5362869"/>
          </a:xfrm>
          <a:prstGeom prst="rect">
            <a:avLst/>
          </a:prstGeom>
        </p:spPr>
      </p:pic>
      <p:grpSp>
        <p:nvGrpSpPr>
          <p:cNvPr id="6" name="PA_组合 47"/>
          <p:cNvGrpSpPr/>
          <p:nvPr>
            <p:custDataLst>
              <p:tags r:id="rId1"/>
            </p:custDataLst>
          </p:nvPr>
        </p:nvGrpSpPr>
        <p:grpSpPr>
          <a:xfrm>
            <a:off x="554877" y="1131146"/>
            <a:ext cx="1199456" cy="90577"/>
            <a:chOff x="0" y="2842590"/>
            <a:chExt cx="7054752" cy="89199"/>
          </a:xfrm>
        </p:grpSpPr>
        <p:sp>
          <p:nvSpPr>
            <p:cNvPr id="7" name="矩形 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1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5194"/>
            <a:ext cx="304800" cy="3696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6" name="PA_组合 47"/>
          <p:cNvGrpSpPr/>
          <p:nvPr/>
        </p:nvGrpSpPr>
        <p:grpSpPr>
          <a:xfrm>
            <a:off x="3175" y="1132023"/>
            <a:ext cx="2171700" cy="92411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1" name="Rectangle 2"/>
          <p:cNvSpPr/>
          <p:nvPr/>
        </p:nvSpPr>
        <p:spPr>
          <a:xfrm>
            <a:off x="3178" y="167495"/>
            <a:ext cx="714375" cy="920251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2" name="Rectangle 3"/>
          <p:cNvSpPr/>
          <p:nvPr/>
        </p:nvSpPr>
        <p:spPr>
          <a:xfrm>
            <a:off x="744538" y="167495"/>
            <a:ext cx="76200" cy="920251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3" name="Text Box 4"/>
          <p:cNvSpPr txBox="1"/>
          <p:nvPr/>
        </p:nvSpPr>
        <p:spPr>
          <a:xfrm>
            <a:off x="3178" y="188672"/>
            <a:ext cx="817563" cy="663556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5</a:t>
            </a:r>
          </a:p>
        </p:txBody>
      </p:sp>
      <p:sp>
        <p:nvSpPr>
          <p:cNvPr id="24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2650" y="348463"/>
            <a:ext cx="3703638" cy="42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让代码在</a:t>
            </a:r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上跑</a:t>
            </a:r>
            <a:endParaRPr lang="en-US" altLang="zh-CN" sz="2665" strike="noStrike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195</Words>
  <Application>WPS 演示</Application>
  <PresentationFormat>自定义</PresentationFormat>
  <Paragraphs>43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Administrator</cp:lastModifiedBy>
  <cp:revision>1431</cp:revision>
  <dcterms:created xsi:type="dcterms:W3CDTF">2016-08-30T15:34:00Z</dcterms:created>
  <dcterms:modified xsi:type="dcterms:W3CDTF">2019-07-28T14:17:42Z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