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542" r:id="rId2"/>
    <p:sldId id="612" r:id="rId3"/>
    <p:sldId id="597" r:id="rId4"/>
    <p:sldId id="598" r:id="rId5"/>
    <p:sldId id="599" r:id="rId6"/>
    <p:sldId id="613" r:id="rId7"/>
    <p:sldId id="601" r:id="rId8"/>
    <p:sldId id="602" r:id="rId9"/>
    <p:sldId id="603" r:id="rId10"/>
    <p:sldId id="604" r:id="rId11"/>
    <p:sldId id="605" r:id="rId12"/>
    <p:sldId id="607" r:id="rId13"/>
    <p:sldId id="608" r:id="rId14"/>
    <p:sldId id="609" r:id="rId15"/>
    <p:sldId id="614" r:id="rId16"/>
    <p:sldId id="610" r:id="rId17"/>
    <p:sldId id="611" r:id="rId18"/>
    <p:sldId id="596" r:id="rId19"/>
  </p:sldIdLst>
  <p:sldSz cx="12190413" cy="68595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F2D4E"/>
    <a:srgbClr val="0D2541"/>
    <a:srgbClr val="163D6D"/>
    <a:srgbClr val="060F1E"/>
    <a:srgbClr val="243059"/>
    <a:srgbClr val="3E3E3E"/>
    <a:srgbClr val="FFFFFF"/>
    <a:srgbClr val="65C7DF"/>
    <a:srgbClr val="59C9E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9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91" y="-451"/>
      </p:cViewPr>
      <p:guideLst>
        <p:guide orient="horz" pos="2153"/>
        <p:guide pos="36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00917" y="236919"/>
            <a:ext cx="1001264" cy="380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102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11/14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83" y="6357835"/>
            <a:ext cx="4114263" cy="3652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91" y="6357835"/>
            <a:ext cx="2742842" cy="365209"/>
          </a:xfrm>
          <a:prstGeom prst="rect">
            <a:avLst/>
          </a:prstGeom>
        </p:spPr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hyperlink" Target="http://ibaotu.com/pp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7" y="365221"/>
            <a:ext cx="10514232" cy="132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7" y="1826061"/>
            <a:ext cx="10514232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131" y="0"/>
            <a:ext cx="12188282" cy="6859588"/>
          </a:xfrm>
          <a:prstGeom prst="rect">
            <a:avLst/>
          </a:prstGeom>
          <a:gradFill>
            <a:gsLst>
              <a:gs pos="54000">
                <a:schemeClr val="bg1"/>
              </a:gs>
              <a:gs pos="2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86548" y="6506640"/>
            <a:ext cx="3652044" cy="27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8365047" y="6506640"/>
            <a:ext cx="3825377" cy="277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</a:rPr>
              <a:t>更多精彩课程：</a:t>
            </a:r>
            <a:r>
              <a:rPr lang="en-US" altLang="zh-CN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  <a:hlinkClick r:id="rId25"/>
              </a:rPr>
              <a:t>https://enjoy.ke.qq.com/</a:t>
            </a:r>
            <a:endParaRPr lang="en-US" altLang="zh-CN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字魂59号-创粗黑" panose="00000500000000000000" pitchFamily="2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-5" y="6499008"/>
            <a:ext cx="2768241" cy="0"/>
          </a:xfrm>
          <a:prstGeom prst="line">
            <a:avLst/>
          </a:prstGeom>
          <a:ln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060F1E"/>
                </a:gs>
              </a:gsLst>
              <a:lin ang="108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组1拷贝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10919951" y="224857"/>
            <a:ext cx="962535" cy="3645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2" r:id="rId22"/>
    <p:sldLayoutId id="2147483675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21"/>
          <p:cNvSpPr txBox="1"/>
          <p:nvPr>
            <p:custDataLst>
              <p:tags r:id="rId1"/>
            </p:custDataLst>
          </p:nvPr>
        </p:nvSpPr>
        <p:spPr>
          <a:xfrm>
            <a:off x="793750" y="2031509"/>
            <a:ext cx="1031240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分布式架构</a:t>
            </a: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缓存实战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0" y="5155565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19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20" name="矩形 1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23407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@CachEvict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" name="矩形 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0300" y="848148"/>
            <a:ext cx="8260080" cy="5359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2048" y="1132247"/>
            <a:ext cx="9117277" cy="468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23407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--- SpEl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49" y="352686"/>
            <a:ext cx="3599062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缓存过期与一致性问题</a:t>
            </a:r>
          </a:p>
        </p:txBody>
      </p:sp>
      <p:sp>
        <p:nvSpPr>
          <p:cNvPr id="3" name="矩形 2"/>
          <p:cNvSpPr/>
          <p:nvPr/>
        </p:nvSpPr>
        <p:spPr>
          <a:xfrm>
            <a:off x="890967" y="1741520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7695" y="1677040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884829" y="4109915"/>
            <a:ext cx="914400" cy="720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4423" y="1603768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dirty="0" smtClean="0">
                <a:solidFill>
                  <a:schemeClr val="tx1"/>
                </a:solidFill>
              </a:rPr>
              <a:t>缓存区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柱形 6"/>
          <p:cNvSpPr/>
          <p:nvPr/>
        </p:nvSpPr>
        <p:spPr>
          <a:xfrm rot="16200000">
            <a:off x="1069740" y="1841161"/>
            <a:ext cx="386861" cy="298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3" idx="2"/>
            <a:endCxn id="5" idx="1"/>
          </p:cNvCxnSpPr>
          <p:nvPr/>
        </p:nvCxnSpPr>
        <p:spPr>
          <a:xfrm rot="5400000">
            <a:off x="495008" y="3256756"/>
            <a:ext cx="1700180" cy="613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1463" y="2761298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数据同步</a:t>
            </a:r>
            <a:endParaRPr lang="zh-CN" altLang="en-US" dirty="0"/>
          </a:p>
        </p:txBody>
      </p:sp>
      <p:sp>
        <p:nvSpPr>
          <p:cNvPr id="10" name="椭圆形标注 9"/>
          <p:cNvSpPr/>
          <p:nvPr/>
        </p:nvSpPr>
        <p:spPr>
          <a:xfrm>
            <a:off x="2485145" y="4055276"/>
            <a:ext cx="3097795" cy="820878"/>
          </a:xfrm>
          <a:prstGeom prst="wedgeEllipseCallout">
            <a:avLst>
              <a:gd name="adj1" fmla="val -71940"/>
              <a:gd name="adj2" fmla="val 3842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Db</a:t>
            </a:r>
            <a:r>
              <a:rPr lang="zh-CN" altLang="en-US" dirty="0" smtClean="0">
                <a:solidFill>
                  <a:srgbClr val="FF0000"/>
                </a:solidFill>
              </a:rPr>
              <a:t>中出现了增删改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2390884" y="1535796"/>
            <a:ext cx="2656978" cy="820878"/>
          </a:xfrm>
          <a:prstGeom prst="wedgeEllipseCallout">
            <a:avLst>
              <a:gd name="adj1" fmla="val -71510"/>
              <a:gd name="adj2" fmla="val 4978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如何同步增删改？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5552554" y="3780468"/>
            <a:ext cx="428183" cy="14819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92294" y="3712936"/>
            <a:ext cx="332494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、实时更新：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---</a:t>
            </a:r>
            <a:r>
              <a:rPr lang="zh-CN" altLang="en-US" sz="1600" dirty="0" smtClean="0">
                <a:solidFill>
                  <a:srgbClr val="00B050"/>
                </a:solidFill>
              </a:rPr>
              <a:t>同步去调用</a:t>
            </a:r>
            <a:r>
              <a:rPr lang="en-US" altLang="zh-CN" sz="1600" dirty="0" smtClean="0">
                <a:solidFill>
                  <a:srgbClr val="00B050"/>
                </a:solidFill>
              </a:rPr>
              <a:t>cache</a:t>
            </a:r>
            <a:r>
              <a:rPr lang="zh-CN" altLang="en-US" sz="1600" dirty="0" smtClean="0">
                <a:solidFill>
                  <a:srgbClr val="00B050"/>
                </a:solidFill>
              </a:rPr>
              <a:t>增删改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、准实时更新：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---</a:t>
            </a:r>
            <a:r>
              <a:rPr lang="zh-CN" altLang="en-US" sz="1600" dirty="0" smtClean="0">
                <a:solidFill>
                  <a:srgbClr val="982657"/>
                </a:solidFill>
              </a:rPr>
              <a:t>甩锅第三方</a:t>
            </a:r>
            <a:r>
              <a:rPr lang="en-US" altLang="zh-CN" sz="1600" dirty="0" smtClean="0">
                <a:solidFill>
                  <a:srgbClr val="00B050"/>
                </a:solidFill>
                <a:sym typeface="Wingdings" pitchFamily="2" charset="2"/>
              </a:rPr>
              <a:t></a:t>
            </a:r>
            <a:r>
              <a:rPr lang="zh-CN" altLang="en-US" sz="1600" dirty="0" smtClean="0">
                <a:solidFill>
                  <a:srgbClr val="00B050"/>
                </a:solidFill>
              </a:rPr>
              <a:t>我的数据变啦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---------</a:t>
            </a:r>
            <a:r>
              <a:rPr lang="zh-CN" altLang="en-US" sz="1600" dirty="0" smtClean="0">
                <a:solidFill>
                  <a:srgbClr val="00B050"/>
                </a:solidFill>
              </a:rPr>
              <a:t>观察者模式</a:t>
            </a:r>
            <a:r>
              <a:rPr lang="en-US" altLang="zh-CN" sz="1600" dirty="0" smtClean="0">
                <a:solidFill>
                  <a:srgbClr val="00B050"/>
                </a:solidFill>
              </a:rPr>
              <a:t>/</a:t>
            </a:r>
            <a:r>
              <a:rPr lang="zh-CN" altLang="en-US" sz="1600" dirty="0" smtClean="0">
                <a:solidFill>
                  <a:srgbClr val="00B050"/>
                </a:solidFill>
              </a:rPr>
              <a:t>发布订阅</a:t>
            </a:r>
            <a:r>
              <a:rPr lang="en-US" altLang="zh-CN" sz="1600" dirty="0" smtClean="0">
                <a:solidFill>
                  <a:srgbClr val="00B050"/>
                </a:solidFill>
              </a:rPr>
              <a:t>/mq</a:t>
            </a:r>
            <a:endParaRPr lang="zh-CN" altLang="en-US" sz="1600" dirty="0" smtClean="0">
              <a:solidFill>
                <a:srgbClr val="00B050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5018319" y="1161677"/>
            <a:ext cx="428183" cy="1441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23373" y="1159460"/>
            <a:ext cx="49375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、允许短期不一致：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------</a:t>
            </a:r>
            <a:r>
              <a:rPr lang="zh-CN" altLang="en-US" sz="1600" dirty="0" smtClean="0">
                <a:solidFill>
                  <a:srgbClr val="00B050"/>
                </a:solidFill>
              </a:rPr>
              <a:t>缓存数据</a:t>
            </a:r>
            <a:r>
              <a:rPr lang="en-US" altLang="zh-CN" sz="1600" dirty="0" smtClean="0">
                <a:solidFill>
                  <a:srgbClr val="00B050"/>
                </a:solidFill>
              </a:rPr>
              <a:t>2</a:t>
            </a:r>
            <a:r>
              <a:rPr lang="zh-CN" altLang="en-US" sz="1600" dirty="0" smtClean="0">
                <a:solidFill>
                  <a:srgbClr val="00B050"/>
                </a:solidFill>
              </a:rPr>
              <a:t>分钟后删除（数据变了，多多海涵）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、定时任务给你惊喜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------</a:t>
            </a:r>
            <a:r>
              <a:rPr lang="zh-CN" altLang="en-US" sz="1600" dirty="0" smtClean="0">
                <a:solidFill>
                  <a:srgbClr val="00B050"/>
                </a:solidFill>
              </a:rPr>
              <a:t>每天凌晨统一全量刷新</a:t>
            </a:r>
          </a:p>
        </p:txBody>
      </p:sp>
      <p:sp>
        <p:nvSpPr>
          <p:cNvPr id="16" name="椭圆形标注 15"/>
          <p:cNvSpPr/>
          <p:nvPr/>
        </p:nvSpPr>
        <p:spPr>
          <a:xfrm>
            <a:off x="9138916" y="3779177"/>
            <a:ext cx="1467403" cy="520850"/>
          </a:xfrm>
          <a:prstGeom prst="wedgeEllipseCallout">
            <a:avLst>
              <a:gd name="adj1" fmla="val -84429"/>
              <a:gd name="adj2" fmla="val 16870"/>
            </a:avLst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永不过期？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8671062" y="2300289"/>
            <a:ext cx="1467403" cy="520850"/>
          </a:xfrm>
          <a:prstGeom prst="wedgeEllipseCallout">
            <a:avLst>
              <a:gd name="adj1" fmla="val -104173"/>
              <a:gd name="adj2" fmla="val -82208"/>
            </a:avLst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永不过期？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2811850"/>
              </p:ext>
            </p:extLst>
          </p:nvPr>
        </p:nvGraphicFramePr>
        <p:xfrm>
          <a:off x="100668" y="1505333"/>
          <a:ext cx="11895455" cy="4389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681"/>
                <a:gridCol w="2642532"/>
                <a:gridCol w="2676088"/>
                <a:gridCol w="2248116"/>
                <a:gridCol w="3171038"/>
              </a:tblGrid>
              <a:tr h="3495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方案名称</a:t>
                      </a:r>
                      <a:endParaRPr lang="zh-CN" altLang="en-US" sz="16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smtClean="0"/>
                        <a:t>技术特点</a:t>
                      </a:r>
                      <a:endParaRPr lang="zh-CN" altLang="en-US" sz="1800" b="1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smtClean="0"/>
                        <a:t>优点</a:t>
                      </a:r>
                      <a:endParaRPr lang="zh-CN" altLang="en-US" sz="1800" b="1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smtClean="0"/>
                        <a:t>缺点</a:t>
                      </a:r>
                      <a:endParaRPr lang="zh-CN" altLang="en-US" sz="1800" b="1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smtClean="0"/>
                        <a:t>适用场景</a:t>
                      </a:r>
                      <a:endParaRPr lang="zh-CN" altLang="en-US" sz="1800" b="1" dirty="0"/>
                    </a:p>
                  </a:txBody>
                  <a:tcPr marT="45721" marB="45721" anchor="ctr"/>
                </a:tc>
              </a:tr>
              <a:tr h="344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数据实时</a:t>
                      </a:r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同步更新</a:t>
                      </a:r>
                      <a:endParaRPr lang="zh-CN" altLang="en-US" sz="1600" b="1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强一致性，更新数据库同时更新缓存，使用缓存工具类和或编码实现</a:t>
                      </a:r>
                      <a:endParaRPr lang="en-US" altLang="zh-CN" sz="1600" dirty="0" smtClean="0"/>
                    </a:p>
                    <a:p>
                      <a:pPr algn="l"/>
                      <a:endParaRPr lang="zh-CN" altLang="en-US" sz="16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数据一致性强</a:t>
                      </a:r>
                      <a:endParaRPr lang="en-US" altLang="zh-CN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代码耦合</a:t>
                      </a:r>
                      <a:endParaRPr lang="en-US" altLang="zh-CN" sz="1600" dirty="0" smtClean="0"/>
                    </a:p>
                    <a:p>
                      <a:pPr algn="l"/>
                      <a:r>
                        <a:rPr lang="zh-CN" altLang="en-US" sz="1600" dirty="0" smtClean="0"/>
                        <a:t>运行期耦合</a:t>
                      </a:r>
                      <a:endParaRPr lang="en-US" altLang="zh-CN" sz="1600" dirty="0" smtClean="0"/>
                    </a:p>
                    <a:p>
                      <a:pPr algn="l"/>
                      <a:r>
                        <a:rPr lang="zh-CN" altLang="en-US" sz="1600" dirty="0" smtClean="0"/>
                        <a:t>影响正常业务</a:t>
                      </a:r>
                      <a:endParaRPr lang="en-US" altLang="zh-CN" sz="1600" dirty="0" smtClean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数据一致实时性要求比较高的场景，如：银行业务、证券交易；</a:t>
                      </a:r>
                      <a:endParaRPr lang="en-US" altLang="zh-CN" sz="1600" dirty="0" smtClean="0"/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altLang="zh-CN" sz="1600" dirty="0" smtClean="0"/>
                    </a:p>
                  </a:txBody>
                  <a:tcPr marT="45721" marB="45721" anchor="ctr"/>
                </a:tc>
              </a:tr>
              <a:tr h="344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数据准实时更新</a:t>
                      </a:r>
                      <a:endParaRPr lang="zh-CN" altLang="en-US" sz="1600" b="1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准一致性，更新数据库后，异步更新缓存，使用观察者模式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发布订阅</a:t>
                      </a:r>
                      <a:r>
                        <a:rPr lang="en-US" altLang="zh-CN" sz="1600" dirty="0" smtClean="0"/>
                        <a:t>/MQ</a:t>
                      </a:r>
                      <a:r>
                        <a:rPr lang="zh-CN" altLang="en-US" sz="1600" dirty="0" smtClean="0"/>
                        <a:t>实现；</a:t>
                      </a:r>
                      <a:endParaRPr lang="en-US" altLang="zh-CN" sz="1600" dirty="0" smtClean="0"/>
                    </a:p>
                    <a:p>
                      <a:pPr algn="l"/>
                      <a:endParaRPr lang="zh-CN" altLang="en-US" sz="16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数据同步有较短延迟</a:t>
                      </a:r>
                      <a:endParaRPr lang="en-US" altLang="zh-CN" sz="1600" dirty="0" smtClean="0"/>
                    </a:p>
                    <a:p>
                      <a:pPr algn="l"/>
                      <a:r>
                        <a:rPr lang="zh-CN" altLang="en-US" sz="1600" dirty="0" smtClean="0"/>
                        <a:t>与业务解耦</a:t>
                      </a:r>
                      <a:endParaRPr lang="en-US" altLang="zh-CN" sz="1600" dirty="0" smtClean="0"/>
                    </a:p>
                    <a:p>
                      <a:pPr algn="l"/>
                      <a:r>
                        <a:rPr lang="zh-CN" altLang="en-US" sz="1600" dirty="0" smtClean="0"/>
                        <a:t>不影响正常业务</a:t>
                      </a:r>
                      <a:endParaRPr lang="zh-CN" altLang="en-US" sz="16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/>
                        <a:t>实现复杂，架构较重</a:t>
                      </a:r>
                      <a:endParaRPr lang="zh-CN" altLang="en-US" sz="16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不适合写操作频繁并且数据一致实时性要求严格的场景；</a:t>
                      </a:r>
                      <a:endParaRPr lang="zh-CN" altLang="en-US" sz="1600" dirty="0"/>
                    </a:p>
                  </a:txBody>
                  <a:tcPr marT="45721" marB="45721" anchor="ctr"/>
                </a:tc>
              </a:tr>
              <a:tr h="5646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缓存失效</a:t>
                      </a:r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机制</a:t>
                      </a:r>
                      <a:endParaRPr lang="zh-CN" altLang="en-US" sz="1600" b="1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弱一致性，基于缓存本身的失效机制</a:t>
                      </a:r>
                      <a:endParaRPr lang="zh-CN" altLang="en-US" sz="16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实现简单</a:t>
                      </a:r>
                      <a:endParaRPr lang="zh-CN" altLang="en-US" sz="16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有一定延迟</a:t>
                      </a:r>
                      <a:endParaRPr lang="en-US" altLang="zh-CN" sz="1600" dirty="0" smtClean="0"/>
                    </a:p>
                    <a:p>
                      <a:pPr algn="l"/>
                      <a:r>
                        <a:rPr lang="zh-CN" altLang="en-US" sz="1600" dirty="0" smtClean="0"/>
                        <a:t>不保证强一致性</a:t>
                      </a:r>
                      <a:endParaRPr lang="en-US" altLang="zh-CN" sz="1600" dirty="0" smtClean="0"/>
                    </a:p>
                    <a:p>
                      <a:pPr algn="l"/>
                      <a:r>
                        <a:rPr lang="zh-CN" altLang="en-US" sz="1600" dirty="0" smtClean="0"/>
                        <a:t>存在缓存雪崩问题；</a:t>
                      </a:r>
                      <a:endParaRPr lang="zh-CN" altLang="en-US" sz="16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适合读多写少的场景，能接受一定数据延时；</a:t>
                      </a:r>
                      <a:endParaRPr lang="zh-CN" altLang="en-US" sz="1600" dirty="0"/>
                    </a:p>
                  </a:txBody>
                  <a:tcPr marT="45721" marB="45721" anchor="ctr"/>
                </a:tc>
              </a:tr>
              <a:tr h="5646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任务调度</a:t>
                      </a:r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更新</a:t>
                      </a:r>
                      <a:endParaRPr lang="zh-CN" altLang="en-US" sz="1600" b="1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最终一致性，采用任务调度框架，按照一定频率更新；</a:t>
                      </a:r>
                      <a:endParaRPr lang="zh-CN" altLang="en-US" sz="16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不影响正常业务；</a:t>
                      </a:r>
                      <a:endParaRPr lang="en-US" altLang="zh-CN" sz="1600" dirty="0" smtClean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不保证一致性</a:t>
                      </a:r>
                      <a:endParaRPr lang="en-US" altLang="zh-CN" sz="1600" dirty="0" smtClean="0"/>
                    </a:p>
                    <a:p>
                      <a:pPr algn="l"/>
                      <a:r>
                        <a:rPr lang="zh-CN" altLang="en-US" sz="1600" dirty="0" smtClean="0"/>
                        <a:t>依赖定时任务</a:t>
                      </a:r>
                      <a:endParaRPr lang="en-US" altLang="zh-CN" sz="1600" dirty="0" smtClean="0"/>
                    </a:p>
                    <a:p>
                      <a:pPr algn="l"/>
                      <a:r>
                        <a:rPr lang="zh-CN" altLang="en-US" sz="1600" dirty="0" smtClean="0"/>
                        <a:t>容易堆积垃圾数据；</a:t>
                      </a:r>
                      <a:endParaRPr lang="zh-CN" altLang="en-US" sz="16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适合复杂统计类数据缓存更新，对数据一致实时性要求低的场景；如：统计类数据，</a:t>
                      </a:r>
                      <a:r>
                        <a:rPr lang="en-US" altLang="zh-CN" sz="1600" dirty="0" smtClean="0"/>
                        <a:t>BI</a:t>
                      </a:r>
                      <a:r>
                        <a:rPr lang="zh-CN" altLang="en-US" sz="1600" dirty="0" smtClean="0"/>
                        <a:t>分析等；</a:t>
                      </a:r>
                      <a:endParaRPr lang="en-US" altLang="zh-CN" sz="1600" dirty="0" smtClean="0"/>
                    </a:p>
                    <a:p>
                      <a:pPr algn="l"/>
                      <a:endParaRPr lang="zh-CN" altLang="en-US" sz="1600" dirty="0"/>
                    </a:p>
                  </a:txBody>
                  <a:tcPr marT="45721" marB="45721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1549" y="352686"/>
            <a:ext cx="3599062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缓存过期与一致性问题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49" y="352686"/>
            <a:ext cx="4794902" cy="656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击穿</a:t>
            </a:r>
            <a:endParaRPr lang="en-US" altLang="zh-CN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defRPr/>
            </a:pPr>
            <a:r>
              <a:rPr lang="en-US" altLang="zh-CN" sz="1000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000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en-US" altLang="zh-CN" sz="1000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000" dirty="0" smtClean="0"/>
              <a:t>失效的一刹那，查询量非常大，导致数</a:t>
            </a:r>
            <a:r>
              <a:rPr lang="zh-CN" altLang="en-US" sz="1000" dirty="0" smtClean="0"/>
              <a:t>据</a:t>
            </a:r>
            <a:r>
              <a:rPr lang="zh-CN" altLang="en-US" sz="1000" dirty="0" smtClean="0"/>
              <a:t>库压力徒增，</a:t>
            </a:r>
            <a:r>
              <a:rPr lang="zh-CN" altLang="en-US" sz="1000" dirty="0" smtClean="0"/>
              <a:t>称之缓</a:t>
            </a:r>
            <a:r>
              <a:rPr lang="zh-CN" altLang="en-US" sz="1000" dirty="0" smtClean="0"/>
              <a:t>存击穿。</a:t>
            </a:r>
            <a:endParaRPr lang="zh-CN" altLang="en-US" sz="1000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1018" y="3072331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7746" y="3007851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893933" y="4852281"/>
            <a:ext cx="914400" cy="720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4474" y="2934579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dirty="0" smtClean="0">
                <a:solidFill>
                  <a:schemeClr val="tx1"/>
                </a:solidFill>
              </a:rPr>
              <a:t>缓存区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柱形 7"/>
          <p:cNvSpPr/>
          <p:nvPr/>
        </p:nvSpPr>
        <p:spPr>
          <a:xfrm rot="16200000">
            <a:off x="1069791" y="3171972"/>
            <a:ext cx="386861" cy="298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30588" y="4019712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10" name="椭圆形标注 9"/>
          <p:cNvSpPr/>
          <p:nvPr/>
        </p:nvSpPr>
        <p:spPr>
          <a:xfrm>
            <a:off x="3250241" y="4997495"/>
            <a:ext cx="2179597" cy="443638"/>
          </a:xfrm>
          <a:prstGeom prst="wedgeEllipseCallout">
            <a:avLst>
              <a:gd name="adj1" fmla="val -113680"/>
              <a:gd name="adj2" fmla="val 13572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1W</a:t>
            </a:r>
            <a:r>
              <a:rPr lang="zh-CN" altLang="en-US" sz="1200" dirty="0" smtClean="0">
                <a:solidFill>
                  <a:srgbClr val="FF0000"/>
                </a:solidFill>
              </a:rPr>
              <a:t>条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sql</a:t>
            </a:r>
            <a:r>
              <a:rPr lang="zh-CN" altLang="en-US" sz="1200" dirty="0" smtClean="0">
                <a:solidFill>
                  <a:srgbClr val="FF0000"/>
                </a:solidFill>
              </a:rPr>
              <a:t>来查询</a:t>
            </a:r>
            <a:r>
              <a:rPr lang="en-US" altLang="zh-CN" sz="1200" dirty="0" smtClean="0">
                <a:solidFill>
                  <a:srgbClr val="FF0000"/>
                </a:solidFill>
              </a:rPr>
              <a:t>key A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2815629" y="2814071"/>
            <a:ext cx="1899768" cy="820878"/>
          </a:xfrm>
          <a:prstGeom prst="wedgeEllipseCallout">
            <a:avLst>
              <a:gd name="adj1" fmla="val -104496"/>
              <a:gd name="adj2" fmla="val 6013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Key</a:t>
            </a:r>
            <a:r>
              <a:rPr lang="zh-CN" altLang="en-US" sz="1200" dirty="0" smtClean="0">
                <a:solidFill>
                  <a:srgbClr val="FF0000"/>
                </a:solidFill>
              </a:rPr>
              <a:t>刚好失效了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9852" y="1382268"/>
            <a:ext cx="1354016" cy="47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ServiceA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1176499" y="1919335"/>
            <a:ext cx="172467" cy="97777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58019" y="2190939"/>
            <a:ext cx="33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查</a:t>
            </a:r>
            <a:r>
              <a:rPr lang="zh-CN" altLang="en-US" sz="1400" dirty="0" smtClean="0"/>
              <a:t>询（对</a:t>
            </a:r>
            <a:r>
              <a:rPr lang="en-US" altLang="zh-CN" sz="1400" dirty="0" smtClean="0"/>
              <a:t>key A</a:t>
            </a:r>
            <a:r>
              <a:rPr lang="zh-CN" altLang="en-US" sz="1400" dirty="0" smtClean="0"/>
              <a:t>的查询同时有</a:t>
            </a:r>
            <a:r>
              <a:rPr lang="en-US" altLang="zh-CN" sz="1400" dirty="0" smtClean="0"/>
              <a:t>1W</a:t>
            </a:r>
            <a:r>
              <a:rPr lang="zh-CN" altLang="en-US" sz="1400" dirty="0" smtClean="0"/>
              <a:t>并发量）</a:t>
            </a:r>
            <a:endParaRPr lang="zh-CN" altLang="en-US" sz="1400" dirty="0"/>
          </a:p>
        </p:txBody>
      </p:sp>
      <p:sp>
        <p:nvSpPr>
          <p:cNvPr id="15" name="下箭头 14"/>
          <p:cNvSpPr/>
          <p:nvPr/>
        </p:nvSpPr>
        <p:spPr>
          <a:xfrm>
            <a:off x="1240976" y="3777443"/>
            <a:ext cx="172467" cy="977774"/>
          </a:xfrm>
          <a:prstGeom prst="downArrow">
            <a:avLst/>
          </a:prstGeom>
          <a:solidFill>
            <a:srgbClr val="9826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49" y="352686"/>
            <a:ext cx="4969630" cy="656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缓存雪崩</a:t>
            </a:r>
            <a:endParaRPr lang="en-US" altLang="zh-CN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defRPr/>
            </a:pPr>
            <a:r>
              <a:rPr lang="en-US" altLang="zh-CN" sz="1000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000" dirty="0" smtClean="0"/>
              <a:t>缓存集中在一段时间内失效，导致所有的查询都落在数据库上，称之缓存雪崩。</a:t>
            </a:r>
            <a:endParaRPr lang="zh-CN" altLang="en-US" sz="1000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9052" y="1059872"/>
            <a:ext cx="416909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方案：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加锁、限流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------</a:t>
            </a:r>
            <a:r>
              <a:rPr lang="zh-CN" altLang="en-US" sz="1400" dirty="0" smtClean="0">
                <a:solidFill>
                  <a:srgbClr val="00B050"/>
                </a:solidFill>
              </a:rPr>
              <a:t>对某个</a:t>
            </a:r>
            <a:r>
              <a:rPr lang="en-US" altLang="zh-CN" sz="1400" dirty="0" smtClean="0">
                <a:solidFill>
                  <a:srgbClr val="00B050"/>
                </a:solidFill>
              </a:rPr>
              <a:t>key</a:t>
            </a:r>
            <a:r>
              <a:rPr lang="zh-CN" altLang="en-US" sz="1400" dirty="0" smtClean="0">
                <a:solidFill>
                  <a:srgbClr val="00B050"/>
                </a:solidFill>
              </a:rPr>
              <a:t>只允许一个线程查询数据和写缓存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、缓存预热</a:t>
            </a:r>
            <a:endParaRPr lang="en-US" altLang="zh-CN" dirty="0" smtClean="0"/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-----</a:t>
            </a:r>
            <a:r>
              <a:rPr lang="zh-CN" altLang="en-US" sz="1400" dirty="0" smtClean="0">
                <a:solidFill>
                  <a:srgbClr val="00B050"/>
                </a:solidFill>
              </a:rPr>
              <a:t>常用值，使用</a:t>
            </a:r>
            <a:r>
              <a:rPr lang="en-US" altLang="zh-CN" sz="1400" dirty="0" smtClean="0">
                <a:solidFill>
                  <a:srgbClr val="00B050"/>
                </a:solidFill>
              </a:rPr>
              <a:t>http</a:t>
            </a:r>
            <a:r>
              <a:rPr lang="zh-CN" altLang="en-US" sz="1400" dirty="0" smtClean="0">
                <a:solidFill>
                  <a:srgbClr val="00B050"/>
                </a:solidFill>
              </a:rPr>
              <a:t>接口预热错峰加载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、改被动失效</a:t>
            </a:r>
            <a:r>
              <a:rPr lang="zh-CN" altLang="en-US" dirty="0" smtClean="0">
                <a:sym typeface="Wingdings" pitchFamily="2" charset="2"/>
              </a:rPr>
              <a:t>为</a:t>
            </a:r>
            <a:r>
              <a:rPr lang="zh-CN" altLang="en-US" dirty="0" smtClean="0"/>
              <a:t>主动失效</a:t>
            </a:r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-----</a:t>
            </a:r>
            <a:r>
              <a:rPr lang="zh-CN" altLang="en-US" sz="1400" dirty="0" smtClean="0">
                <a:solidFill>
                  <a:srgbClr val="00B050"/>
                </a:solidFill>
              </a:rPr>
              <a:t>什么时候失效，我说了算</a:t>
            </a:r>
          </a:p>
        </p:txBody>
      </p:sp>
      <p:sp>
        <p:nvSpPr>
          <p:cNvPr id="4" name="矩形 3"/>
          <p:cNvSpPr/>
          <p:nvPr/>
        </p:nvSpPr>
        <p:spPr>
          <a:xfrm>
            <a:off x="891018" y="3072331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7746" y="3007851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893933" y="4852281"/>
            <a:ext cx="914400" cy="720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4474" y="2934579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dirty="0" smtClean="0">
                <a:solidFill>
                  <a:schemeClr val="tx1"/>
                </a:solidFill>
              </a:rPr>
              <a:t>缓存区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柱形 7"/>
          <p:cNvSpPr/>
          <p:nvPr/>
        </p:nvSpPr>
        <p:spPr>
          <a:xfrm rot="16200000">
            <a:off x="1069791" y="3171972"/>
            <a:ext cx="386861" cy="298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30588" y="4019712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10" name="椭圆形标注 9"/>
          <p:cNvSpPr/>
          <p:nvPr/>
        </p:nvSpPr>
        <p:spPr>
          <a:xfrm>
            <a:off x="3250242" y="4997495"/>
            <a:ext cx="1013939" cy="443638"/>
          </a:xfrm>
          <a:prstGeom prst="wedgeEllipseCallout">
            <a:avLst>
              <a:gd name="adj1" fmla="val -189800"/>
              <a:gd name="adj2" fmla="val 9322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100W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2815629" y="2814071"/>
            <a:ext cx="1899768" cy="820878"/>
          </a:xfrm>
          <a:prstGeom prst="wedgeEllipseCallout">
            <a:avLst>
              <a:gd name="adj1" fmla="val -104496"/>
              <a:gd name="adj2" fmla="val 6013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10W</a:t>
            </a:r>
            <a:r>
              <a:rPr lang="zh-CN" altLang="en-US" sz="1200" dirty="0" smtClean="0">
                <a:solidFill>
                  <a:srgbClr val="FF0000"/>
                </a:solidFill>
              </a:rPr>
              <a:t>将在两分钟后同时失效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9852" y="1382268"/>
            <a:ext cx="1354016" cy="47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ServiceA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1176499" y="1919335"/>
            <a:ext cx="172467" cy="97777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58019" y="21909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查询</a:t>
            </a:r>
            <a:endParaRPr lang="zh-CN" altLang="en-US" sz="1400" dirty="0"/>
          </a:p>
        </p:txBody>
      </p:sp>
      <p:sp>
        <p:nvSpPr>
          <p:cNvPr id="15" name="下箭头 14"/>
          <p:cNvSpPr/>
          <p:nvPr/>
        </p:nvSpPr>
        <p:spPr>
          <a:xfrm>
            <a:off x="1240976" y="3777443"/>
            <a:ext cx="172467" cy="977774"/>
          </a:xfrm>
          <a:prstGeom prst="downArrow">
            <a:avLst/>
          </a:prstGeom>
          <a:solidFill>
            <a:srgbClr val="9826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49" y="352686"/>
            <a:ext cx="4305987" cy="656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缓存穿透</a:t>
            </a:r>
            <a:endParaRPr lang="en-US" altLang="zh-CN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defRPr/>
            </a:pPr>
            <a:r>
              <a:rPr lang="en-US" altLang="zh-CN" sz="1000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000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黑客攻击，查询库里不存在的数据，导致所有的请求都打到</a:t>
            </a:r>
            <a:r>
              <a:rPr lang="en-US" altLang="zh-CN" sz="1000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000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库上</a:t>
            </a:r>
            <a:endParaRPr lang="zh-CN" altLang="en-US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8105" y="1249995"/>
            <a:ext cx="3320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、布隆过滤器：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------</a:t>
            </a:r>
            <a:r>
              <a:rPr lang="zh-CN" altLang="en-US" dirty="0" smtClean="0">
                <a:solidFill>
                  <a:srgbClr val="00B050"/>
                </a:solidFill>
              </a:rPr>
              <a:t>不存在的数据，直接拦截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8019" y="2059059"/>
            <a:ext cx="1246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查询 ：假</a:t>
            </a:r>
            <a:r>
              <a:rPr lang="en-US" altLang="zh-CN" sz="1400" dirty="0" smtClean="0"/>
              <a:t>key</a:t>
            </a:r>
            <a:endParaRPr lang="zh-CN" altLang="en-US" sz="1400" dirty="0"/>
          </a:p>
        </p:txBody>
      </p:sp>
      <p:sp>
        <p:nvSpPr>
          <p:cNvPr id="5" name="椭圆形标注 4"/>
          <p:cNvSpPr/>
          <p:nvPr/>
        </p:nvSpPr>
        <p:spPr>
          <a:xfrm>
            <a:off x="2815629" y="2400847"/>
            <a:ext cx="1899768" cy="820878"/>
          </a:xfrm>
          <a:prstGeom prst="wedgeEllipseCallout">
            <a:avLst>
              <a:gd name="adj1" fmla="val -104496"/>
              <a:gd name="adj2" fmla="val 6013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假</a:t>
            </a:r>
            <a:r>
              <a:rPr lang="en-US" altLang="zh-CN" sz="1200" dirty="0" smtClean="0">
                <a:solidFill>
                  <a:srgbClr val="FF0000"/>
                </a:solidFill>
              </a:rPr>
              <a:t>key</a:t>
            </a:r>
            <a:r>
              <a:rPr lang="zh-CN" altLang="en-US" sz="1200" dirty="0" smtClean="0">
                <a:solidFill>
                  <a:srgbClr val="FF0000"/>
                </a:solidFill>
              </a:rPr>
              <a:t>肯定无法命中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3772" y="2667899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0500" y="2603419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946687" y="5520473"/>
            <a:ext cx="914400" cy="720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7228" y="2530147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dirty="0" smtClean="0">
                <a:solidFill>
                  <a:schemeClr val="tx1"/>
                </a:solidFill>
              </a:rPr>
              <a:t>缓存区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柱形 9"/>
          <p:cNvSpPr/>
          <p:nvPr/>
        </p:nvSpPr>
        <p:spPr>
          <a:xfrm rot="16200000">
            <a:off x="1122545" y="2767540"/>
            <a:ext cx="386861" cy="298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21811" y="3439434"/>
            <a:ext cx="400110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查询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702606" y="1391060"/>
            <a:ext cx="1354016" cy="47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ServiceA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1229254" y="1928127"/>
            <a:ext cx="107178" cy="57768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1293731" y="3373011"/>
            <a:ext cx="148208" cy="618697"/>
          </a:xfrm>
          <a:prstGeom prst="downArrow">
            <a:avLst/>
          </a:prstGeom>
          <a:solidFill>
            <a:srgbClr val="9826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形标注 14"/>
          <p:cNvSpPr/>
          <p:nvPr/>
        </p:nvSpPr>
        <p:spPr>
          <a:xfrm>
            <a:off x="2897691" y="5428294"/>
            <a:ext cx="1899768" cy="820878"/>
          </a:xfrm>
          <a:prstGeom prst="wedgeEllipseCallout">
            <a:avLst>
              <a:gd name="adj1" fmla="val -104496"/>
              <a:gd name="adj2" fmla="val 6013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大量无效查询进来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4" descr="D:\PatrickWork\icon\pack-3d-crystalxp.net-en-982\pack 3D\pack 3D .png\Software\Securit俥\pare-feu 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0138" y="4040974"/>
            <a:ext cx="537599" cy="537599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768583" y="449837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布隆过滤器</a:t>
            </a:r>
            <a:endParaRPr lang="zh-CN" altLang="en-US" sz="1400"/>
          </a:p>
        </p:txBody>
      </p:sp>
      <p:sp>
        <p:nvSpPr>
          <p:cNvPr id="18" name="下箭头 17"/>
          <p:cNvSpPr/>
          <p:nvPr/>
        </p:nvSpPr>
        <p:spPr>
          <a:xfrm>
            <a:off x="1279077" y="4879427"/>
            <a:ext cx="148208" cy="618697"/>
          </a:xfrm>
          <a:prstGeom prst="downArrow">
            <a:avLst/>
          </a:prstGeom>
          <a:solidFill>
            <a:srgbClr val="9826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661083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" name="矩形 12"/>
          <p:cNvSpPr>
            <a:spLocks noChangeArrowheads="1"/>
          </p:cNvSpPr>
          <p:nvPr/>
        </p:nvSpPr>
        <p:spPr bwMode="auto">
          <a:xfrm>
            <a:off x="1994458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矩形 13"/>
          <p:cNvSpPr>
            <a:spLocks noChangeArrowheads="1"/>
          </p:cNvSpPr>
          <p:nvPr/>
        </p:nvSpPr>
        <p:spPr bwMode="auto">
          <a:xfrm>
            <a:off x="2327833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2665970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2999345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16"/>
          <p:cNvSpPr>
            <a:spLocks noChangeArrowheads="1"/>
          </p:cNvSpPr>
          <p:nvPr/>
        </p:nvSpPr>
        <p:spPr bwMode="auto">
          <a:xfrm>
            <a:off x="3332720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3666095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18"/>
          <p:cNvSpPr>
            <a:spLocks noChangeArrowheads="1"/>
          </p:cNvSpPr>
          <p:nvPr/>
        </p:nvSpPr>
        <p:spPr bwMode="auto">
          <a:xfrm>
            <a:off x="3999470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19"/>
          <p:cNvSpPr>
            <a:spLocks noChangeArrowheads="1"/>
          </p:cNvSpPr>
          <p:nvPr/>
        </p:nvSpPr>
        <p:spPr bwMode="auto">
          <a:xfrm>
            <a:off x="4332845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20"/>
          <p:cNvSpPr>
            <a:spLocks noChangeArrowheads="1"/>
          </p:cNvSpPr>
          <p:nvPr/>
        </p:nvSpPr>
        <p:spPr bwMode="auto">
          <a:xfrm>
            <a:off x="4661457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矩形 21"/>
          <p:cNvSpPr>
            <a:spLocks noChangeArrowheads="1"/>
          </p:cNvSpPr>
          <p:nvPr/>
        </p:nvSpPr>
        <p:spPr bwMode="auto">
          <a:xfrm>
            <a:off x="4994832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5328207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23"/>
          <p:cNvSpPr>
            <a:spLocks noChangeArrowheads="1"/>
          </p:cNvSpPr>
          <p:nvPr/>
        </p:nvSpPr>
        <p:spPr bwMode="auto">
          <a:xfrm>
            <a:off x="5661583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矩形 24"/>
          <p:cNvSpPr>
            <a:spLocks noChangeArrowheads="1"/>
          </p:cNvSpPr>
          <p:nvPr/>
        </p:nvSpPr>
        <p:spPr bwMode="auto">
          <a:xfrm>
            <a:off x="5994958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矩形 25"/>
          <p:cNvSpPr>
            <a:spLocks noChangeArrowheads="1"/>
          </p:cNvSpPr>
          <p:nvPr/>
        </p:nvSpPr>
        <p:spPr bwMode="auto">
          <a:xfrm>
            <a:off x="6328333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矩形 26"/>
          <p:cNvSpPr>
            <a:spLocks noChangeArrowheads="1"/>
          </p:cNvSpPr>
          <p:nvPr/>
        </p:nvSpPr>
        <p:spPr bwMode="auto">
          <a:xfrm>
            <a:off x="6661708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矩形 27"/>
          <p:cNvSpPr>
            <a:spLocks noChangeArrowheads="1"/>
          </p:cNvSpPr>
          <p:nvPr/>
        </p:nvSpPr>
        <p:spPr bwMode="auto">
          <a:xfrm>
            <a:off x="6995083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矩形 28"/>
          <p:cNvSpPr>
            <a:spLocks noChangeArrowheads="1"/>
          </p:cNvSpPr>
          <p:nvPr/>
        </p:nvSpPr>
        <p:spPr bwMode="auto">
          <a:xfrm>
            <a:off x="7328458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矩形 29"/>
          <p:cNvSpPr>
            <a:spLocks noChangeArrowheads="1"/>
          </p:cNvSpPr>
          <p:nvPr/>
        </p:nvSpPr>
        <p:spPr bwMode="auto">
          <a:xfrm>
            <a:off x="7661833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矩形 30"/>
          <p:cNvSpPr>
            <a:spLocks noChangeArrowheads="1"/>
          </p:cNvSpPr>
          <p:nvPr/>
        </p:nvSpPr>
        <p:spPr bwMode="auto">
          <a:xfrm>
            <a:off x="7995208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矩形 31"/>
          <p:cNvSpPr>
            <a:spLocks noChangeArrowheads="1"/>
          </p:cNvSpPr>
          <p:nvPr/>
        </p:nvSpPr>
        <p:spPr bwMode="auto">
          <a:xfrm>
            <a:off x="8328583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矩形 32"/>
          <p:cNvSpPr>
            <a:spLocks noChangeArrowheads="1"/>
          </p:cNvSpPr>
          <p:nvPr/>
        </p:nvSpPr>
        <p:spPr bwMode="auto">
          <a:xfrm>
            <a:off x="8661958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文本框 5"/>
          <p:cNvSpPr txBox="1">
            <a:spLocks noChangeArrowheads="1"/>
          </p:cNvSpPr>
          <p:nvPr/>
        </p:nvSpPr>
        <p:spPr bwMode="auto">
          <a:xfrm flipH="1">
            <a:off x="1699183" y="4157604"/>
            <a:ext cx="252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25" name="文本框 39"/>
          <p:cNvSpPr txBox="1">
            <a:spLocks noChangeArrowheads="1"/>
          </p:cNvSpPr>
          <p:nvPr/>
        </p:nvSpPr>
        <p:spPr bwMode="auto">
          <a:xfrm flipH="1">
            <a:off x="1999221" y="4157604"/>
            <a:ext cx="252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26" name="文本框 40"/>
          <p:cNvSpPr txBox="1">
            <a:spLocks noChangeArrowheads="1"/>
          </p:cNvSpPr>
          <p:nvPr/>
        </p:nvSpPr>
        <p:spPr bwMode="auto">
          <a:xfrm flipH="1">
            <a:off x="2327833" y="4157604"/>
            <a:ext cx="252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27" name="文本框 41"/>
          <p:cNvSpPr txBox="1">
            <a:spLocks noChangeArrowheads="1"/>
          </p:cNvSpPr>
          <p:nvPr/>
        </p:nvSpPr>
        <p:spPr bwMode="auto">
          <a:xfrm flipH="1">
            <a:off x="2656446" y="4157604"/>
            <a:ext cx="252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28" name="文本框 42"/>
          <p:cNvSpPr txBox="1">
            <a:spLocks noChangeArrowheads="1"/>
          </p:cNvSpPr>
          <p:nvPr/>
        </p:nvSpPr>
        <p:spPr bwMode="auto">
          <a:xfrm flipH="1">
            <a:off x="3005696" y="4157604"/>
            <a:ext cx="252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29" name="文本框 43"/>
          <p:cNvSpPr txBox="1">
            <a:spLocks noChangeArrowheads="1"/>
          </p:cNvSpPr>
          <p:nvPr/>
        </p:nvSpPr>
        <p:spPr bwMode="auto">
          <a:xfrm flipH="1">
            <a:off x="3296208" y="4157604"/>
            <a:ext cx="252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30" name="文本框 44"/>
          <p:cNvSpPr txBox="1">
            <a:spLocks noChangeArrowheads="1"/>
          </p:cNvSpPr>
          <p:nvPr/>
        </p:nvSpPr>
        <p:spPr bwMode="auto">
          <a:xfrm flipH="1">
            <a:off x="3653396" y="4157604"/>
            <a:ext cx="252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31" name="文本框 45"/>
          <p:cNvSpPr txBox="1">
            <a:spLocks noChangeArrowheads="1"/>
          </p:cNvSpPr>
          <p:nvPr/>
        </p:nvSpPr>
        <p:spPr bwMode="auto">
          <a:xfrm flipH="1">
            <a:off x="3982008" y="4157604"/>
            <a:ext cx="252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32" name="文本框 46"/>
          <p:cNvSpPr txBox="1">
            <a:spLocks noChangeArrowheads="1"/>
          </p:cNvSpPr>
          <p:nvPr/>
        </p:nvSpPr>
        <p:spPr bwMode="auto">
          <a:xfrm flipH="1">
            <a:off x="4353483" y="4157604"/>
            <a:ext cx="252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33" name="文本框 47"/>
          <p:cNvSpPr txBox="1">
            <a:spLocks noChangeArrowheads="1"/>
          </p:cNvSpPr>
          <p:nvPr/>
        </p:nvSpPr>
        <p:spPr bwMode="auto">
          <a:xfrm flipH="1">
            <a:off x="4672571" y="4157604"/>
            <a:ext cx="252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34" name="文本框 48"/>
          <p:cNvSpPr txBox="1">
            <a:spLocks noChangeArrowheads="1"/>
          </p:cNvSpPr>
          <p:nvPr/>
        </p:nvSpPr>
        <p:spPr bwMode="auto">
          <a:xfrm flipH="1">
            <a:off x="4982133" y="4157604"/>
            <a:ext cx="252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35" name="文本框 49"/>
          <p:cNvSpPr txBox="1">
            <a:spLocks noChangeArrowheads="1"/>
          </p:cNvSpPr>
          <p:nvPr/>
        </p:nvSpPr>
        <p:spPr bwMode="auto">
          <a:xfrm flipH="1">
            <a:off x="5310746" y="4157604"/>
            <a:ext cx="252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36" name="文本框 50"/>
          <p:cNvSpPr txBox="1">
            <a:spLocks noChangeArrowheads="1"/>
          </p:cNvSpPr>
          <p:nvPr/>
        </p:nvSpPr>
        <p:spPr bwMode="auto">
          <a:xfrm flipH="1">
            <a:off x="5659996" y="4157604"/>
            <a:ext cx="252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37" name="文本框 51"/>
          <p:cNvSpPr txBox="1">
            <a:spLocks noChangeArrowheads="1"/>
          </p:cNvSpPr>
          <p:nvPr/>
        </p:nvSpPr>
        <p:spPr bwMode="auto">
          <a:xfrm flipH="1">
            <a:off x="6007658" y="4157604"/>
            <a:ext cx="252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38" name="文本框 52"/>
          <p:cNvSpPr txBox="1">
            <a:spLocks noChangeArrowheads="1"/>
          </p:cNvSpPr>
          <p:nvPr/>
        </p:nvSpPr>
        <p:spPr bwMode="auto">
          <a:xfrm flipH="1">
            <a:off x="6307696" y="4157604"/>
            <a:ext cx="252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39" name="文本框 53"/>
          <p:cNvSpPr txBox="1">
            <a:spLocks noChangeArrowheads="1"/>
          </p:cNvSpPr>
          <p:nvPr/>
        </p:nvSpPr>
        <p:spPr bwMode="auto">
          <a:xfrm flipH="1">
            <a:off x="6636308" y="4157604"/>
            <a:ext cx="252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40" name="文本框 54"/>
          <p:cNvSpPr txBox="1">
            <a:spLocks noChangeArrowheads="1"/>
          </p:cNvSpPr>
          <p:nvPr/>
        </p:nvSpPr>
        <p:spPr bwMode="auto">
          <a:xfrm flipH="1">
            <a:off x="7020483" y="4157604"/>
            <a:ext cx="252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41" name="文本框 55"/>
          <p:cNvSpPr txBox="1">
            <a:spLocks noChangeArrowheads="1"/>
          </p:cNvSpPr>
          <p:nvPr/>
        </p:nvSpPr>
        <p:spPr bwMode="auto">
          <a:xfrm flipH="1">
            <a:off x="7391958" y="4157604"/>
            <a:ext cx="252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42" name="文本框 56"/>
          <p:cNvSpPr txBox="1">
            <a:spLocks noChangeArrowheads="1"/>
          </p:cNvSpPr>
          <p:nvPr/>
        </p:nvSpPr>
        <p:spPr bwMode="auto">
          <a:xfrm flipH="1">
            <a:off x="7691996" y="4157604"/>
            <a:ext cx="252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43" name="文本框 57"/>
          <p:cNvSpPr txBox="1">
            <a:spLocks noChangeArrowheads="1"/>
          </p:cNvSpPr>
          <p:nvPr/>
        </p:nvSpPr>
        <p:spPr bwMode="auto">
          <a:xfrm flipH="1">
            <a:off x="8020608" y="4157604"/>
            <a:ext cx="252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44" name="文本框 58"/>
          <p:cNvSpPr txBox="1">
            <a:spLocks noChangeArrowheads="1"/>
          </p:cNvSpPr>
          <p:nvPr/>
        </p:nvSpPr>
        <p:spPr bwMode="auto">
          <a:xfrm flipH="1">
            <a:off x="8349221" y="4157604"/>
            <a:ext cx="252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45" name="文本框 59"/>
          <p:cNvSpPr txBox="1">
            <a:spLocks noChangeArrowheads="1"/>
          </p:cNvSpPr>
          <p:nvPr/>
        </p:nvSpPr>
        <p:spPr bwMode="auto">
          <a:xfrm flipH="1">
            <a:off x="8698471" y="4157604"/>
            <a:ext cx="252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46" name="文本框 6"/>
          <p:cNvSpPr txBox="1">
            <a:spLocks noChangeArrowheads="1"/>
          </p:cNvSpPr>
          <p:nvPr/>
        </p:nvSpPr>
        <p:spPr bwMode="auto">
          <a:xfrm>
            <a:off x="558117" y="1843029"/>
            <a:ext cx="7791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{</a:t>
            </a:r>
            <a:r>
              <a:rPr lang="en-US" altLang="zh-CN" sz="1800" b="1" dirty="0">
                <a:solidFill>
                  <a:srgbClr val="92D050"/>
                </a:solidFill>
              </a:rPr>
              <a:t>888489699010391892, </a:t>
            </a:r>
            <a:r>
              <a:rPr lang="en-US" altLang="zh-CN" sz="1800" b="1" dirty="0" smtClean="0">
                <a:solidFill>
                  <a:srgbClr val="92D050"/>
                </a:solidFill>
              </a:rPr>
              <a:t>666481119010391574</a:t>
            </a:r>
            <a:r>
              <a:rPr lang="en-US" altLang="zh-CN" sz="1800" b="1" dirty="0">
                <a:solidFill>
                  <a:srgbClr val="92D050"/>
                </a:solidFill>
              </a:rPr>
              <a:t>, </a:t>
            </a:r>
            <a:r>
              <a:rPr lang="en-US" altLang="zh-CN" sz="1800" b="1" dirty="0" smtClean="0">
                <a:solidFill>
                  <a:srgbClr val="92D050"/>
                </a:solidFill>
              </a:rPr>
              <a:t>666481119010391579</a:t>
            </a: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  <p:sp>
        <p:nvSpPr>
          <p:cNvPr id="47" name="文本框 7"/>
          <p:cNvSpPr txBox="1">
            <a:spLocks noChangeArrowheads="1"/>
          </p:cNvSpPr>
          <p:nvPr/>
        </p:nvSpPr>
        <p:spPr bwMode="auto">
          <a:xfrm>
            <a:off x="8584490" y="1858349"/>
            <a:ext cx="2377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>
                <a:solidFill>
                  <a:srgbClr val="FF0000"/>
                </a:solidFill>
              </a:rPr>
              <a:t>wojiushibucunzaide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48" name="任意多边形 47"/>
          <p:cNvSpPr/>
          <p:nvPr/>
        </p:nvSpPr>
        <p:spPr bwMode="auto">
          <a:xfrm>
            <a:off x="2251634" y="2157355"/>
            <a:ext cx="1214438" cy="2043112"/>
          </a:xfrm>
          <a:custGeom>
            <a:avLst/>
            <a:gdLst>
              <a:gd name="connsiteX0" fmla="*/ 352425 w 1337935"/>
              <a:gd name="connsiteY0" fmla="*/ 43864 h 1977439"/>
              <a:gd name="connsiteX1" fmla="*/ 428625 w 1337935"/>
              <a:gd name="connsiteY1" fmla="*/ 72439 h 1977439"/>
              <a:gd name="connsiteX2" fmla="*/ 1333500 w 1337935"/>
              <a:gd name="connsiteY2" fmla="*/ 720139 h 1977439"/>
              <a:gd name="connsiteX3" fmla="*/ 0 w 1337935"/>
              <a:gd name="connsiteY3" fmla="*/ 1977439 h 197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935" h="1977439">
                <a:moveTo>
                  <a:pt x="352425" y="43864"/>
                </a:moveTo>
                <a:cubicBezTo>
                  <a:pt x="308769" y="1795"/>
                  <a:pt x="265113" y="-40273"/>
                  <a:pt x="428625" y="72439"/>
                </a:cubicBezTo>
                <a:cubicBezTo>
                  <a:pt x="592137" y="185151"/>
                  <a:pt x="1404938" y="402639"/>
                  <a:pt x="1333500" y="720139"/>
                </a:cubicBezTo>
                <a:cubicBezTo>
                  <a:pt x="1262063" y="1037639"/>
                  <a:pt x="173037" y="1791702"/>
                  <a:pt x="0" y="1977439"/>
                </a:cubicBezTo>
              </a:path>
            </a:pathLst>
          </a:cu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9" name="文本框 33"/>
          <p:cNvSpPr txBox="1">
            <a:spLocks noChangeArrowheads="1"/>
          </p:cNvSpPr>
          <p:nvPr/>
        </p:nvSpPr>
        <p:spPr bwMode="auto">
          <a:xfrm>
            <a:off x="1986521" y="4165542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1</a:t>
            </a:r>
            <a:endParaRPr lang="zh-CN" altLang="en-US" sz="1800"/>
          </a:p>
        </p:txBody>
      </p:sp>
      <p:sp>
        <p:nvSpPr>
          <p:cNvPr id="50" name="任意多边形 49"/>
          <p:cNvSpPr/>
          <p:nvPr/>
        </p:nvSpPr>
        <p:spPr bwMode="auto">
          <a:xfrm>
            <a:off x="2508808" y="2128779"/>
            <a:ext cx="3667125" cy="2019300"/>
          </a:xfrm>
          <a:custGeom>
            <a:avLst/>
            <a:gdLst>
              <a:gd name="connsiteX0" fmla="*/ 0 w 3676650"/>
              <a:gd name="connsiteY0" fmla="*/ 0 h 2105025"/>
              <a:gd name="connsiteX1" fmla="*/ 2867025 w 3676650"/>
              <a:gd name="connsiteY1" fmla="*/ 742950 h 2105025"/>
              <a:gd name="connsiteX2" fmla="*/ 3676650 w 3676650"/>
              <a:gd name="connsiteY2" fmla="*/ 2105025 h 210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650" h="2105025">
                <a:moveTo>
                  <a:pt x="0" y="0"/>
                </a:moveTo>
                <a:cubicBezTo>
                  <a:pt x="1127125" y="196056"/>
                  <a:pt x="2254250" y="392113"/>
                  <a:pt x="2867025" y="742950"/>
                </a:cubicBezTo>
                <a:cubicBezTo>
                  <a:pt x="3479800" y="1093787"/>
                  <a:pt x="3506788" y="1955800"/>
                  <a:pt x="3676650" y="2105025"/>
                </a:cubicBezTo>
              </a:path>
            </a:pathLst>
          </a:cu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" name="文本框 12287"/>
          <p:cNvSpPr txBox="1">
            <a:spLocks noChangeArrowheads="1"/>
          </p:cNvSpPr>
          <p:nvPr/>
        </p:nvSpPr>
        <p:spPr bwMode="auto">
          <a:xfrm>
            <a:off x="6012420" y="416316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1</a:t>
            </a:r>
            <a:endParaRPr lang="zh-CN" altLang="en-US" sz="1800"/>
          </a:p>
        </p:txBody>
      </p:sp>
      <p:sp>
        <p:nvSpPr>
          <p:cNvPr id="52" name="任意多边形 51"/>
          <p:cNvSpPr/>
          <p:nvPr/>
        </p:nvSpPr>
        <p:spPr bwMode="auto">
          <a:xfrm>
            <a:off x="2508808" y="2128779"/>
            <a:ext cx="5953125" cy="2047875"/>
          </a:xfrm>
          <a:custGeom>
            <a:avLst/>
            <a:gdLst>
              <a:gd name="connsiteX0" fmla="*/ 0 w 5629275"/>
              <a:gd name="connsiteY0" fmla="*/ 0 h 2009775"/>
              <a:gd name="connsiteX1" fmla="*/ 4352925 w 5629275"/>
              <a:gd name="connsiteY1" fmla="*/ 695325 h 2009775"/>
              <a:gd name="connsiteX2" fmla="*/ 5629275 w 5629275"/>
              <a:gd name="connsiteY2" fmla="*/ 2009775 h 200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9275" h="2009775">
                <a:moveTo>
                  <a:pt x="0" y="0"/>
                </a:moveTo>
                <a:cubicBezTo>
                  <a:pt x="1707356" y="180181"/>
                  <a:pt x="3414713" y="360363"/>
                  <a:pt x="4352925" y="695325"/>
                </a:cubicBezTo>
                <a:cubicBezTo>
                  <a:pt x="5291138" y="1030288"/>
                  <a:pt x="5418138" y="1825625"/>
                  <a:pt x="5629275" y="2009775"/>
                </a:cubicBezTo>
              </a:path>
            </a:pathLst>
          </a:cu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3" name="文本框 12299"/>
          <p:cNvSpPr txBox="1">
            <a:spLocks noChangeArrowheads="1"/>
          </p:cNvSpPr>
          <p:nvPr/>
        </p:nvSpPr>
        <p:spPr bwMode="auto">
          <a:xfrm>
            <a:off x="8349221" y="4138554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1</a:t>
            </a:r>
            <a:endParaRPr lang="zh-CN" altLang="en-US" sz="1800"/>
          </a:p>
        </p:txBody>
      </p:sp>
      <p:sp>
        <p:nvSpPr>
          <p:cNvPr id="54" name="任意多边形 53"/>
          <p:cNvSpPr>
            <a:spLocks/>
          </p:cNvSpPr>
          <p:nvPr/>
        </p:nvSpPr>
        <p:spPr bwMode="auto">
          <a:xfrm>
            <a:off x="2842183" y="2195454"/>
            <a:ext cx="1638300" cy="1971675"/>
          </a:xfrm>
          <a:custGeom>
            <a:avLst/>
            <a:gdLst>
              <a:gd name="T0" fmla="*/ 1638300 w 1638300"/>
              <a:gd name="T1" fmla="*/ 0 h 1971675"/>
              <a:gd name="T2" fmla="*/ 609600 w 1638300"/>
              <a:gd name="T3" fmla="*/ 704850 h 1971675"/>
              <a:gd name="T4" fmla="*/ 0 w 1638300"/>
              <a:gd name="T5" fmla="*/ 1971675 h 19716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8300" h="1971675">
                <a:moveTo>
                  <a:pt x="1638300" y="0"/>
                </a:moveTo>
                <a:cubicBezTo>
                  <a:pt x="1260475" y="188119"/>
                  <a:pt x="882650" y="376238"/>
                  <a:pt x="609600" y="704850"/>
                </a:cubicBezTo>
                <a:cubicBezTo>
                  <a:pt x="336550" y="1033462"/>
                  <a:pt x="22225" y="1824038"/>
                  <a:pt x="0" y="1971675"/>
                </a:cubicBezTo>
              </a:path>
            </a:pathLst>
          </a:cu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任意多边形 54"/>
          <p:cNvSpPr>
            <a:spLocks/>
          </p:cNvSpPr>
          <p:nvPr/>
        </p:nvSpPr>
        <p:spPr bwMode="auto">
          <a:xfrm>
            <a:off x="4509058" y="2166879"/>
            <a:ext cx="1524000" cy="1990725"/>
          </a:xfrm>
          <a:custGeom>
            <a:avLst/>
            <a:gdLst>
              <a:gd name="T0" fmla="*/ 0 w 1524000"/>
              <a:gd name="T1" fmla="*/ 0 h 1990725"/>
              <a:gd name="T2" fmla="*/ 876300 w 1524000"/>
              <a:gd name="T3" fmla="*/ 733425 h 1990725"/>
              <a:gd name="T4" fmla="*/ 1524000 w 1524000"/>
              <a:gd name="T5" fmla="*/ 1990725 h 19907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24000" h="1990725">
                <a:moveTo>
                  <a:pt x="0" y="0"/>
                </a:moveTo>
                <a:cubicBezTo>
                  <a:pt x="311150" y="200819"/>
                  <a:pt x="622300" y="401638"/>
                  <a:pt x="876300" y="733425"/>
                </a:cubicBezTo>
                <a:cubicBezTo>
                  <a:pt x="1130300" y="1065213"/>
                  <a:pt x="1393825" y="1782762"/>
                  <a:pt x="1524000" y="1990725"/>
                </a:cubicBezTo>
              </a:path>
            </a:pathLst>
          </a:cu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任意多边形 55"/>
          <p:cNvSpPr>
            <a:spLocks/>
          </p:cNvSpPr>
          <p:nvPr/>
        </p:nvSpPr>
        <p:spPr bwMode="auto">
          <a:xfrm>
            <a:off x="4490008" y="2157354"/>
            <a:ext cx="2668588" cy="2028825"/>
          </a:xfrm>
          <a:custGeom>
            <a:avLst/>
            <a:gdLst>
              <a:gd name="T0" fmla="*/ 0 w 2668003"/>
              <a:gd name="T1" fmla="*/ 0 h 2028825"/>
              <a:gd name="T2" fmla="*/ 2672854 w 2668003"/>
              <a:gd name="T3" fmla="*/ 771525 h 2028825"/>
              <a:gd name="T4" fmla="*/ 315015 w 2668003"/>
              <a:gd name="T5" fmla="*/ 2028825 h 20288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68003" h="2028825">
                <a:moveTo>
                  <a:pt x="0" y="0"/>
                </a:moveTo>
                <a:cubicBezTo>
                  <a:pt x="1307306" y="216694"/>
                  <a:pt x="2614613" y="433388"/>
                  <a:pt x="2667000" y="771525"/>
                </a:cubicBezTo>
                <a:cubicBezTo>
                  <a:pt x="2719387" y="1109662"/>
                  <a:pt x="704850" y="1744663"/>
                  <a:pt x="314325" y="2028825"/>
                </a:cubicBezTo>
              </a:path>
            </a:pathLst>
          </a:cu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任意多边形 56"/>
          <p:cNvSpPr>
            <a:spLocks/>
          </p:cNvSpPr>
          <p:nvPr/>
        </p:nvSpPr>
        <p:spPr bwMode="auto">
          <a:xfrm>
            <a:off x="3462896" y="2214504"/>
            <a:ext cx="2817812" cy="1952625"/>
          </a:xfrm>
          <a:custGeom>
            <a:avLst/>
            <a:gdLst>
              <a:gd name="T0" fmla="*/ 2819855 w 2817585"/>
              <a:gd name="T1" fmla="*/ 0 h 1952625"/>
              <a:gd name="T2" fmla="*/ 7720 w 2817585"/>
              <a:gd name="T3" fmla="*/ 676275 h 1952625"/>
              <a:gd name="T4" fmla="*/ 2009580 w 2817585"/>
              <a:gd name="T5" fmla="*/ 1952625 h 19526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17585" h="1952625">
                <a:moveTo>
                  <a:pt x="2817585" y="0"/>
                </a:moveTo>
                <a:cubicBezTo>
                  <a:pt x="1480116" y="175419"/>
                  <a:pt x="142647" y="350838"/>
                  <a:pt x="7710" y="676275"/>
                </a:cubicBezTo>
                <a:cubicBezTo>
                  <a:pt x="-127227" y="1001712"/>
                  <a:pt x="1547585" y="1931988"/>
                  <a:pt x="2007960" y="1952625"/>
                </a:cubicBezTo>
              </a:path>
            </a:pathLst>
          </a:cu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8" name="任意多边形 57"/>
          <p:cNvSpPr>
            <a:spLocks/>
          </p:cNvSpPr>
          <p:nvPr/>
        </p:nvSpPr>
        <p:spPr bwMode="auto">
          <a:xfrm>
            <a:off x="5383771" y="2214504"/>
            <a:ext cx="1458912" cy="1963738"/>
          </a:xfrm>
          <a:custGeom>
            <a:avLst/>
            <a:gdLst>
              <a:gd name="T0" fmla="*/ 906236 w 1458956"/>
              <a:gd name="T1" fmla="*/ 0 h 1963594"/>
              <a:gd name="T2" fmla="*/ 11156 w 1458956"/>
              <a:gd name="T3" fmla="*/ 686300 h 1963594"/>
              <a:gd name="T4" fmla="*/ 1458516 w 1458956"/>
              <a:gd name="T5" fmla="*/ 1963590 h 19635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956" h="1963594">
                <a:moveTo>
                  <a:pt x="906506" y="0"/>
                </a:moveTo>
                <a:cubicBezTo>
                  <a:pt x="412793" y="179387"/>
                  <a:pt x="-80919" y="358775"/>
                  <a:pt x="11156" y="685800"/>
                </a:cubicBezTo>
                <a:cubicBezTo>
                  <a:pt x="103231" y="1012825"/>
                  <a:pt x="1249406" y="2006600"/>
                  <a:pt x="1458956" y="1962150"/>
                </a:cubicBezTo>
              </a:path>
            </a:pathLst>
          </a:cu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任意多边形 58"/>
          <p:cNvSpPr>
            <a:spLocks/>
          </p:cNvSpPr>
          <p:nvPr/>
        </p:nvSpPr>
        <p:spPr bwMode="auto">
          <a:xfrm>
            <a:off x="6261658" y="2214504"/>
            <a:ext cx="1295400" cy="1962150"/>
          </a:xfrm>
          <a:custGeom>
            <a:avLst/>
            <a:gdLst>
              <a:gd name="T0" fmla="*/ 0 w 1295400"/>
              <a:gd name="T1" fmla="*/ 0 h 1962150"/>
              <a:gd name="T2" fmla="*/ 895350 w 1295400"/>
              <a:gd name="T3" fmla="*/ 714375 h 1962150"/>
              <a:gd name="T4" fmla="*/ 1295400 w 1295400"/>
              <a:gd name="T5" fmla="*/ 1962150 h 19621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5400" h="1962150">
                <a:moveTo>
                  <a:pt x="0" y="0"/>
                </a:moveTo>
                <a:cubicBezTo>
                  <a:pt x="339725" y="193675"/>
                  <a:pt x="679450" y="387350"/>
                  <a:pt x="895350" y="714375"/>
                </a:cubicBezTo>
                <a:cubicBezTo>
                  <a:pt x="1111250" y="1041400"/>
                  <a:pt x="1203325" y="1501775"/>
                  <a:pt x="1295400" y="1962150"/>
                </a:cubicBezTo>
              </a:path>
            </a:pathLst>
          </a:cu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文本框 12306"/>
          <p:cNvSpPr txBox="1">
            <a:spLocks noChangeArrowheads="1"/>
          </p:cNvSpPr>
          <p:nvPr/>
        </p:nvSpPr>
        <p:spPr bwMode="auto">
          <a:xfrm>
            <a:off x="2642158" y="4138554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1</a:t>
            </a:r>
            <a:endParaRPr lang="zh-CN" altLang="en-US" sz="1800"/>
          </a:p>
        </p:txBody>
      </p:sp>
      <p:sp>
        <p:nvSpPr>
          <p:cNvPr id="61" name="文本框 83"/>
          <p:cNvSpPr txBox="1">
            <a:spLocks noChangeArrowheads="1"/>
          </p:cNvSpPr>
          <p:nvPr/>
        </p:nvSpPr>
        <p:spPr bwMode="auto">
          <a:xfrm>
            <a:off x="4677333" y="4170304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1</a:t>
            </a:r>
            <a:endParaRPr lang="zh-CN" altLang="en-US" sz="1800"/>
          </a:p>
        </p:txBody>
      </p:sp>
      <p:sp>
        <p:nvSpPr>
          <p:cNvPr id="62" name="文本框 84"/>
          <p:cNvSpPr txBox="1">
            <a:spLocks noChangeArrowheads="1"/>
          </p:cNvSpPr>
          <p:nvPr/>
        </p:nvSpPr>
        <p:spPr bwMode="auto">
          <a:xfrm>
            <a:off x="5317096" y="4157604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1</a:t>
            </a:r>
            <a:endParaRPr lang="zh-CN" altLang="en-US" sz="1800"/>
          </a:p>
        </p:txBody>
      </p:sp>
      <p:sp>
        <p:nvSpPr>
          <p:cNvPr id="63" name="文本框 85"/>
          <p:cNvSpPr txBox="1">
            <a:spLocks noChangeArrowheads="1"/>
          </p:cNvSpPr>
          <p:nvPr/>
        </p:nvSpPr>
        <p:spPr bwMode="auto">
          <a:xfrm>
            <a:off x="6631546" y="4154429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1</a:t>
            </a:r>
            <a:endParaRPr lang="zh-CN" altLang="en-US" sz="1800"/>
          </a:p>
        </p:txBody>
      </p:sp>
      <p:sp>
        <p:nvSpPr>
          <p:cNvPr id="64" name="文本框 86"/>
          <p:cNvSpPr txBox="1">
            <a:spLocks noChangeArrowheads="1"/>
          </p:cNvSpPr>
          <p:nvPr/>
        </p:nvSpPr>
        <p:spPr bwMode="auto">
          <a:xfrm>
            <a:off x="7393546" y="4116329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1</a:t>
            </a:r>
            <a:endParaRPr lang="zh-CN" altLang="en-US" sz="1800"/>
          </a:p>
        </p:txBody>
      </p:sp>
      <p:sp>
        <p:nvSpPr>
          <p:cNvPr id="65" name="文本框 12307"/>
          <p:cNvSpPr txBox="1">
            <a:spLocks noChangeArrowheads="1"/>
          </p:cNvSpPr>
          <p:nvPr/>
        </p:nvSpPr>
        <p:spPr bwMode="auto">
          <a:xfrm>
            <a:off x="3096183" y="1489017"/>
            <a:ext cx="15792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92D050"/>
                </a:solidFill>
              </a:rPr>
              <a:t>已存在</a:t>
            </a:r>
            <a:r>
              <a:rPr lang="zh-CN" altLang="en-US" sz="1800" b="1" dirty="0" smtClean="0">
                <a:solidFill>
                  <a:srgbClr val="92D050"/>
                </a:solidFill>
              </a:rPr>
              <a:t>的单</a:t>
            </a:r>
            <a:r>
              <a:rPr lang="zh-CN" altLang="en-US" sz="1800" b="1" dirty="0">
                <a:solidFill>
                  <a:srgbClr val="92D050"/>
                </a:solidFill>
              </a:rPr>
              <a:t>号</a:t>
            </a:r>
          </a:p>
        </p:txBody>
      </p:sp>
      <p:sp>
        <p:nvSpPr>
          <p:cNvPr id="66" name="文本框 3"/>
          <p:cNvSpPr txBox="1">
            <a:spLocks noChangeArrowheads="1"/>
          </p:cNvSpPr>
          <p:nvPr/>
        </p:nvSpPr>
        <p:spPr bwMode="auto">
          <a:xfrm>
            <a:off x="3275571" y="2843154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f1</a:t>
            </a:r>
            <a:endParaRPr lang="zh-CN" altLang="en-US" sz="1800"/>
          </a:p>
        </p:txBody>
      </p:sp>
      <p:sp>
        <p:nvSpPr>
          <p:cNvPr id="67" name="文本框 35"/>
          <p:cNvSpPr txBox="1">
            <a:spLocks noChangeArrowheads="1"/>
          </p:cNvSpPr>
          <p:nvPr/>
        </p:nvSpPr>
        <p:spPr bwMode="auto">
          <a:xfrm>
            <a:off x="5231371" y="2801879"/>
            <a:ext cx="37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f2</a:t>
            </a:r>
            <a:endParaRPr lang="zh-CN" altLang="en-US" sz="1800"/>
          </a:p>
        </p:txBody>
      </p:sp>
      <p:sp>
        <p:nvSpPr>
          <p:cNvPr id="68" name="文本框 36"/>
          <p:cNvSpPr txBox="1">
            <a:spLocks noChangeArrowheads="1"/>
          </p:cNvSpPr>
          <p:nvPr/>
        </p:nvSpPr>
        <p:spPr bwMode="auto">
          <a:xfrm>
            <a:off x="7014133" y="2792354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f3</a:t>
            </a:r>
            <a:endParaRPr lang="zh-CN" altLang="en-US" sz="1800"/>
          </a:p>
        </p:txBody>
      </p:sp>
      <p:sp>
        <p:nvSpPr>
          <p:cNvPr id="69" name="任意多边形 68"/>
          <p:cNvSpPr>
            <a:spLocks/>
          </p:cNvSpPr>
          <p:nvPr/>
        </p:nvSpPr>
        <p:spPr bwMode="auto">
          <a:xfrm>
            <a:off x="2686607" y="2227681"/>
            <a:ext cx="6308726" cy="1948973"/>
          </a:xfrm>
          <a:custGeom>
            <a:avLst/>
            <a:gdLst>
              <a:gd name="T0" fmla="*/ 5628499 w 5632889"/>
              <a:gd name="T1" fmla="*/ 0 h 1895475"/>
              <a:gd name="T2" fmla="*/ 745984 w 5632889"/>
              <a:gd name="T3" fmla="*/ 714375 h 1895475"/>
              <a:gd name="T4" fmla="*/ 98784 w 5632889"/>
              <a:gd name="T5" fmla="*/ 1895475 h 18954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32889" h="1895475">
                <a:moveTo>
                  <a:pt x="5632889" y="0"/>
                </a:moveTo>
                <a:cubicBezTo>
                  <a:pt x="3650895" y="199231"/>
                  <a:pt x="1668901" y="398463"/>
                  <a:pt x="746564" y="714375"/>
                </a:cubicBezTo>
                <a:cubicBezTo>
                  <a:pt x="-175773" y="1030287"/>
                  <a:pt x="-38455" y="1462881"/>
                  <a:pt x="98864" y="1895475"/>
                </a:cubicBezTo>
              </a:path>
            </a:pathLst>
          </a:cu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任意多边形 69"/>
          <p:cNvSpPr>
            <a:spLocks/>
          </p:cNvSpPr>
          <p:nvPr/>
        </p:nvSpPr>
        <p:spPr bwMode="auto">
          <a:xfrm>
            <a:off x="4053446" y="2214504"/>
            <a:ext cx="4941886" cy="1985963"/>
          </a:xfrm>
          <a:custGeom>
            <a:avLst/>
            <a:gdLst>
              <a:gd name="T0" fmla="*/ 4280261 w 4274568"/>
              <a:gd name="T1" fmla="*/ 0 h 1938670"/>
              <a:gd name="T2" fmla="*/ 1399878 w 4274568"/>
              <a:gd name="T3" fmla="*/ 713155 h 1938670"/>
              <a:gd name="T4" fmla="*/ 159978 w 4274568"/>
              <a:gd name="T5" fmla="*/ 1930265 h 19386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74568" h="1938670">
                <a:moveTo>
                  <a:pt x="4274568" y="0"/>
                </a:moveTo>
                <a:cubicBezTo>
                  <a:pt x="3179193" y="196056"/>
                  <a:pt x="2083818" y="392113"/>
                  <a:pt x="1398018" y="714375"/>
                </a:cubicBezTo>
                <a:cubicBezTo>
                  <a:pt x="712218" y="1036638"/>
                  <a:pt x="-419669" y="2017712"/>
                  <a:pt x="159768" y="1933575"/>
                </a:cubicBezTo>
              </a:path>
            </a:pathLst>
          </a:cu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文本框 97"/>
          <p:cNvSpPr txBox="1">
            <a:spLocks noChangeArrowheads="1"/>
          </p:cNvSpPr>
          <p:nvPr/>
        </p:nvSpPr>
        <p:spPr bwMode="auto">
          <a:xfrm>
            <a:off x="8671483" y="1563630"/>
            <a:ext cx="15792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不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存在的单号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2" name="文本框 12315"/>
          <p:cNvSpPr txBox="1">
            <a:spLocks noChangeArrowheads="1"/>
          </p:cNvSpPr>
          <p:nvPr/>
        </p:nvSpPr>
        <p:spPr bwMode="auto">
          <a:xfrm>
            <a:off x="1661083" y="4460817"/>
            <a:ext cx="3254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73" name="文本框 99"/>
          <p:cNvSpPr txBox="1">
            <a:spLocks noChangeArrowheads="1"/>
          </p:cNvSpPr>
          <p:nvPr/>
        </p:nvSpPr>
        <p:spPr bwMode="auto">
          <a:xfrm>
            <a:off x="1994458" y="4460817"/>
            <a:ext cx="3254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/>
              <a:t>1</a:t>
            </a:r>
            <a:endParaRPr lang="zh-CN" altLang="en-US" sz="1100"/>
          </a:p>
        </p:txBody>
      </p:sp>
      <p:sp>
        <p:nvSpPr>
          <p:cNvPr id="74" name="文本框 100"/>
          <p:cNvSpPr txBox="1">
            <a:spLocks noChangeArrowheads="1"/>
          </p:cNvSpPr>
          <p:nvPr/>
        </p:nvSpPr>
        <p:spPr bwMode="auto">
          <a:xfrm>
            <a:off x="2329421" y="4460817"/>
            <a:ext cx="323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/>
              <a:t>2</a:t>
            </a:r>
            <a:endParaRPr lang="zh-CN" altLang="en-US" sz="1100"/>
          </a:p>
        </p:txBody>
      </p:sp>
      <p:sp>
        <p:nvSpPr>
          <p:cNvPr id="75" name="文本框 101"/>
          <p:cNvSpPr txBox="1">
            <a:spLocks noChangeArrowheads="1"/>
          </p:cNvSpPr>
          <p:nvPr/>
        </p:nvSpPr>
        <p:spPr bwMode="auto">
          <a:xfrm>
            <a:off x="2662796" y="4460817"/>
            <a:ext cx="323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/>
              <a:t>3</a:t>
            </a:r>
            <a:endParaRPr lang="zh-CN" altLang="en-US" sz="1100"/>
          </a:p>
        </p:txBody>
      </p:sp>
      <p:sp>
        <p:nvSpPr>
          <p:cNvPr id="76" name="文本框 102"/>
          <p:cNvSpPr txBox="1">
            <a:spLocks noChangeArrowheads="1"/>
          </p:cNvSpPr>
          <p:nvPr/>
        </p:nvSpPr>
        <p:spPr bwMode="auto">
          <a:xfrm>
            <a:off x="2996171" y="4460817"/>
            <a:ext cx="3254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/>
              <a:t>4</a:t>
            </a:r>
            <a:endParaRPr lang="zh-CN" altLang="en-US" sz="1100"/>
          </a:p>
        </p:txBody>
      </p:sp>
      <p:sp>
        <p:nvSpPr>
          <p:cNvPr id="77" name="文本框 103"/>
          <p:cNvSpPr txBox="1">
            <a:spLocks noChangeArrowheads="1"/>
          </p:cNvSpPr>
          <p:nvPr/>
        </p:nvSpPr>
        <p:spPr bwMode="auto">
          <a:xfrm>
            <a:off x="3329546" y="4460817"/>
            <a:ext cx="3254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/>
              <a:t>5</a:t>
            </a:r>
            <a:endParaRPr lang="zh-CN" altLang="en-US" sz="1100"/>
          </a:p>
        </p:txBody>
      </p:sp>
      <p:sp>
        <p:nvSpPr>
          <p:cNvPr id="78" name="文本框 104"/>
          <p:cNvSpPr txBox="1">
            <a:spLocks noChangeArrowheads="1"/>
          </p:cNvSpPr>
          <p:nvPr/>
        </p:nvSpPr>
        <p:spPr bwMode="auto">
          <a:xfrm>
            <a:off x="3664508" y="4460817"/>
            <a:ext cx="323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/>
              <a:t>6</a:t>
            </a:r>
            <a:endParaRPr lang="zh-CN" altLang="en-US" sz="1100"/>
          </a:p>
        </p:txBody>
      </p:sp>
      <p:sp>
        <p:nvSpPr>
          <p:cNvPr id="79" name="文本框 105"/>
          <p:cNvSpPr txBox="1">
            <a:spLocks noChangeArrowheads="1"/>
          </p:cNvSpPr>
          <p:nvPr/>
        </p:nvSpPr>
        <p:spPr bwMode="auto">
          <a:xfrm>
            <a:off x="3997883" y="4460817"/>
            <a:ext cx="323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/>
              <a:t>7</a:t>
            </a:r>
            <a:endParaRPr lang="zh-CN" altLang="en-US" sz="1100"/>
          </a:p>
        </p:txBody>
      </p:sp>
      <p:sp>
        <p:nvSpPr>
          <p:cNvPr id="80" name="文本框 106"/>
          <p:cNvSpPr txBox="1">
            <a:spLocks noChangeArrowheads="1"/>
          </p:cNvSpPr>
          <p:nvPr/>
        </p:nvSpPr>
        <p:spPr bwMode="auto">
          <a:xfrm>
            <a:off x="4331258" y="4460817"/>
            <a:ext cx="3254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/>
              <a:t>8</a:t>
            </a:r>
            <a:endParaRPr lang="zh-CN" altLang="en-US" sz="1100"/>
          </a:p>
        </p:txBody>
      </p:sp>
      <p:sp>
        <p:nvSpPr>
          <p:cNvPr id="81" name="文本框 107"/>
          <p:cNvSpPr txBox="1">
            <a:spLocks noChangeArrowheads="1"/>
          </p:cNvSpPr>
          <p:nvPr/>
        </p:nvSpPr>
        <p:spPr bwMode="auto">
          <a:xfrm>
            <a:off x="4664633" y="4460817"/>
            <a:ext cx="3254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/>
              <a:t>9</a:t>
            </a:r>
            <a:endParaRPr lang="zh-CN" altLang="en-US" sz="1100"/>
          </a:p>
        </p:txBody>
      </p:sp>
      <p:sp>
        <p:nvSpPr>
          <p:cNvPr id="82" name="文本框 108"/>
          <p:cNvSpPr txBox="1">
            <a:spLocks noChangeArrowheads="1"/>
          </p:cNvSpPr>
          <p:nvPr/>
        </p:nvSpPr>
        <p:spPr bwMode="auto">
          <a:xfrm>
            <a:off x="4999596" y="4460817"/>
            <a:ext cx="323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/>
              <a:t>10</a:t>
            </a:r>
            <a:endParaRPr lang="zh-CN" altLang="en-US" sz="1000"/>
          </a:p>
        </p:txBody>
      </p:sp>
      <p:sp>
        <p:nvSpPr>
          <p:cNvPr id="83" name="文本框 109"/>
          <p:cNvSpPr txBox="1">
            <a:spLocks noChangeArrowheads="1"/>
          </p:cNvSpPr>
          <p:nvPr/>
        </p:nvSpPr>
        <p:spPr bwMode="auto">
          <a:xfrm>
            <a:off x="5332971" y="4460817"/>
            <a:ext cx="3254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/>
              <a:t>11</a:t>
            </a:r>
            <a:endParaRPr lang="zh-CN" altLang="en-US" sz="1000"/>
          </a:p>
        </p:txBody>
      </p:sp>
      <p:sp>
        <p:nvSpPr>
          <p:cNvPr id="84" name="文本框 110"/>
          <p:cNvSpPr txBox="1">
            <a:spLocks noChangeArrowheads="1"/>
          </p:cNvSpPr>
          <p:nvPr/>
        </p:nvSpPr>
        <p:spPr bwMode="auto">
          <a:xfrm>
            <a:off x="5666346" y="4460817"/>
            <a:ext cx="3254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/>
              <a:t>12</a:t>
            </a:r>
            <a:endParaRPr lang="zh-CN" altLang="en-US" sz="1000"/>
          </a:p>
        </p:txBody>
      </p:sp>
      <p:sp>
        <p:nvSpPr>
          <p:cNvPr id="85" name="文本框 111"/>
          <p:cNvSpPr txBox="1">
            <a:spLocks noChangeArrowheads="1"/>
          </p:cNvSpPr>
          <p:nvPr/>
        </p:nvSpPr>
        <p:spPr bwMode="auto">
          <a:xfrm>
            <a:off x="5999721" y="4460817"/>
            <a:ext cx="3254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/>
              <a:t>13</a:t>
            </a:r>
            <a:endParaRPr lang="zh-CN" altLang="en-US" sz="1000"/>
          </a:p>
        </p:txBody>
      </p:sp>
      <p:sp>
        <p:nvSpPr>
          <p:cNvPr id="86" name="文本框 112"/>
          <p:cNvSpPr txBox="1">
            <a:spLocks noChangeArrowheads="1"/>
          </p:cNvSpPr>
          <p:nvPr/>
        </p:nvSpPr>
        <p:spPr bwMode="auto">
          <a:xfrm>
            <a:off x="6334683" y="4460817"/>
            <a:ext cx="323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/>
              <a:t>14</a:t>
            </a:r>
            <a:endParaRPr lang="zh-CN" altLang="en-US" sz="1000"/>
          </a:p>
        </p:txBody>
      </p:sp>
      <p:sp>
        <p:nvSpPr>
          <p:cNvPr id="87" name="文本框 113"/>
          <p:cNvSpPr txBox="1">
            <a:spLocks noChangeArrowheads="1"/>
          </p:cNvSpPr>
          <p:nvPr/>
        </p:nvSpPr>
        <p:spPr bwMode="auto">
          <a:xfrm>
            <a:off x="6668058" y="4460817"/>
            <a:ext cx="3254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/>
              <a:t>15</a:t>
            </a:r>
            <a:endParaRPr lang="zh-CN" altLang="en-US" sz="1000"/>
          </a:p>
        </p:txBody>
      </p:sp>
      <p:sp>
        <p:nvSpPr>
          <p:cNvPr id="88" name="文本框 114"/>
          <p:cNvSpPr txBox="1">
            <a:spLocks noChangeArrowheads="1"/>
          </p:cNvSpPr>
          <p:nvPr/>
        </p:nvSpPr>
        <p:spPr bwMode="auto">
          <a:xfrm>
            <a:off x="7001433" y="4460817"/>
            <a:ext cx="3254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/>
              <a:t>16</a:t>
            </a:r>
            <a:endParaRPr lang="zh-CN" altLang="en-US" sz="1000"/>
          </a:p>
        </p:txBody>
      </p:sp>
      <p:sp>
        <p:nvSpPr>
          <p:cNvPr id="89" name="文本框 115"/>
          <p:cNvSpPr txBox="1">
            <a:spLocks noChangeArrowheads="1"/>
          </p:cNvSpPr>
          <p:nvPr/>
        </p:nvSpPr>
        <p:spPr bwMode="auto">
          <a:xfrm>
            <a:off x="7334808" y="4460817"/>
            <a:ext cx="3254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/>
              <a:t>17</a:t>
            </a:r>
            <a:endParaRPr lang="zh-CN" altLang="en-US" sz="1000"/>
          </a:p>
        </p:txBody>
      </p:sp>
      <p:sp>
        <p:nvSpPr>
          <p:cNvPr id="90" name="文本框 116"/>
          <p:cNvSpPr txBox="1">
            <a:spLocks noChangeArrowheads="1"/>
          </p:cNvSpPr>
          <p:nvPr/>
        </p:nvSpPr>
        <p:spPr bwMode="auto">
          <a:xfrm>
            <a:off x="7669771" y="4460817"/>
            <a:ext cx="323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/>
              <a:t>18</a:t>
            </a:r>
            <a:endParaRPr lang="zh-CN" altLang="en-US" sz="1000"/>
          </a:p>
        </p:txBody>
      </p:sp>
      <p:sp>
        <p:nvSpPr>
          <p:cNvPr id="91" name="文本框 117"/>
          <p:cNvSpPr txBox="1">
            <a:spLocks noChangeArrowheads="1"/>
          </p:cNvSpPr>
          <p:nvPr/>
        </p:nvSpPr>
        <p:spPr bwMode="auto">
          <a:xfrm>
            <a:off x="8003146" y="4460817"/>
            <a:ext cx="3254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/>
              <a:t>19</a:t>
            </a:r>
            <a:endParaRPr lang="zh-CN" altLang="en-US" sz="1000"/>
          </a:p>
        </p:txBody>
      </p:sp>
      <p:sp>
        <p:nvSpPr>
          <p:cNvPr id="92" name="文本框 118"/>
          <p:cNvSpPr txBox="1">
            <a:spLocks noChangeArrowheads="1"/>
          </p:cNvSpPr>
          <p:nvPr/>
        </p:nvSpPr>
        <p:spPr bwMode="auto">
          <a:xfrm>
            <a:off x="8336521" y="4460817"/>
            <a:ext cx="3254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/>
              <a:t>20</a:t>
            </a:r>
            <a:endParaRPr lang="zh-CN" altLang="en-US" sz="1000"/>
          </a:p>
        </p:txBody>
      </p:sp>
      <p:sp>
        <p:nvSpPr>
          <p:cNvPr id="93" name="文本框 119"/>
          <p:cNvSpPr txBox="1">
            <a:spLocks noChangeArrowheads="1"/>
          </p:cNvSpPr>
          <p:nvPr/>
        </p:nvSpPr>
        <p:spPr bwMode="auto">
          <a:xfrm>
            <a:off x="8671483" y="4460817"/>
            <a:ext cx="323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/>
              <a:t>21</a:t>
            </a:r>
            <a:endParaRPr lang="zh-CN" altLang="en-US" sz="1000"/>
          </a:p>
        </p:txBody>
      </p:sp>
      <p:sp>
        <p:nvSpPr>
          <p:cNvPr id="94" name="矩形 93"/>
          <p:cNvSpPr/>
          <p:nvPr/>
        </p:nvSpPr>
        <p:spPr>
          <a:xfrm>
            <a:off x="419497" y="2823945"/>
            <a:ext cx="133882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一系列随机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映射函数</a:t>
            </a:r>
            <a:endParaRPr lang="zh-CN" altLang="en-US" dirty="0"/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二进制向量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430538" y="3371230"/>
            <a:ext cx="1369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Bloom Filter</a:t>
            </a:r>
            <a:endParaRPr lang="zh-CN" altLang="en-US" sz="1600"/>
          </a:p>
        </p:txBody>
      </p:sp>
      <p:sp>
        <p:nvSpPr>
          <p:cNvPr id="96" name="矩形 32"/>
          <p:cNvSpPr>
            <a:spLocks noChangeArrowheads="1"/>
          </p:cNvSpPr>
          <p:nvPr/>
        </p:nvSpPr>
        <p:spPr bwMode="auto">
          <a:xfrm>
            <a:off x="8997713" y="4186179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7" name="文本框 59"/>
          <p:cNvSpPr txBox="1">
            <a:spLocks noChangeArrowheads="1"/>
          </p:cNvSpPr>
          <p:nvPr/>
        </p:nvSpPr>
        <p:spPr bwMode="auto">
          <a:xfrm flipH="1">
            <a:off x="9034226" y="4157604"/>
            <a:ext cx="252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98" name="文本框 119"/>
          <p:cNvSpPr txBox="1">
            <a:spLocks noChangeArrowheads="1"/>
          </p:cNvSpPr>
          <p:nvPr/>
        </p:nvSpPr>
        <p:spPr bwMode="auto">
          <a:xfrm>
            <a:off x="9007238" y="4460817"/>
            <a:ext cx="323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 smtClean="0"/>
              <a:t>22</a:t>
            </a:r>
            <a:endParaRPr lang="zh-CN" altLang="en-US" sz="1000"/>
          </a:p>
        </p:txBody>
      </p:sp>
      <p:sp>
        <p:nvSpPr>
          <p:cNvPr id="99" name="矩形 32"/>
          <p:cNvSpPr>
            <a:spLocks noChangeArrowheads="1"/>
          </p:cNvSpPr>
          <p:nvPr/>
        </p:nvSpPr>
        <p:spPr bwMode="auto">
          <a:xfrm>
            <a:off x="9331088" y="4186180"/>
            <a:ext cx="333375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0" name="文本框 59"/>
          <p:cNvSpPr txBox="1">
            <a:spLocks noChangeArrowheads="1"/>
          </p:cNvSpPr>
          <p:nvPr/>
        </p:nvSpPr>
        <p:spPr bwMode="auto">
          <a:xfrm flipH="1">
            <a:off x="9367601" y="4157605"/>
            <a:ext cx="252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101" name="文本框 119"/>
          <p:cNvSpPr txBox="1">
            <a:spLocks noChangeArrowheads="1"/>
          </p:cNvSpPr>
          <p:nvPr/>
        </p:nvSpPr>
        <p:spPr bwMode="auto">
          <a:xfrm>
            <a:off x="9340613" y="4460818"/>
            <a:ext cx="323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000" smtClean="0"/>
              <a:t>23</a:t>
            </a:r>
            <a:endParaRPr lang="zh-CN" altLang="en-US" sz="1000"/>
          </a:p>
        </p:txBody>
      </p:sp>
      <p:sp>
        <p:nvSpPr>
          <p:cNvPr id="102" name="TextBox 101"/>
          <p:cNvSpPr txBox="1"/>
          <p:nvPr/>
        </p:nvSpPr>
        <p:spPr>
          <a:xfrm>
            <a:off x="680503" y="5377305"/>
            <a:ext cx="9501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TIPS: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92D050"/>
                </a:solidFill>
              </a:rPr>
              <a:t>888489699010391892</a:t>
            </a:r>
            <a:r>
              <a:rPr lang="zh-CN" altLang="en-US" b="1" dirty="0" smtClean="0">
                <a:solidFill>
                  <a:srgbClr val="92D050"/>
                </a:solidFill>
              </a:rPr>
              <a:t>订单查询，发现位（</a:t>
            </a:r>
            <a:r>
              <a:rPr lang="en-US" altLang="zh-CN" b="1" dirty="0" smtClean="0">
                <a:solidFill>
                  <a:srgbClr val="92D050"/>
                </a:solidFill>
              </a:rPr>
              <a:t>3</a:t>
            </a:r>
            <a:r>
              <a:rPr lang="zh-CN" altLang="en-US" b="1" dirty="0" smtClean="0">
                <a:solidFill>
                  <a:srgbClr val="92D050"/>
                </a:solidFill>
              </a:rPr>
              <a:t>、</a:t>
            </a:r>
            <a:r>
              <a:rPr lang="en-US" altLang="zh-CN" b="1" dirty="0" smtClean="0">
                <a:solidFill>
                  <a:srgbClr val="92D050"/>
                </a:solidFill>
              </a:rPr>
              <a:t>13</a:t>
            </a:r>
            <a:r>
              <a:rPr lang="zh-CN" altLang="en-US" b="1" dirty="0" smtClean="0">
                <a:solidFill>
                  <a:srgbClr val="92D050"/>
                </a:solidFill>
              </a:rPr>
              <a:t>、</a:t>
            </a:r>
            <a:r>
              <a:rPr lang="en-US" altLang="zh-CN" b="1" dirty="0" smtClean="0">
                <a:solidFill>
                  <a:srgbClr val="92D050"/>
                </a:solidFill>
              </a:rPr>
              <a:t>20</a:t>
            </a:r>
            <a:r>
              <a:rPr lang="zh-CN" altLang="en-US" b="1" dirty="0" smtClean="0">
                <a:solidFill>
                  <a:srgbClr val="92D050"/>
                </a:solidFill>
              </a:rPr>
              <a:t>）上的值均为</a:t>
            </a:r>
            <a:r>
              <a:rPr lang="en-US" altLang="zh-CN" b="1" dirty="0" smtClean="0">
                <a:solidFill>
                  <a:srgbClr val="92D050"/>
                </a:solidFill>
              </a:rPr>
              <a:t>1</a:t>
            </a:r>
            <a:r>
              <a:rPr lang="zh-CN" altLang="en-US" b="1" dirty="0" smtClean="0">
                <a:solidFill>
                  <a:srgbClr val="92D050"/>
                </a:solidFill>
              </a:rPr>
              <a:t>，仅能代表此值可能存在</a:t>
            </a:r>
            <a:endParaRPr lang="en-US" altLang="zh-CN" b="1" dirty="0" smtClean="0">
              <a:solidFill>
                <a:srgbClr val="92D050"/>
              </a:solidFill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Wojiushibucunzaide</a:t>
            </a:r>
            <a:r>
              <a:rPr lang="zh-CN" altLang="en-US" b="1" dirty="0" smtClean="0">
                <a:solidFill>
                  <a:srgbClr val="FF0000"/>
                </a:solidFill>
              </a:rPr>
              <a:t>订单查询，发现位（</a:t>
            </a:r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r>
              <a:rPr lang="zh-CN" altLang="en-US" b="1" dirty="0" smtClean="0">
                <a:solidFill>
                  <a:srgbClr val="FF0000"/>
                </a:solidFill>
              </a:rPr>
              <a:t>）为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，直接判断此值不存在</a:t>
            </a:r>
            <a:endParaRPr lang="zh-CN" altLang="en-US" b="1" dirty="0"/>
          </a:p>
        </p:txBody>
      </p:sp>
      <p:sp>
        <p:nvSpPr>
          <p:cNvPr id="103" name="右大括号 102"/>
          <p:cNvSpPr/>
          <p:nvPr/>
        </p:nvSpPr>
        <p:spPr>
          <a:xfrm>
            <a:off x="9903509" y="2726540"/>
            <a:ext cx="256374" cy="16279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布隆过滤器算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法原理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06" name="矩形 10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3" grpId="0"/>
      <p:bldP spid="35" grpId="0"/>
      <p:bldP spid="37" grpId="0"/>
      <p:bldP spid="39" grpId="0"/>
      <p:bldP spid="41" grpId="0"/>
      <p:bldP spid="44" grpId="0"/>
      <p:bldP spid="47" grpId="0"/>
      <p:bldP spid="47" grpId="1"/>
      <p:bldP spid="49" grpId="0"/>
      <p:bldP spid="51" grpId="0"/>
      <p:bldP spid="53" grpId="0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/>
      <p:bldP spid="61" grpId="0"/>
      <p:bldP spid="62" grpId="0"/>
      <p:bldP spid="63" grpId="0"/>
      <p:bldP spid="64" grpId="0"/>
      <p:bldP spid="69" grpId="0" animBg="1"/>
      <p:bldP spid="70" grpId="0" animBg="1"/>
      <p:bldP spid="71" grpId="0"/>
      <p:bldP spid="10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库_文本框 6"/>
          <p:cNvSpPr txBox="1"/>
          <p:nvPr>
            <p:custDataLst>
              <p:tags r:id="rId1"/>
            </p:custDataLst>
          </p:nvPr>
        </p:nvSpPr>
        <p:spPr>
          <a:xfrm>
            <a:off x="5019672" y="3890918"/>
            <a:ext cx="2005460" cy="83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smtClean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Peter</a:t>
            </a:r>
            <a:endParaRPr lang="en-US" altLang="zh-CN" sz="48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PA_库_文本框 3"/>
          <p:cNvSpPr txBox="1"/>
          <p:nvPr>
            <p:custDataLst>
              <p:tags r:id="rId2"/>
            </p:custDataLst>
          </p:nvPr>
        </p:nvSpPr>
        <p:spPr>
          <a:xfrm>
            <a:off x="2622598" y="2383080"/>
            <a:ext cx="2821412" cy="1450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800">
                <a:solidFill>
                  <a:srgbClr val="0F2D4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</a:t>
            </a:r>
          </a:p>
        </p:txBody>
      </p:sp>
      <p:cxnSp>
        <p:nvCxnSpPr>
          <p:cNvPr id="11" name="PA_库_直接连接符 10"/>
          <p:cNvCxnSpPr/>
          <p:nvPr>
            <p:custDataLst>
              <p:tags r:id="rId3"/>
            </p:custDataLst>
          </p:nvPr>
        </p:nvCxnSpPr>
        <p:spPr>
          <a:xfrm>
            <a:off x="5499654" y="2403405"/>
            <a:ext cx="0" cy="9470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库_直接连接符 12"/>
          <p:cNvCxnSpPr/>
          <p:nvPr>
            <p:custDataLst>
              <p:tags r:id="rId4"/>
            </p:custDataLst>
          </p:nvPr>
        </p:nvCxnSpPr>
        <p:spPr>
          <a:xfrm>
            <a:off x="5919334" y="3033472"/>
            <a:ext cx="0" cy="73931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_库_文本框 13"/>
          <p:cNvSpPr txBox="1"/>
          <p:nvPr>
            <p:custDataLst>
              <p:tags r:id="rId5"/>
            </p:custDataLst>
          </p:nvPr>
        </p:nvSpPr>
        <p:spPr>
          <a:xfrm>
            <a:off x="5452003" y="2404038"/>
            <a:ext cx="461665" cy="18254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TECHNOLOGY</a:t>
            </a:r>
          </a:p>
        </p:txBody>
      </p:sp>
      <p:cxnSp>
        <p:nvCxnSpPr>
          <p:cNvPr id="12" name="PA_库_直接连接符 10"/>
          <p:cNvCxnSpPr/>
          <p:nvPr>
            <p:custDataLst>
              <p:tags r:id="rId6"/>
            </p:custDataLst>
          </p:nvPr>
        </p:nvCxnSpPr>
        <p:spPr>
          <a:xfrm flipV="1">
            <a:off x="5215229" y="2400870"/>
            <a:ext cx="568252" cy="25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库_文本框 3"/>
          <p:cNvSpPr txBox="1"/>
          <p:nvPr>
            <p:custDataLst>
              <p:tags r:id="rId7"/>
            </p:custDataLst>
          </p:nvPr>
        </p:nvSpPr>
        <p:spPr>
          <a:xfrm>
            <a:off x="5944098" y="2400224"/>
            <a:ext cx="3108555" cy="1450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800">
                <a:solidFill>
                  <a:srgbClr val="0F2D4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观看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3393644" y="3807070"/>
            <a:ext cx="472505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2304" y="5396965"/>
            <a:ext cx="5934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特征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tomcat + servlet + jsp + mysql</a:t>
            </a:r>
            <a:r>
              <a:rPr lang="zh-CN" altLang="en-US" dirty="0" smtClean="0"/>
              <a:t>。一个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包打天下</a:t>
            </a:r>
            <a:endParaRPr lang="en-US" altLang="zh-CN" dirty="0" smtClean="0"/>
          </a:p>
          <a:p>
            <a:r>
              <a:rPr lang="zh-CN" altLang="en-US" dirty="0" smtClean="0"/>
              <a:t>项目结构：</a:t>
            </a:r>
            <a:r>
              <a:rPr lang="en-US" altLang="zh-CN" dirty="0" smtClean="0"/>
              <a:t>ssh/ssm</a:t>
            </a:r>
            <a:r>
              <a:rPr lang="zh-CN" altLang="en-US" dirty="0" smtClean="0"/>
              <a:t>三层结构。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12059" y="1383030"/>
            <a:ext cx="6286883" cy="3861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用户</a:t>
            </a:r>
            <a:r>
              <a:rPr lang="en-US" altLang="zh-CN" b="1" dirty="0" smtClean="0">
                <a:solidFill>
                  <a:schemeClr val="tx1"/>
                </a:solidFill>
              </a:rPr>
              <a:t>/</a:t>
            </a:r>
            <a:r>
              <a:rPr lang="zh-CN" altLang="en-US" b="1" dirty="0" smtClean="0">
                <a:solidFill>
                  <a:schemeClr val="tx1"/>
                </a:solidFill>
              </a:rPr>
              <a:t>商品</a:t>
            </a:r>
            <a:r>
              <a:rPr lang="en-US" altLang="zh-CN" b="1" dirty="0" smtClean="0">
                <a:solidFill>
                  <a:schemeClr val="tx1"/>
                </a:solidFill>
              </a:rPr>
              <a:t>/</a:t>
            </a:r>
            <a:r>
              <a:rPr lang="zh-CN" altLang="en-US" b="1" dirty="0" smtClean="0">
                <a:solidFill>
                  <a:schemeClr val="tx1"/>
                </a:solidFill>
              </a:rPr>
              <a:t>订单服务系统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4613327" y="4484077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839599" y="1811213"/>
            <a:ext cx="2444262" cy="21892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webapp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5" idx="2"/>
            <a:endCxn id="4" idx="1"/>
          </p:cNvCxnSpPr>
          <p:nvPr/>
        </p:nvCxnSpPr>
        <p:spPr>
          <a:xfrm>
            <a:off x="5062365" y="3989069"/>
            <a:ext cx="8255" cy="4838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100439" y="2054468"/>
            <a:ext cx="1817077" cy="4806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OrderControl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4103370" y="2497014"/>
            <a:ext cx="1817077" cy="4806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OrderService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106301" y="2974730"/>
            <a:ext cx="1817077" cy="4806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OrderDao</a:t>
            </a:r>
            <a:endParaRPr lang="zh-CN" altLang="en-US" sz="1400" dirty="0"/>
          </a:p>
        </p:txBody>
      </p:sp>
      <p:sp>
        <p:nvSpPr>
          <p:cNvPr id="10" name="折角形 9"/>
          <p:cNvSpPr/>
          <p:nvPr/>
        </p:nvSpPr>
        <p:spPr>
          <a:xfrm>
            <a:off x="7815532" y="2199736"/>
            <a:ext cx="914400" cy="914400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6262777" y="2372264"/>
            <a:ext cx="1509623" cy="1121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6245525" y="2510294"/>
            <a:ext cx="1492369" cy="11214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3602" y="296446"/>
            <a:ext cx="481901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ym typeface="+mn-ea"/>
              </a:rPr>
              <a:t>传统的</a:t>
            </a:r>
            <a:r>
              <a:rPr lang="en-US" sz="2660" b="1" dirty="0" smtClean="0">
                <a:sym typeface="+mn-ea"/>
              </a:rPr>
              <a:t>MVC</a:t>
            </a:r>
            <a:r>
              <a:rPr lang="zh-CN" altLang="en-US" sz="2660" b="1" dirty="0" smtClean="0">
                <a:sym typeface="+mn-ea"/>
              </a:rPr>
              <a:t>架构改造</a:t>
            </a:r>
            <a:endParaRPr lang="zh-CN" altLang="en-US" sz="2660" b="1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14419" y="941560"/>
            <a:ext cx="6035644" cy="526005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分布式缓存示意图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49" y="352686"/>
            <a:ext cx="3700052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高并发首选策略</a:t>
            </a:r>
          </a:p>
        </p:txBody>
      </p:sp>
      <p:sp>
        <p:nvSpPr>
          <p:cNvPr id="4" name="矩形 3"/>
          <p:cNvSpPr/>
          <p:nvPr/>
        </p:nvSpPr>
        <p:spPr>
          <a:xfrm>
            <a:off x="8296701" y="3425464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23429" y="3360984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8272461" y="5132956"/>
            <a:ext cx="914400" cy="720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50157" y="3287712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dirty="0" smtClean="0">
                <a:solidFill>
                  <a:schemeClr val="tx1"/>
                </a:solidFill>
              </a:rPr>
              <a:t>缓存区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柱形 7"/>
          <p:cNvSpPr/>
          <p:nvPr/>
        </p:nvSpPr>
        <p:spPr>
          <a:xfrm rot="16200000">
            <a:off x="8475474" y="3525105"/>
            <a:ext cx="386861" cy="298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18146" y="1916422"/>
            <a:ext cx="1354016" cy="78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ServiceA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802906" y="1907369"/>
            <a:ext cx="1354016" cy="78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ServiceG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9" idx="2"/>
            <a:endCxn id="7" idx="0"/>
          </p:cNvCxnSpPr>
          <p:nvPr/>
        </p:nvCxnSpPr>
        <p:spPr>
          <a:xfrm rot="16200000" flipH="1">
            <a:off x="7406868" y="2087222"/>
            <a:ext cx="588775" cy="1812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2"/>
            <a:endCxn id="7" idx="0"/>
          </p:cNvCxnSpPr>
          <p:nvPr/>
        </p:nvCxnSpPr>
        <p:spPr>
          <a:xfrm rot="5400000">
            <a:off x="9244722" y="2052520"/>
            <a:ext cx="597828" cy="1872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  <a:endCxn id="6" idx="1"/>
          </p:cNvCxnSpPr>
          <p:nvPr/>
        </p:nvCxnSpPr>
        <p:spPr>
          <a:xfrm rot="16200000" flipH="1">
            <a:off x="6545398" y="2948692"/>
            <a:ext cx="2434019" cy="1934507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6" idx="1"/>
          </p:cNvCxnSpPr>
          <p:nvPr/>
        </p:nvCxnSpPr>
        <p:spPr>
          <a:xfrm rot="5400000">
            <a:off x="8383252" y="3036294"/>
            <a:ext cx="2443072" cy="175025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6" idx="4"/>
          </p:cNvCxnSpPr>
          <p:nvPr/>
        </p:nvCxnSpPr>
        <p:spPr>
          <a:xfrm flipH="1">
            <a:off x="9186861" y="3759572"/>
            <a:ext cx="24240" cy="1733869"/>
          </a:xfrm>
          <a:prstGeom prst="bentConnector3">
            <a:avLst>
              <a:gd name="adj1" fmla="val -5126190"/>
            </a:avLst>
          </a:prstGeom>
          <a:ln w="38100"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67522" y="4137424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数据同步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59232" y="2109457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..................................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0780" y="1412341"/>
            <a:ext cx="34050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什么样的数据适合缓存</a:t>
            </a:r>
            <a:r>
              <a:rPr lang="en-US" altLang="zh-CN" sz="2400" dirty="0" smtClean="0"/>
              <a:t>?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、访问频率</a:t>
            </a:r>
            <a:r>
              <a:rPr lang="zh-CN" altLang="en-US" sz="2400" dirty="0" smtClean="0">
                <a:solidFill>
                  <a:srgbClr val="FF0000"/>
                </a:solidFill>
              </a:rPr>
              <a:t>高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、更</a:t>
            </a:r>
            <a:r>
              <a:rPr lang="zh-CN" altLang="en-US" sz="2400" dirty="0" smtClean="0">
                <a:solidFill>
                  <a:srgbClr val="FF0000"/>
                </a:solidFill>
              </a:rPr>
              <a:t>改频率低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、一致性要</a:t>
            </a:r>
            <a:r>
              <a:rPr lang="zh-CN" altLang="en-US" sz="2400" dirty="0" smtClean="0">
                <a:solidFill>
                  <a:srgbClr val="FF0000"/>
                </a:solidFill>
              </a:rPr>
              <a:t>求不高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11317" y="1184753"/>
            <a:ext cx="5025665" cy="38868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缓存利用率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49" y="352686"/>
            <a:ext cx="3289683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存效能</a:t>
            </a:r>
            <a:endParaRPr lang="en-US" altLang="zh-CN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defRPr/>
            </a:pPr>
            <a:r>
              <a:rPr lang="en-US" altLang="zh-CN" sz="1600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 dirty="0" smtClean="0">
                <a:solidFill>
                  <a:srgbClr val="FF0000"/>
                </a:solidFill>
              </a:rPr>
              <a:t>最小内存（昂贵）  </a:t>
            </a:r>
            <a:r>
              <a:rPr lang="en-US" altLang="zh-CN" sz="1600" dirty="0" smtClean="0">
                <a:solidFill>
                  <a:srgbClr val="FF0000"/>
                </a:solidFill>
              </a:rPr>
              <a:t>---    </a:t>
            </a:r>
            <a:r>
              <a:rPr lang="zh-CN" altLang="en-US" sz="1600" dirty="0" smtClean="0">
                <a:solidFill>
                  <a:srgbClr val="FF0000"/>
                </a:solidFill>
              </a:rPr>
              <a:t>最大功</a:t>
            </a:r>
            <a:r>
              <a:rPr lang="zh-CN" altLang="en-US" sz="1600" dirty="0" smtClean="0">
                <a:solidFill>
                  <a:srgbClr val="FF0000"/>
                </a:solidFill>
              </a:rPr>
              <a:t>用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7978" y="1857442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84706" y="1792962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4351840" y="4225837"/>
            <a:ext cx="914400" cy="720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11434" y="1719690"/>
            <a:ext cx="914400" cy="6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dirty="0" smtClean="0">
                <a:solidFill>
                  <a:schemeClr val="tx1"/>
                </a:solidFill>
              </a:rPr>
              <a:t>缓存区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柱形 7"/>
          <p:cNvSpPr/>
          <p:nvPr/>
        </p:nvSpPr>
        <p:spPr>
          <a:xfrm rot="16200000">
            <a:off x="4536751" y="1957083"/>
            <a:ext cx="386861" cy="298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肘形连接符 8"/>
          <p:cNvCxnSpPr>
            <a:stCxn id="4" idx="2"/>
            <a:endCxn id="6" idx="1"/>
          </p:cNvCxnSpPr>
          <p:nvPr/>
        </p:nvCxnSpPr>
        <p:spPr>
          <a:xfrm rot="5400000">
            <a:off x="3962019" y="3372678"/>
            <a:ext cx="1700180" cy="613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88474" y="287722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数据同步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7404" y="5381029"/>
            <a:ext cx="769152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</a:t>
            </a:r>
            <a:r>
              <a:rPr lang="zh-CN" altLang="en-US" dirty="0" smtClean="0"/>
              <a:t>要的指标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命中率 </a:t>
            </a:r>
            <a:r>
              <a:rPr lang="en-US" altLang="zh-CN" sz="1400" dirty="0" smtClean="0">
                <a:solidFill>
                  <a:srgbClr val="FF0000"/>
                </a:solidFill>
              </a:rPr>
              <a:t>= </a:t>
            </a:r>
            <a:r>
              <a:rPr lang="zh-CN" altLang="en-US" sz="1400" dirty="0" smtClean="0"/>
              <a:t>从缓存中读取次数 </a:t>
            </a:r>
            <a:r>
              <a:rPr lang="en-US" altLang="zh-CN" sz="1400" dirty="0" smtClean="0"/>
              <a:t>/ (</a:t>
            </a:r>
            <a:r>
              <a:rPr lang="zh-CN" altLang="en-US" sz="1400" dirty="0" smtClean="0"/>
              <a:t>总读取次数</a:t>
            </a:r>
            <a:r>
              <a:rPr lang="en-US" altLang="zh-CN" sz="1400" dirty="0" smtClean="0"/>
              <a:t>[</a:t>
            </a:r>
            <a:r>
              <a:rPr lang="zh-CN" altLang="en-US" sz="1400" dirty="0" smtClean="0"/>
              <a:t>从缓存中读取次数 </a:t>
            </a:r>
            <a:r>
              <a:rPr lang="en-US" altLang="zh-CN" sz="1400" dirty="0" smtClean="0"/>
              <a:t>+ </a:t>
            </a:r>
            <a:r>
              <a:rPr lang="zh-CN" altLang="en-US" sz="1400" dirty="0" smtClean="0"/>
              <a:t>从慢速设备上读取的次数</a:t>
            </a:r>
            <a:r>
              <a:rPr lang="en-US" altLang="zh-CN" sz="1400" dirty="0" smtClean="0"/>
              <a:t>])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Miss</a:t>
            </a:r>
            <a:r>
              <a:rPr lang="zh-CN" altLang="en-US" sz="1400" dirty="0" smtClean="0">
                <a:solidFill>
                  <a:srgbClr val="FF0000"/>
                </a:solidFill>
              </a:rPr>
              <a:t>率 </a:t>
            </a:r>
            <a:r>
              <a:rPr lang="en-US" altLang="zh-CN" sz="1400" dirty="0" smtClean="0">
                <a:solidFill>
                  <a:srgbClr val="FF0000"/>
                </a:solidFill>
              </a:rPr>
              <a:t>= </a:t>
            </a:r>
            <a:r>
              <a:rPr lang="zh-CN" altLang="en-US" sz="1400" dirty="0" smtClean="0"/>
              <a:t>没有从缓存中读取的次数 </a:t>
            </a:r>
            <a:r>
              <a:rPr lang="en-US" altLang="zh-CN" sz="1400" dirty="0" smtClean="0"/>
              <a:t>/ (</a:t>
            </a:r>
            <a:r>
              <a:rPr lang="zh-CN" altLang="en-US" sz="1400" dirty="0" smtClean="0"/>
              <a:t>总读取次数</a:t>
            </a:r>
            <a:r>
              <a:rPr lang="en-US" altLang="zh-CN" sz="1400" dirty="0" smtClean="0"/>
              <a:t>[</a:t>
            </a:r>
            <a:r>
              <a:rPr lang="zh-CN" altLang="en-US" sz="1400" dirty="0" smtClean="0"/>
              <a:t>从缓存中读取次数 </a:t>
            </a:r>
            <a:r>
              <a:rPr lang="en-US" altLang="zh-CN" sz="1400" dirty="0" smtClean="0"/>
              <a:t>+ </a:t>
            </a:r>
            <a:r>
              <a:rPr lang="zh-CN" altLang="en-US" sz="1400" dirty="0" smtClean="0"/>
              <a:t>从慢速设备上读取的次数</a:t>
            </a:r>
            <a:r>
              <a:rPr lang="en-US" altLang="zh-CN" sz="1400" dirty="0" smtClean="0"/>
              <a:t>])</a:t>
            </a:r>
            <a:endParaRPr lang="zh-CN" altLang="en-US" sz="1400" dirty="0"/>
          </a:p>
        </p:txBody>
      </p:sp>
      <p:sp>
        <p:nvSpPr>
          <p:cNvPr id="12" name="椭圆形标注 11"/>
          <p:cNvSpPr/>
          <p:nvPr/>
        </p:nvSpPr>
        <p:spPr>
          <a:xfrm>
            <a:off x="7025021" y="4135661"/>
            <a:ext cx="1240325" cy="820878"/>
          </a:xfrm>
          <a:prstGeom prst="wedgeEllipseCallout">
            <a:avLst>
              <a:gd name="adj1" fmla="val -189800"/>
              <a:gd name="adj2" fmla="val 9322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100W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6996352" y="1599182"/>
            <a:ext cx="1240325" cy="820878"/>
          </a:xfrm>
          <a:prstGeom prst="wedgeEllipseCallout">
            <a:avLst>
              <a:gd name="adj1" fmla="val -189800"/>
              <a:gd name="adj2" fmla="val 9322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10W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92702" y="2241030"/>
            <a:ext cx="4710024" cy="2795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49" y="352686"/>
            <a:ext cx="3358612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规逻辑流程</a:t>
            </a:r>
            <a:endParaRPr lang="zh-CN" altLang="en-US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4787774" y="2451980"/>
            <a:ext cx="805758" cy="516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从缓存读数据</a:t>
            </a:r>
            <a:endParaRPr lang="zh-CN" altLang="en-US" sz="1400" dirty="0"/>
          </a:p>
        </p:txBody>
      </p:sp>
      <p:cxnSp>
        <p:nvCxnSpPr>
          <p:cNvPr id="5" name="肘形连接符 4"/>
          <p:cNvCxnSpPr>
            <a:endCxn id="4" idx="0"/>
          </p:cNvCxnSpPr>
          <p:nvPr/>
        </p:nvCxnSpPr>
        <p:spPr>
          <a:xfrm rot="5400000">
            <a:off x="4981673" y="2236960"/>
            <a:ext cx="424001" cy="60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4734962" y="3521797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命中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4" idx="2"/>
            <a:endCxn id="6" idx="0"/>
          </p:cNvCxnSpPr>
          <p:nvPr/>
        </p:nvCxnSpPr>
        <p:spPr>
          <a:xfrm rot="16200000" flipH="1">
            <a:off x="4914523" y="3244157"/>
            <a:ext cx="553769" cy="1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/>
          <p:cNvSpPr/>
          <p:nvPr/>
        </p:nvSpPr>
        <p:spPr>
          <a:xfrm>
            <a:off x="4786265" y="5498817"/>
            <a:ext cx="805758" cy="516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去库中读数据</a:t>
            </a:r>
            <a:endParaRPr lang="zh-CN" altLang="en-US" sz="1400" dirty="0"/>
          </a:p>
        </p:txBody>
      </p:sp>
      <p:cxnSp>
        <p:nvCxnSpPr>
          <p:cNvPr id="9" name="肘形连接符 8"/>
          <p:cNvCxnSpPr>
            <a:stCxn id="6" idx="2"/>
            <a:endCxn id="8" idx="0"/>
          </p:cNvCxnSpPr>
          <p:nvPr/>
        </p:nvCxnSpPr>
        <p:spPr>
          <a:xfrm rot="5400000">
            <a:off x="4659343" y="4965998"/>
            <a:ext cx="1062620" cy="30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3"/>
          </p:cNvCxnSpPr>
          <p:nvPr/>
        </p:nvCxnSpPr>
        <p:spPr>
          <a:xfrm>
            <a:off x="5649362" y="3978997"/>
            <a:ext cx="1367074" cy="45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过程 10"/>
          <p:cNvSpPr/>
          <p:nvPr/>
        </p:nvSpPr>
        <p:spPr>
          <a:xfrm>
            <a:off x="3395864" y="3810915"/>
            <a:ext cx="805758" cy="516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将数据写入缓存</a:t>
            </a:r>
            <a:endParaRPr lang="zh-CN" altLang="en-US" sz="1200" dirty="0"/>
          </a:p>
        </p:txBody>
      </p:sp>
      <p:cxnSp>
        <p:nvCxnSpPr>
          <p:cNvPr id="12" name="肘形连接符 31"/>
          <p:cNvCxnSpPr>
            <a:stCxn id="8" idx="1"/>
            <a:endCxn id="11" idx="2"/>
          </p:cNvCxnSpPr>
          <p:nvPr/>
        </p:nvCxnSpPr>
        <p:spPr>
          <a:xfrm rot="10800000">
            <a:off x="3798743" y="4326963"/>
            <a:ext cx="987522" cy="14298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33"/>
          <p:cNvCxnSpPr>
            <a:stCxn id="11" idx="0"/>
            <a:endCxn id="4" idx="1"/>
          </p:cNvCxnSpPr>
          <p:nvPr/>
        </p:nvCxnSpPr>
        <p:spPr>
          <a:xfrm rot="5400000" flipH="1" flipV="1">
            <a:off x="3742803" y="2765945"/>
            <a:ext cx="1100911" cy="9890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八边形 13"/>
          <p:cNvSpPr/>
          <p:nvPr/>
        </p:nvSpPr>
        <p:spPr>
          <a:xfrm>
            <a:off x="4825496" y="1548142"/>
            <a:ext cx="724277" cy="479834"/>
          </a:xfrm>
          <a:prstGeom prst="octagon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15" name="八边形 14"/>
          <p:cNvSpPr/>
          <p:nvPr/>
        </p:nvSpPr>
        <p:spPr>
          <a:xfrm>
            <a:off x="7023979" y="3719465"/>
            <a:ext cx="724277" cy="479834"/>
          </a:xfrm>
          <a:prstGeom prst="octagon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返回数据集</a:t>
            </a:r>
            <a:endParaRPr lang="zh-CN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111089" y="36938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231394" y="46157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171909" y="333616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缓冲层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3950341" y="5373277"/>
            <a:ext cx="5702706" cy="87826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b="1" dirty="0" err="1" smtClean="0">
                <a:solidFill>
                  <a:srgbClr val="00B050"/>
                </a:solidFill>
              </a:rPr>
              <a:t>Mysql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49" y="352686"/>
            <a:ext cx="3017173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更新的陷阱</a:t>
            </a:r>
            <a:endParaRPr lang="en-US" altLang="zh-CN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3892209" y="2196445"/>
            <a:ext cx="5657144" cy="109351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b="1" dirty="0" smtClean="0">
                <a:solidFill>
                  <a:srgbClr val="00B050"/>
                </a:solidFill>
              </a:rPr>
              <a:t>缓存层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5" name="肘形连接符 4"/>
          <p:cNvCxnSpPr>
            <a:stCxn id="11" idx="2"/>
            <a:endCxn id="16" idx="1"/>
          </p:cNvCxnSpPr>
          <p:nvPr/>
        </p:nvCxnSpPr>
        <p:spPr>
          <a:xfrm rot="16200000" flipH="1">
            <a:off x="4774455" y="1661045"/>
            <a:ext cx="902420" cy="9575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4376736" y="3955439"/>
            <a:ext cx="914400" cy="91440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B050"/>
                </a:solidFill>
              </a:rPr>
              <a:t>未命中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7" name="肘形连接符 6"/>
          <p:cNvCxnSpPr>
            <a:stCxn id="16" idx="3"/>
            <a:endCxn id="6" idx="0"/>
          </p:cNvCxnSpPr>
          <p:nvPr/>
        </p:nvCxnSpPr>
        <p:spPr>
          <a:xfrm rot="5400000">
            <a:off x="4720300" y="2971298"/>
            <a:ext cx="1097778" cy="87050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/>
          <p:cNvSpPr/>
          <p:nvPr/>
        </p:nvSpPr>
        <p:spPr>
          <a:xfrm>
            <a:off x="2622866" y="3801488"/>
            <a:ext cx="805758" cy="516048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a=1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" name="肘形连接符 31"/>
          <p:cNvCxnSpPr>
            <a:stCxn id="23" idx="2"/>
            <a:endCxn id="8" idx="2"/>
          </p:cNvCxnSpPr>
          <p:nvPr/>
        </p:nvCxnSpPr>
        <p:spPr>
          <a:xfrm rot="10800000">
            <a:off x="3025746" y="4317537"/>
            <a:ext cx="1406419" cy="149566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33"/>
          <p:cNvCxnSpPr>
            <a:stCxn id="8" idx="0"/>
            <a:endCxn id="16" idx="2"/>
          </p:cNvCxnSpPr>
          <p:nvPr/>
        </p:nvCxnSpPr>
        <p:spPr>
          <a:xfrm rot="5400000" flipH="1" flipV="1">
            <a:off x="3774062" y="1976029"/>
            <a:ext cx="1077142" cy="257377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/>
          <p:cNvSpPr/>
          <p:nvPr/>
        </p:nvSpPr>
        <p:spPr>
          <a:xfrm>
            <a:off x="4061933" y="1208777"/>
            <a:ext cx="825496" cy="479834"/>
          </a:xfrm>
          <a:prstGeom prst="octagon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B050"/>
                </a:solidFill>
              </a:rPr>
              <a:t>读请求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" name="八边形 11"/>
          <p:cNvSpPr/>
          <p:nvPr/>
        </p:nvSpPr>
        <p:spPr>
          <a:xfrm>
            <a:off x="6307084" y="1210348"/>
            <a:ext cx="825496" cy="479834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0000"/>
                </a:solidFill>
              </a:rPr>
              <a:t>写请求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肘形连接符 12"/>
          <p:cNvCxnSpPr>
            <a:stCxn id="12" idx="3"/>
          </p:cNvCxnSpPr>
          <p:nvPr/>
        </p:nvCxnSpPr>
        <p:spPr>
          <a:xfrm rot="5400000">
            <a:off x="5756303" y="1855488"/>
            <a:ext cx="856627" cy="52601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26525" y="1791094"/>
            <a:ext cx="59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a=?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827334" y="1773811"/>
            <a:ext cx="59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a=2</a:t>
            </a:r>
            <a:endParaRPr lang="zh-CN" altLang="en-US" sz="1400" dirty="0"/>
          </a:p>
        </p:txBody>
      </p:sp>
      <p:sp>
        <p:nvSpPr>
          <p:cNvPr id="16" name="禁止符 15"/>
          <p:cNvSpPr/>
          <p:nvPr/>
        </p:nvSpPr>
        <p:spPr>
          <a:xfrm>
            <a:off x="5599521" y="2535810"/>
            <a:ext cx="716437" cy="377072"/>
          </a:xfrm>
          <a:prstGeom prst="noSmoking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a=1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肘形连接符 16"/>
          <p:cNvCxnSpPr>
            <a:stCxn id="16" idx="4"/>
          </p:cNvCxnSpPr>
          <p:nvPr/>
        </p:nvCxnSpPr>
        <p:spPr>
          <a:xfrm rot="5400000">
            <a:off x="4510726" y="4359896"/>
            <a:ext cx="2894029" cy="158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65803" y="4997778"/>
            <a:ext cx="59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查</a:t>
            </a:r>
            <a:r>
              <a:rPr lang="en-US" altLang="zh-CN" sz="1400" dirty="0" smtClean="0"/>
              <a:t>a=?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11712" y="4980496"/>
            <a:ext cx="76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写</a:t>
            </a:r>
            <a:r>
              <a:rPr lang="en-US" altLang="zh-CN" sz="1400" dirty="0" smtClean="0"/>
              <a:t>a=2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2988291" y="2290714"/>
            <a:ext cx="791851" cy="38649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 = 1</a:t>
            </a:r>
            <a:endParaRPr lang="zh-CN" altLang="en-US" sz="1200" dirty="0"/>
          </a:p>
        </p:txBody>
      </p:sp>
      <p:sp>
        <p:nvSpPr>
          <p:cNvPr id="21" name="虚尾箭头 20"/>
          <p:cNvSpPr/>
          <p:nvPr/>
        </p:nvSpPr>
        <p:spPr>
          <a:xfrm>
            <a:off x="5307291" y="5750350"/>
            <a:ext cx="1140643" cy="216819"/>
          </a:xfrm>
          <a:prstGeom prst="stripedRightArrow">
            <a:avLst/>
          </a:prstGeom>
          <a:solidFill>
            <a:srgbClr val="FF7C80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肘形连接符 21"/>
          <p:cNvCxnSpPr>
            <a:stCxn id="6" idx="2"/>
          </p:cNvCxnSpPr>
          <p:nvPr/>
        </p:nvCxnSpPr>
        <p:spPr>
          <a:xfrm rot="5400000">
            <a:off x="4452035" y="5249042"/>
            <a:ext cx="761105" cy="26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432164" y="5619947"/>
            <a:ext cx="791851" cy="38649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 = 1</a:t>
            </a:r>
            <a:endParaRPr lang="zh-CN" altLang="en-US" sz="1200" dirty="0"/>
          </a:p>
        </p:txBody>
      </p:sp>
      <p:sp>
        <p:nvSpPr>
          <p:cNvPr id="24" name="椭圆 23"/>
          <p:cNvSpPr/>
          <p:nvPr/>
        </p:nvSpPr>
        <p:spPr>
          <a:xfrm>
            <a:off x="6479352" y="5602665"/>
            <a:ext cx="791851" cy="38649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 = 2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49" y="352686"/>
            <a:ext cx="4334841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---Springcache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的用法</a:t>
            </a:r>
          </a:p>
        </p:txBody>
      </p:sp>
      <p:sp>
        <p:nvSpPr>
          <p:cNvPr id="3" name="单圆角矩形 2"/>
          <p:cNvSpPr/>
          <p:nvPr/>
        </p:nvSpPr>
        <p:spPr>
          <a:xfrm>
            <a:off x="184437" y="5186127"/>
            <a:ext cx="2688879" cy="54320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SimpleCacheManager</a:t>
            </a:r>
            <a:endParaRPr lang="zh-CN" altLang="en-US" dirty="0"/>
          </a:p>
        </p:txBody>
      </p:sp>
      <p:sp>
        <p:nvSpPr>
          <p:cNvPr id="4" name="单圆角矩形 3"/>
          <p:cNvSpPr/>
          <p:nvPr/>
        </p:nvSpPr>
        <p:spPr>
          <a:xfrm>
            <a:off x="3117760" y="5195181"/>
            <a:ext cx="2688879" cy="54320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RedisCacheManager</a:t>
            </a:r>
            <a:endParaRPr lang="zh-CN" altLang="en-US" dirty="0"/>
          </a:p>
        </p:txBody>
      </p:sp>
      <p:cxnSp>
        <p:nvCxnSpPr>
          <p:cNvPr id="5" name="肘形连接符 4"/>
          <p:cNvCxnSpPr>
            <a:stCxn id="3" idx="0"/>
            <a:endCxn id="13" idx="2"/>
          </p:cNvCxnSpPr>
          <p:nvPr/>
        </p:nvCxnSpPr>
        <p:spPr>
          <a:xfrm rot="5400000" flipH="1" flipV="1">
            <a:off x="1246555" y="2927507"/>
            <a:ext cx="2540942" cy="19762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4" idx="0"/>
            <a:endCxn id="13" idx="2"/>
          </p:cNvCxnSpPr>
          <p:nvPr/>
        </p:nvCxnSpPr>
        <p:spPr>
          <a:xfrm rot="16200000" flipV="1">
            <a:off x="2708690" y="3441671"/>
            <a:ext cx="2549996" cy="957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单圆角矩形 6"/>
          <p:cNvSpPr/>
          <p:nvPr/>
        </p:nvSpPr>
        <p:spPr>
          <a:xfrm>
            <a:off x="6275912" y="5193672"/>
            <a:ext cx="1415358" cy="54320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EhCache</a:t>
            </a:r>
          </a:p>
        </p:txBody>
      </p:sp>
      <p:cxnSp>
        <p:nvCxnSpPr>
          <p:cNvPr id="8" name="肘形连接符 7"/>
          <p:cNvCxnSpPr>
            <a:stCxn id="7" idx="0"/>
            <a:endCxn id="13" idx="2"/>
          </p:cNvCxnSpPr>
          <p:nvPr/>
        </p:nvCxnSpPr>
        <p:spPr>
          <a:xfrm rot="16200000" flipV="1">
            <a:off x="3970141" y="2180221"/>
            <a:ext cx="2548487" cy="3478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形标注 8"/>
          <p:cNvSpPr/>
          <p:nvPr/>
        </p:nvSpPr>
        <p:spPr>
          <a:xfrm>
            <a:off x="301274" y="1158571"/>
            <a:ext cx="2034519" cy="1151298"/>
          </a:xfrm>
          <a:prstGeom prst="wedgeEllipseCallout">
            <a:avLst>
              <a:gd name="adj1" fmla="val 54403"/>
              <a:gd name="adj2" fmla="val 60646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缓存管理器规范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6977551" y="1050202"/>
            <a:ext cx="428183" cy="28337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33315" y="1197275"/>
            <a:ext cx="46297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@Cacheable：</a:t>
            </a:r>
            <a:r>
              <a:rPr lang="zh-CN" altLang="en-US" dirty="0" smtClean="0"/>
              <a:t>缓存查询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@</a:t>
            </a:r>
            <a:r>
              <a:rPr lang="en-US" dirty="0" smtClean="0"/>
              <a:t>CachePut  : </a:t>
            </a:r>
            <a:r>
              <a:rPr lang="zh-CN" altLang="en-US" dirty="0" smtClean="0"/>
              <a:t>缓存增改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@</a:t>
            </a:r>
            <a:r>
              <a:rPr lang="en-US" dirty="0" smtClean="0"/>
              <a:t>CacheEvict  : </a:t>
            </a:r>
            <a:r>
              <a:rPr lang="zh-CN" altLang="en-US" dirty="0" smtClean="0"/>
              <a:t>缓存删除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@</a:t>
            </a:r>
            <a:r>
              <a:rPr lang="en-US" dirty="0" smtClean="0"/>
              <a:t>Caching : </a:t>
            </a:r>
            <a:r>
              <a:rPr lang="zh-CN" altLang="en-US" dirty="0" smtClean="0"/>
              <a:t>组合多个注解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@</a:t>
            </a:r>
            <a:r>
              <a:rPr lang="en-US" dirty="0" smtClean="0"/>
              <a:t>CacheConfig :  </a:t>
            </a:r>
            <a:r>
              <a:rPr lang="zh-CN" altLang="en-US" dirty="0" smtClean="0"/>
              <a:t>抽取公共配置（类级别）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59291" y="1932949"/>
            <a:ext cx="2085550" cy="35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CacheManager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62401" y="2290622"/>
            <a:ext cx="2085550" cy="3545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getCache(String)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55868" y="2285999"/>
            <a:ext cx="914400" cy="363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zh-CN" altLang="en-US" dirty="0"/>
          </a:p>
        </p:txBody>
      </p:sp>
      <p:cxnSp>
        <p:nvCxnSpPr>
          <p:cNvPr id="15" name="肘形连接符 14"/>
          <p:cNvCxnSpPr>
            <a:stCxn id="14" idx="1"/>
            <a:endCxn id="13" idx="3"/>
          </p:cNvCxnSpPr>
          <p:nvPr/>
        </p:nvCxnSpPr>
        <p:spPr>
          <a:xfrm rot="10800000">
            <a:off x="4547952" y="2467904"/>
            <a:ext cx="1507917" cy="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71202" y="2136618"/>
            <a:ext cx="108234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name</a:t>
            </a:r>
            <a:r>
              <a:rPr lang="en-US" altLang="zh-CN" sz="1200" dirty="0" smtClean="0"/>
              <a:t>-</a:t>
            </a:r>
            <a:r>
              <a:rPr lang="en-US" altLang="zh-CN" sz="1200" dirty="0" smtClean="0">
                <a:solidFill>
                  <a:srgbClr val="7030A0"/>
                </a:solidFill>
              </a:rPr>
              <a:t>cache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4182700" y="1285592"/>
            <a:ext cx="2899621" cy="551988"/>
          </a:xfrm>
          <a:prstGeom prst="wedgeEllipseCallout">
            <a:avLst>
              <a:gd name="adj1" fmla="val -20712"/>
              <a:gd name="adj2" fmla="val 103492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以</a:t>
            </a:r>
            <a:r>
              <a:rPr lang="en-US" altLang="zh-CN" sz="1200" dirty="0" smtClean="0">
                <a:solidFill>
                  <a:srgbClr val="FF0000"/>
                </a:solidFill>
              </a:rPr>
              <a:t>key-value</a:t>
            </a:r>
            <a:r>
              <a:rPr lang="zh-CN" altLang="en-US" sz="1200" dirty="0" smtClean="0">
                <a:solidFill>
                  <a:srgbClr val="FF0000"/>
                </a:solidFill>
              </a:rPr>
              <a:t>记录缓存器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23407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@Cacheable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" name="矩形 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4605" y="1152523"/>
            <a:ext cx="10015458" cy="47377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23407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@CachePut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" name="矩形 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4537" y="1319213"/>
            <a:ext cx="9037637" cy="421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1430</Words>
  <Application>WPS 演示</Application>
  <PresentationFormat>自定义</PresentationFormat>
  <Paragraphs>259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QQ:394222199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fei</cp:lastModifiedBy>
  <cp:revision>896</cp:revision>
  <dcterms:created xsi:type="dcterms:W3CDTF">2014-11-04T04:04:00Z</dcterms:created>
  <dcterms:modified xsi:type="dcterms:W3CDTF">2019-11-14T10:07:28Z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