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542" r:id="rId2"/>
    <p:sldId id="621" r:id="rId3"/>
    <p:sldId id="599" r:id="rId4"/>
    <p:sldId id="600" r:id="rId5"/>
    <p:sldId id="601" r:id="rId6"/>
    <p:sldId id="603" r:id="rId7"/>
    <p:sldId id="604" r:id="rId8"/>
    <p:sldId id="618" r:id="rId9"/>
    <p:sldId id="605" r:id="rId10"/>
    <p:sldId id="608" r:id="rId11"/>
    <p:sldId id="609" r:id="rId12"/>
    <p:sldId id="610" r:id="rId13"/>
    <p:sldId id="619" r:id="rId14"/>
    <p:sldId id="620" r:id="rId15"/>
    <p:sldId id="596" r:id="rId16"/>
  </p:sldIdLst>
  <p:sldSz cx="1080135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F2D4E"/>
    <a:srgbClr val="0D2541"/>
    <a:srgbClr val="163D6D"/>
    <a:srgbClr val="060F1E"/>
    <a:srgbClr val="243059"/>
    <a:srgbClr val="3E3E3E"/>
    <a:srgbClr val="FFFFFF"/>
    <a:srgbClr val="65C7DF"/>
    <a:srgbClr val="59C9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485" y="-14"/>
      </p:cViewPr>
      <p:guideLst>
        <p:guide orient="horz" pos="2148"/>
        <p:guide pos="32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1143000"/>
            <a:ext cx="4873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1143000"/>
            <a:ext cx="48736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1143000"/>
            <a:ext cx="48736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58779" y="236259"/>
            <a:ext cx="887173" cy="3793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hyperlink" Target="http://ibaotu.com/pp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95" y="364201"/>
            <a:ext cx="9316165" cy="132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95" y="1820983"/>
            <a:ext cx="9316165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96" y="6340172"/>
            <a:ext cx="243030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  <a:pPr/>
              <a:t>11/18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950" y="6340172"/>
            <a:ext cx="364545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8457" y="6340172"/>
            <a:ext cx="243030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74257" y="-144408"/>
            <a:ext cx="10974059" cy="7110359"/>
          </a:xfrm>
          <a:prstGeom prst="rect">
            <a:avLst/>
          </a:prstGeom>
          <a:gradFill>
            <a:gsLst>
              <a:gs pos="54000">
                <a:schemeClr val="bg1"/>
              </a:gs>
              <a:gs pos="2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5298" y="6565653"/>
            <a:ext cx="323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411872" y="6565653"/>
            <a:ext cx="3389486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</a:rPr>
              <a:t>更多精彩课程：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  <a:hlinkClick r:id="rId25"/>
              </a:rPr>
              <a:t>https://enjoy.ke.qq.com/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" y="6558049"/>
            <a:ext cx="2452807" cy="0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060F1E"/>
                </a:gs>
              </a:gsLst>
              <a:lin ang="108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组1拷贝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9675648" y="224224"/>
            <a:ext cx="852856" cy="3635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2" r:id="rId22"/>
    <p:sldLayoutId id="2147483675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image" Target="../media/image10.jpeg"/><Relationship Id="rId4" Type="http://schemas.openxmlformats.org/officeDocument/2006/relationships/tags" Target="../tags/tag12.xml"/><Relationship Id="rId9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1"/>
          <p:cNvSpPr txBox="1"/>
          <p:nvPr>
            <p:custDataLst>
              <p:tags r:id="rId1"/>
            </p:custDataLst>
          </p:nvPr>
        </p:nvSpPr>
        <p:spPr>
          <a:xfrm>
            <a:off x="703213" y="2026337"/>
            <a:ext cx="913614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分布式事务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PA_圆角矩形 22"/>
          <p:cNvSpPr/>
          <p:nvPr>
            <p:custDataLst>
              <p:tags r:id="rId2"/>
            </p:custDataLst>
          </p:nvPr>
        </p:nvSpPr>
        <p:spPr>
          <a:xfrm>
            <a:off x="2700340" y="4727923"/>
            <a:ext cx="5402528" cy="29777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59999" y="5482310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7" name="PA_组合 20"/>
          <p:cNvGrpSpPr/>
          <p:nvPr>
            <p:custDataLst>
              <p:tags r:id="rId4"/>
            </p:custDataLst>
          </p:nvPr>
        </p:nvGrpSpPr>
        <p:grpSpPr>
          <a:xfrm>
            <a:off x="0" y="4450765"/>
            <a:ext cx="10801350" cy="71825"/>
            <a:chOff x="2190216" y="0"/>
            <a:chExt cx="7128792" cy="108012"/>
          </a:xfrm>
        </p:grpSpPr>
        <p:sp>
          <p:nvSpPr>
            <p:cNvPr id="9" name="矩形 8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275" y="285474"/>
            <a:ext cx="2860911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TCC</a:t>
            </a:r>
            <a:r>
              <a:rPr lang="zh-CN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事务、补偿型</a:t>
            </a:r>
            <a:endParaRPr lang="en-US" altLang="zh-CN" sz="2665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支付宝大佬为我站场</a:t>
            </a:r>
          </a:p>
        </p:txBody>
      </p:sp>
      <p:sp>
        <p:nvSpPr>
          <p:cNvPr id="3" name="矩形 2"/>
          <p:cNvSpPr/>
          <p:nvPr/>
        </p:nvSpPr>
        <p:spPr>
          <a:xfrm>
            <a:off x="468142" y="1652596"/>
            <a:ext cx="457048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 可查询操作：</a:t>
            </a:r>
            <a:endParaRPr lang="en-US" altLang="zh-CN" dirty="0" smtClean="0"/>
          </a:p>
          <a:p>
            <a:r>
              <a:rPr lang="zh-CN" altLang="en-US" dirty="0" smtClean="0"/>
              <a:t>操作具有唯一标识，可查询操作执行结果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 幂等操作：</a:t>
            </a:r>
            <a:endParaRPr lang="en-US" altLang="zh-CN" dirty="0" smtClean="0"/>
          </a:p>
          <a:p>
            <a:r>
              <a:rPr lang="en-US" dirty="0" smtClean="0"/>
              <a:t> y = f(x) = f(f(x)) = f(f(f(x)))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 </a:t>
            </a:r>
            <a:r>
              <a:rPr lang="en-US" dirty="0" smtClean="0"/>
              <a:t>TCC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: </a:t>
            </a:r>
          </a:p>
          <a:p>
            <a:r>
              <a:rPr lang="en-US" dirty="0" smtClean="0"/>
              <a:t>Try-Confirm-Cancel</a:t>
            </a:r>
            <a:endParaRPr lang="en-US" altLang="zh-CN" dirty="0" smtClean="0"/>
          </a:p>
          <a:p>
            <a:r>
              <a:rPr lang="zh-CN" altLang="en-US" dirty="0" smtClean="0"/>
              <a:t> 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补偿操作 </a:t>
            </a:r>
            <a:r>
              <a:rPr lang="en-US" altLang="zh-CN" dirty="0" smtClean="0"/>
              <a:t>: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抵销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或部分抵销</a:t>
            </a:r>
            <a:r>
              <a:rPr lang="en-US" altLang="zh-CN" dirty="0" smtClean="0"/>
              <a:t>)</a:t>
            </a:r>
            <a:r>
              <a:rPr lang="zh-CN" altLang="en-US" dirty="0" smtClean="0"/>
              <a:t>正向业务操作的业务结果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5457" y="758923"/>
            <a:ext cx="5885893" cy="494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275" y="285474"/>
            <a:ext cx="2039341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en-US" alt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确保型</a:t>
            </a:r>
            <a:endParaRPr lang="en-US" altLang="zh-CN" sz="2665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012" y="3972278"/>
            <a:ext cx="941796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消息生产方，</a:t>
            </a:r>
            <a:endParaRPr lang="en-US" altLang="zh-CN" dirty="0" smtClean="0"/>
          </a:p>
          <a:p>
            <a:r>
              <a:rPr lang="zh-CN" altLang="en-US" dirty="0" smtClean="0"/>
              <a:t>额外建一个消息表，并记录消息发送状态。消息表和业务数据要在一个事务里提交。</a:t>
            </a:r>
            <a:endParaRPr lang="en-US" altLang="zh-CN" dirty="0" smtClean="0"/>
          </a:p>
          <a:p>
            <a:r>
              <a:rPr lang="zh-CN" altLang="en-US" dirty="0" smtClean="0"/>
              <a:t>然后消息会经过</a:t>
            </a:r>
            <a:r>
              <a:rPr lang="en-US" altLang="zh-CN" dirty="0" smtClean="0"/>
              <a:t>MQ</a:t>
            </a:r>
            <a:r>
              <a:rPr lang="zh-CN" altLang="en-US" dirty="0" smtClean="0"/>
              <a:t>发送到消息的消费方。如果消息发送失败，会进行重试发送。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消息消费方，</a:t>
            </a:r>
            <a:endParaRPr lang="en-US" altLang="zh-CN" dirty="0" smtClean="0"/>
          </a:p>
          <a:p>
            <a:r>
              <a:rPr lang="zh-CN" altLang="en-US" dirty="0" smtClean="0"/>
              <a:t>需要处理这个消息，并完成自己的业务逻辑。</a:t>
            </a:r>
            <a:endParaRPr lang="en-US" altLang="zh-CN" dirty="0" smtClean="0"/>
          </a:p>
          <a:p>
            <a:r>
              <a:rPr lang="zh-CN" altLang="en-US" dirty="0" smtClean="0"/>
              <a:t>此时如果本地事务处理成功，则标明已经处理成功了，如果失败，那么就会重试执行。</a:t>
            </a:r>
            <a:endParaRPr lang="en-US" altLang="zh-CN" dirty="0" smtClean="0"/>
          </a:p>
          <a:p>
            <a:r>
              <a:rPr lang="zh-CN" altLang="en-US" dirty="0" smtClean="0"/>
              <a:t>如果是业务上面的失败，则给生产方发送一个业务补偿消息，通知生产方进行回滚等操作。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2510" y="721895"/>
            <a:ext cx="7056151" cy="330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574744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最大努力通知型</a:t>
            </a:r>
            <a:endParaRPr lang="en-US" altLang="zh-CN" sz="2665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0516" y="5052208"/>
            <a:ext cx="80434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业务处理后，向被动方发送通知消息（允许消息丢失）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主动发可以设置时间梯度通知规则，在通知失败后按照规则重复通知，直到通知</a:t>
            </a:r>
            <a:r>
              <a:rPr lang="en-US" altLang="zh-CN" sz="1400" dirty="0" smtClean="0">
                <a:solidFill>
                  <a:srgbClr val="FF0000"/>
                </a:solidFill>
              </a:rPr>
              <a:t>N</a:t>
            </a:r>
            <a:r>
              <a:rPr lang="zh-CN" altLang="en-US" sz="1400" dirty="0" smtClean="0">
                <a:solidFill>
                  <a:srgbClr val="FF0000"/>
                </a:solidFill>
              </a:rPr>
              <a:t>次后不再通知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主动方提供查询接口供校对查询，如：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收款通知、注册通知等等（支付宝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</a:rPr>
              <a:t>微信</a:t>
            </a:r>
            <a:r>
              <a:rPr lang="en-US" altLang="zh-CN" sz="1400" dirty="0" smtClean="0">
                <a:solidFill>
                  <a:srgbClr val="FF0000"/>
                </a:solidFill>
              </a:rPr>
              <a:t>/12306</a:t>
            </a:r>
            <a:r>
              <a:rPr lang="zh-CN" altLang="en-US" sz="1400" dirty="0" smtClean="0">
                <a:solidFill>
                  <a:srgbClr val="FF0000"/>
                </a:solidFill>
              </a:rPr>
              <a:t>，付款后页面自动跳转）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396" y="533331"/>
            <a:ext cx="7655892" cy="439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2462"/>
            <a:ext cx="1944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TX-LCN</a:t>
            </a:r>
            <a:r>
              <a:rPr lang="zh-CN" altLang="en-US" sz="2800" dirty="0" smtClean="0"/>
              <a:t>框架</a:t>
            </a:r>
            <a:endParaRPr lang="en-US" altLang="en-US" sz="2665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9904" y="0"/>
            <a:ext cx="7749897" cy="684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977" y="954010"/>
            <a:ext cx="7184034" cy="384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142462"/>
            <a:ext cx="1701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S</a:t>
            </a:r>
            <a:r>
              <a:rPr lang="en-US" altLang="zh-CN" sz="2800" dirty="0" err="1" smtClean="0"/>
              <a:t>eata</a:t>
            </a:r>
            <a:r>
              <a:rPr lang="zh-CN" altLang="en-US" sz="2800" dirty="0" smtClean="0"/>
              <a:t>框架</a:t>
            </a:r>
            <a:endParaRPr lang="en-US" altLang="en-US" sz="2665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>
          <a:xfrm>
            <a:off x="9491131" y="5071500"/>
            <a:ext cx="824166" cy="927906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034602" y="5999412"/>
            <a:ext cx="173721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4447689" y="3880107"/>
            <a:ext cx="177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Peter</a:t>
            </a:r>
            <a:endParaRPr lang="en-US" altLang="zh-CN" sz="48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2323754" y="2376458"/>
            <a:ext cx="24999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4872984" y="2396727"/>
            <a:ext cx="0" cy="9443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5244843" y="3025043"/>
            <a:ext cx="0" cy="73725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4778134" y="2397357"/>
            <a:ext cx="461665" cy="1820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4620961" y="2394194"/>
            <a:ext cx="503501" cy="253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5266784" y="2393560"/>
            <a:ext cx="2754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rgbClr val="0F2D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006939" y="3796498"/>
            <a:ext cx="41866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为什么需要锁？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" name="矩形 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450757" y="2179377"/>
            <a:ext cx="5457647" cy="193899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锁的场景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多任务环境下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------- 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多对一操作</a:t>
            </a: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有状态的资源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 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会不一样哦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（有状态类）；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7"/>
          <p:cNvGrpSpPr/>
          <p:nvPr/>
        </p:nvGrpSpPr>
        <p:grpSpPr>
          <a:xfrm>
            <a:off x="7641520" y="2487748"/>
            <a:ext cx="1090422" cy="892469"/>
            <a:chOff x="4689447" y="946337"/>
            <a:chExt cx="1090422" cy="892469"/>
          </a:xfrm>
        </p:grpSpPr>
        <p:sp>
          <p:nvSpPr>
            <p:cNvPr id="10" name="椭圆 9"/>
            <p:cNvSpPr/>
            <p:nvPr/>
          </p:nvSpPr>
          <p:spPr>
            <a:xfrm>
              <a:off x="4689447" y="946337"/>
              <a:ext cx="1090422" cy="8924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97212" y="1079889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资源</a:t>
              </a:r>
              <a:endParaRPr lang="en-US" altLang="zh-CN" dirty="0" smtClean="0"/>
            </a:p>
            <a:p>
              <a:r>
                <a:rPr lang="en-US" altLang="zh-CN" dirty="0" smtClean="0"/>
                <a:t>Lock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83361" y="4972506"/>
            <a:ext cx="1115735" cy="738231"/>
            <a:chOff x="1921080" y="3431097"/>
            <a:chExt cx="1115735" cy="73823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1921080" y="3431097"/>
              <a:ext cx="1115735" cy="7382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98821" y="3615546"/>
              <a:ext cx="79380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A</a:t>
              </a:r>
              <a:r>
                <a:rPr lang="zh-CN" altLang="en-US" smtClean="0"/>
                <a:t>服务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14165" y="4972506"/>
            <a:ext cx="1115735" cy="738231"/>
            <a:chOff x="1921080" y="3431097"/>
            <a:chExt cx="1115735" cy="73823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6" name="矩形 15"/>
            <p:cNvSpPr/>
            <p:nvPr/>
          </p:nvSpPr>
          <p:spPr>
            <a:xfrm>
              <a:off x="1921080" y="3431097"/>
              <a:ext cx="1115735" cy="7382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8821" y="3615546"/>
              <a:ext cx="77457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r>
                <a:rPr lang="zh-CN" altLang="en-US" smtClean="0"/>
                <a:t>服务</a:t>
              </a: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778525" y="4972505"/>
            <a:ext cx="1115735" cy="738231"/>
            <a:chOff x="1921080" y="3431097"/>
            <a:chExt cx="1115735" cy="73823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921080" y="3431097"/>
              <a:ext cx="1115735" cy="7382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98821" y="3615546"/>
              <a:ext cx="78899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r>
                <a:rPr lang="zh-CN" altLang="en-US" smtClean="0"/>
                <a:t>服务</a:t>
              </a:r>
              <a:endParaRPr lang="zh-CN" altLang="en-US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 flipV="1">
            <a:off x="6041229" y="3249518"/>
            <a:ext cx="1759980" cy="1722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172033" y="3380217"/>
            <a:ext cx="14698" cy="159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8572253" y="3249518"/>
            <a:ext cx="1764140" cy="1722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为什么需要事务？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3" name="矩形 2"/>
          <p:cNvSpPr>
            <a:spLocks noChangeArrowheads="1"/>
          </p:cNvSpPr>
          <p:nvPr/>
        </p:nvSpPr>
        <p:spPr bwMode="auto">
          <a:xfrm>
            <a:off x="158149" y="3828023"/>
            <a:ext cx="5457647" cy="24929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事务的场景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需要做三件事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------- 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一对多操作</a:t>
            </a: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没有了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 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谁删的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 God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，一个烂尾楼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761117" y="2751776"/>
            <a:ext cx="888521" cy="65560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1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552536" y="2740276"/>
            <a:ext cx="888521" cy="65560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2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6921" y="2737402"/>
            <a:ext cx="888521" cy="6556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3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矩形 2"/>
          <p:cNvSpPr>
            <a:spLocks noChangeArrowheads="1"/>
          </p:cNvSpPr>
          <p:nvPr/>
        </p:nvSpPr>
        <p:spPr bwMode="auto">
          <a:xfrm>
            <a:off x="5762443" y="3851025"/>
            <a:ext cx="6241316" cy="13849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问题根源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三件事没法一次做完，不是原子动作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460521" y="1647594"/>
            <a:ext cx="1078302" cy="53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8" idx="2"/>
            <a:endCxn id="24" idx="0"/>
          </p:cNvCxnSpPr>
          <p:nvPr/>
        </p:nvCxnSpPr>
        <p:spPr>
          <a:xfrm rot="5400000">
            <a:off x="4817853" y="1569957"/>
            <a:ext cx="569344" cy="179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2"/>
            <a:endCxn id="25" idx="0"/>
          </p:cNvCxnSpPr>
          <p:nvPr/>
        </p:nvCxnSpPr>
        <p:spPr>
          <a:xfrm rot="5400000">
            <a:off x="5719313" y="2459917"/>
            <a:ext cx="55784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8" idx="2"/>
            <a:endCxn id="26" idx="0"/>
          </p:cNvCxnSpPr>
          <p:nvPr/>
        </p:nvCxnSpPr>
        <p:spPr>
          <a:xfrm rot="16200000" flipH="1">
            <a:off x="6512942" y="1669162"/>
            <a:ext cx="554970" cy="158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2693" y="3303917"/>
            <a:ext cx="5098212" cy="15096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把三个步骤做成一个独立的工作单元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146" y="334107"/>
            <a:ext cx="2722220" cy="77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本地事务概念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将非原子操作约束得像原子操作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025" y="11932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都是内部矛盾，我能全掌控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文本框 34"/>
          <p:cNvSpPr txBox="1"/>
          <p:nvPr/>
        </p:nvSpPr>
        <p:spPr>
          <a:xfrm>
            <a:off x="6241330" y="2203858"/>
            <a:ext cx="44932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事务：</a:t>
            </a:r>
            <a:endParaRPr lang="zh-CN" altLang="en-US" dirty="0"/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组家族内操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作构成的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可靠、独立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的工作单元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ACID:</a:t>
            </a:r>
          </a:p>
          <a:p>
            <a:r>
              <a:rPr lang="en-US" altLang="zh-CN" dirty="0"/>
              <a:t>•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Atomicity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（原子性）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•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Consistency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（一致性）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sym typeface="+mn-ea"/>
              </a:rPr>
              <a:t>•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Isolation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（隔离性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----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消除幻读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sym typeface="+mn-ea"/>
              </a:rPr>
              <a:t>•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  <a:sym typeface="+mn-ea"/>
              </a:rPr>
              <a:t>Durability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（持久性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dirty="0"/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57531" y="3545457"/>
            <a:ext cx="888521" cy="65560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1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48950" y="3533957"/>
            <a:ext cx="888521" cy="65560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2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333335" y="3531083"/>
            <a:ext cx="888521" cy="6556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3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656935" y="2441275"/>
            <a:ext cx="1078302" cy="53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2"/>
            <a:endCxn id="17" idx="0"/>
          </p:cNvCxnSpPr>
          <p:nvPr/>
        </p:nvCxnSpPr>
        <p:spPr>
          <a:xfrm rot="5400000">
            <a:off x="2014267" y="2363638"/>
            <a:ext cx="569344" cy="179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2"/>
            <a:endCxn id="18" idx="0"/>
          </p:cNvCxnSpPr>
          <p:nvPr/>
        </p:nvCxnSpPr>
        <p:spPr>
          <a:xfrm rot="5400000">
            <a:off x="2915727" y="3253598"/>
            <a:ext cx="55784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2"/>
            <a:endCxn id="19" idx="0"/>
          </p:cNvCxnSpPr>
          <p:nvPr/>
        </p:nvCxnSpPr>
        <p:spPr>
          <a:xfrm rot="16200000" flipH="1">
            <a:off x="3709356" y="2462843"/>
            <a:ext cx="554970" cy="158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352034" y="1927797"/>
            <a:ext cx="3061970" cy="3061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157724" y="2193227"/>
            <a:ext cx="3075305" cy="304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39" y="2443417"/>
            <a:ext cx="3089910" cy="3075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1546979" y="3071432"/>
            <a:ext cx="2310765" cy="52832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546979" y="3679762"/>
            <a:ext cx="2310765" cy="5283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539994" y="4264597"/>
            <a:ext cx="2310765" cy="52832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494909" y="2889187"/>
            <a:ext cx="0" cy="2004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494909" y="4880547"/>
            <a:ext cx="2428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"/>
          <p:cNvSpPr txBox="1"/>
          <p:nvPr/>
        </p:nvSpPr>
        <p:spPr>
          <a:xfrm>
            <a:off x="1184394" y="3145092"/>
            <a:ext cx="2895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l"/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l"/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42" name="文本框 13"/>
          <p:cNvSpPr txBox="1"/>
          <p:nvPr/>
        </p:nvSpPr>
        <p:spPr>
          <a:xfrm>
            <a:off x="1738749" y="4907852"/>
            <a:ext cx="2058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1      2      3       4     5</a:t>
            </a:r>
          </a:p>
        </p:txBody>
      </p:sp>
      <p:sp>
        <p:nvSpPr>
          <p:cNvPr id="43" name="椭圆 42"/>
          <p:cNvSpPr/>
          <p:nvPr/>
        </p:nvSpPr>
        <p:spPr>
          <a:xfrm>
            <a:off x="1764784" y="3126677"/>
            <a:ext cx="681990" cy="431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891909" y="3133662"/>
            <a:ext cx="681990" cy="431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C2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285484" y="3740722"/>
            <a:ext cx="681990" cy="431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074154" y="4321747"/>
            <a:ext cx="681990" cy="431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640959" y="4328732"/>
            <a:ext cx="681990" cy="431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19"/>
          <p:cNvSpPr txBox="1"/>
          <p:nvPr/>
        </p:nvSpPr>
        <p:spPr>
          <a:xfrm>
            <a:off x="1905119" y="3181922"/>
            <a:ext cx="431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</a:p>
        </p:txBody>
      </p:sp>
      <p:sp>
        <p:nvSpPr>
          <p:cNvPr id="49" name="文本框 20"/>
          <p:cNvSpPr txBox="1"/>
          <p:nvPr/>
        </p:nvSpPr>
        <p:spPr>
          <a:xfrm>
            <a:off x="3030974" y="3209227"/>
            <a:ext cx="487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C4</a:t>
            </a:r>
          </a:p>
        </p:txBody>
      </p:sp>
      <p:sp>
        <p:nvSpPr>
          <p:cNvPr id="50" name="文本框 21"/>
          <p:cNvSpPr txBox="1"/>
          <p:nvPr/>
        </p:nvSpPr>
        <p:spPr>
          <a:xfrm>
            <a:off x="2418834" y="3808667"/>
            <a:ext cx="473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B3</a:t>
            </a:r>
          </a:p>
        </p:txBody>
      </p:sp>
      <p:sp>
        <p:nvSpPr>
          <p:cNvPr id="51" name="文本框 22"/>
          <p:cNvSpPr txBox="1"/>
          <p:nvPr/>
        </p:nvSpPr>
        <p:spPr>
          <a:xfrm>
            <a:off x="1791454" y="4407472"/>
            <a:ext cx="501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</a:p>
        </p:txBody>
      </p:sp>
      <p:sp>
        <p:nvSpPr>
          <p:cNvPr id="52" name="文本框 23"/>
          <p:cNvSpPr txBox="1"/>
          <p:nvPr/>
        </p:nvSpPr>
        <p:spPr>
          <a:xfrm>
            <a:off x="3197979" y="4391597"/>
            <a:ext cx="445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A5</a:t>
            </a:r>
          </a:p>
        </p:txBody>
      </p:sp>
      <p:cxnSp>
        <p:nvCxnSpPr>
          <p:cNvPr id="53" name="直接箭头连接符 52"/>
          <p:cNvCxnSpPr>
            <a:stCxn id="47" idx="1"/>
          </p:cNvCxnSpPr>
          <p:nvPr/>
        </p:nvCxnSpPr>
        <p:spPr>
          <a:xfrm flipV="1">
            <a:off x="1740654" y="3557842"/>
            <a:ext cx="358140" cy="833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279769" y="3515932"/>
            <a:ext cx="111125" cy="278765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2826504" y="3544507"/>
            <a:ext cx="301625" cy="222885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267829" y="3557207"/>
            <a:ext cx="125095" cy="79248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9"/>
          <p:cNvSpPr txBox="1"/>
          <p:nvPr/>
        </p:nvSpPr>
        <p:spPr>
          <a:xfrm>
            <a:off x="971034" y="3251772"/>
            <a:ext cx="23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8" name="文本框 30"/>
          <p:cNvSpPr txBox="1"/>
          <p:nvPr/>
        </p:nvSpPr>
        <p:spPr>
          <a:xfrm>
            <a:off x="964049" y="3564827"/>
            <a:ext cx="250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资源位置</a:t>
            </a:r>
          </a:p>
        </p:txBody>
      </p:sp>
      <p:sp>
        <p:nvSpPr>
          <p:cNvPr id="59" name="文本框 31"/>
          <p:cNvSpPr txBox="1"/>
          <p:nvPr/>
        </p:nvSpPr>
        <p:spPr>
          <a:xfrm>
            <a:off x="2411849" y="1889697"/>
            <a:ext cx="875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事务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文本框 32"/>
          <p:cNvSpPr txBox="1"/>
          <p:nvPr/>
        </p:nvSpPr>
        <p:spPr>
          <a:xfrm>
            <a:off x="2209284" y="2181162"/>
            <a:ext cx="932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61" name="文本框 33"/>
          <p:cNvSpPr txBox="1"/>
          <p:nvPr/>
        </p:nvSpPr>
        <p:spPr>
          <a:xfrm>
            <a:off x="2070854" y="2445957"/>
            <a:ext cx="904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62" name="文本框 34"/>
          <p:cNvSpPr txBox="1"/>
          <p:nvPr/>
        </p:nvSpPr>
        <p:spPr>
          <a:xfrm>
            <a:off x="5464952" y="1910546"/>
            <a:ext cx="5016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事务：</a:t>
            </a:r>
            <a:endParaRPr lang="zh-CN" altLang="en-US" dirty="0"/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组跨家族的操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作构成的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可靠、独立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的工作单元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endParaRPr lang="zh-CN" altLang="en-US" dirty="0"/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高度并发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资源分布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大时间跨度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0146" y="334107"/>
            <a:ext cx="4107215" cy="964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分布式事务概念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sz="1200" dirty="0" smtClean="0">
                <a:solidFill>
                  <a:srgbClr val="FF0000"/>
                </a:solidFill>
              </a:rPr>
              <a:t>隔壁老王溜狗不拴狗绳，我找他理论，他竟敢不鸟我</a:t>
            </a:r>
          </a:p>
          <a:p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22096" y="3641332"/>
            <a:ext cx="1489075" cy="8902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03946" y="334080"/>
            <a:ext cx="2574744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标准分布式事务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我也想按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方式玩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-12829" y="1669022"/>
            <a:ext cx="3743960" cy="4737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3"/>
          <p:cNvSpPr txBox="1"/>
          <p:nvPr/>
        </p:nvSpPr>
        <p:spPr>
          <a:xfrm>
            <a:off x="442466" y="1752842"/>
            <a:ext cx="3395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应用框架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应用服务器（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7" name="文本框 5"/>
          <p:cNvSpPr txBox="1"/>
          <p:nvPr/>
        </p:nvSpPr>
        <p:spPr>
          <a:xfrm>
            <a:off x="177671" y="3825482"/>
            <a:ext cx="1489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事务管理器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TM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sp>
        <p:nvSpPr>
          <p:cNvPr id="58" name="椭圆 57"/>
          <p:cNvSpPr/>
          <p:nvPr/>
        </p:nvSpPr>
        <p:spPr>
          <a:xfrm>
            <a:off x="2732276" y="4280142"/>
            <a:ext cx="981075" cy="3987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725291" y="3837547"/>
            <a:ext cx="988060" cy="709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0" name="椭圆 59"/>
          <p:cNvSpPr/>
          <p:nvPr/>
        </p:nvSpPr>
        <p:spPr>
          <a:xfrm>
            <a:off x="2725291" y="3593072"/>
            <a:ext cx="988060" cy="3987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898521" y="4246487"/>
            <a:ext cx="981075" cy="3987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91536" y="3770872"/>
            <a:ext cx="988060" cy="709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891536" y="3559417"/>
            <a:ext cx="988060" cy="3987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12"/>
          <p:cNvSpPr txBox="1"/>
          <p:nvPr/>
        </p:nvSpPr>
        <p:spPr>
          <a:xfrm>
            <a:off x="1994406" y="3918192"/>
            <a:ext cx="7518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管理器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RM1</a:t>
            </a:r>
          </a:p>
        </p:txBody>
      </p:sp>
      <p:sp>
        <p:nvSpPr>
          <p:cNvPr id="65" name="文本框 13"/>
          <p:cNvSpPr txBox="1"/>
          <p:nvPr/>
        </p:nvSpPr>
        <p:spPr>
          <a:xfrm>
            <a:off x="2668141" y="3958197"/>
            <a:ext cx="10852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资源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管理器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RM2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27176" y="2053832"/>
            <a:ext cx="1489075" cy="1656080"/>
          </a:xfrm>
          <a:prstGeom prst="roundRect">
            <a:avLst/>
          </a:prstGeom>
          <a:noFill/>
          <a:ln w="127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130046" y="2157972"/>
            <a:ext cx="0" cy="1447800"/>
          </a:xfrm>
          <a:prstGeom prst="straightConnector1">
            <a:avLst/>
          </a:prstGeom>
          <a:ln w="95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70406" y="2164957"/>
            <a:ext cx="0" cy="1447800"/>
          </a:xfrm>
          <a:prstGeom prst="straightConnector1">
            <a:avLst/>
          </a:prstGeom>
          <a:ln w="95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837436" y="2171942"/>
            <a:ext cx="0" cy="1447800"/>
          </a:xfrm>
          <a:prstGeom prst="straightConnector1">
            <a:avLst/>
          </a:prstGeom>
          <a:ln w="95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1177796" y="2178927"/>
            <a:ext cx="0" cy="1447800"/>
          </a:xfrm>
          <a:prstGeom prst="straightConnector1">
            <a:avLst/>
          </a:prstGeom>
          <a:ln w="95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19"/>
          <p:cNvSpPr txBox="1"/>
          <p:nvPr/>
        </p:nvSpPr>
        <p:spPr>
          <a:xfrm>
            <a:off x="82421" y="2199882"/>
            <a:ext cx="367030" cy="11791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开始全局事务</a:t>
            </a:r>
          </a:p>
        </p:txBody>
      </p:sp>
      <p:sp>
        <p:nvSpPr>
          <p:cNvPr id="72" name="文本框 20"/>
          <p:cNvSpPr txBox="1"/>
          <p:nvPr/>
        </p:nvSpPr>
        <p:spPr>
          <a:xfrm>
            <a:off x="474216" y="2207502"/>
            <a:ext cx="367030" cy="1002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注册资源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73" name="文本框 22"/>
          <p:cNvSpPr txBox="1"/>
          <p:nvPr/>
        </p:nvSpPr>
        <p:spPr>
          <a:xfrm>
            <a:off x="824736" y="2229092"/>
            <a:ext cx="367030" cy="980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注册资源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74" name="文本框 23"/>
          <p:cNvSpPr txBox="1"/>
          <p:nvPr/>
        </p:nvSpPr>
        <p:spPr>
          <a:xfrm>
            <a:off x="1173351" y="2241792"/>
            <a:ext cx="367030" cy="9677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提交事务</a:t>
            </a: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2454781" y="2143367"/>
            <a:ext cx="0" cy="1433195"/>
          </a:xfrm>
          <a:prstGeom prst="straightConnector1">
            <a:avLst/>
          </a:prstGeom>
          <a:ln w="95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60" idx="0"/>
          </p:cNvCxnSpPr>
          <p:nvPr/>
        </p:nvCxnSpPr>
        <p:spPr>
          <a:xfrm flipH="1">
            <a:off x="3219321" y="2156702"/>
            <a:ext cx="13335" cy="1436370"/>
          </a:xfrm>
          <a:prstGeom prst="straightConnector1">
            <a:avLst/>
          </a:prstGeom>
          <a:ln w="95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30"/>
          <p:cNvSpPr txBox="1"/>
          <p:nvPr/>
        </p:nvSpPr>
        <p:spPr>
          <a:xfrm>
            <a:off x="2461766" y="2239252"/>
            <a:ext cx="367030" cy="970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1..n</a:t>
            </a:r>
          </a:p>
        </p:txBody>
      </p:sp>
      <p:sp>
        <p:nvSpPr>
          <p:cNvPr id="78" name="文本框 31"/>
          <p:cNvSpPr txBox="1"/>
          <p:nvPr/>
        </p:nvSpPr>
        <p:spPr>
          <a:xfrm>
            <a:off x="3232021" y="2273542"/>
            <a:ext cx="367030" cy="1238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1..n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436116" y="4468102"/>
            <a:ext cx="3228340" cy="1252220"/>
          </a:xfrm>
          <a:prstGeom prst="roundRect">
            <a:avLst/>
          </a:prstGeom>
          <a:noFill/>
          <a:ln w="127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/>
          <p:cNvCxnSpPr/>
          <p:nvPr/>
        </p:nvCxnSpPr>
        <p:spPr>
          <a:xfrm>
            <a:off x="561846" y="4536047"/>
            <a:ext cx="0" cy="111379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62481" y="5649202"/>
            <a:ext cx="2853055" cy="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3403471" y="4655427"/>
            <a:ext cx="12065" cy="980440"/>
          </a:xfrm>
          <a:prstGeom prst="straightConnector1">
            <a:avLst/>
          </a:prstGeom>
          <a:ln w="95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63751" y="5077702"/>
            <a:ext cx="2463800" cy="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2428111" y="4648442"/>
            <a:ext cx="1270" cy="723265"/>
          </a:xfrm>
          <a:prstGeom prst="straightConnector1">
            <a:avLst/>
          </a:prstGeom>
          <a:ln w="95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64386" y="5368532"/>
            <a:ext cx="1851025" cy="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3014216" y="4642092"/>
            <a:ext cx="13335" cy="450850"/>
          </a:xfrm>
          <a:prstGeom prst="straightConnector1">
            <a:avLst/>
          </a:prstGeom>
          <a:ln w="95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64386" y="4786872"/>
            <a:ext cx="1419860" cy="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1969641" y="4563987"/>
            <a:ext cx="0" cy="208915"/>
          </a:xfrm>
          <a:prstGeom prst="straightConnector1">
            <a:avLst/>
          </a:prstGeom>
          <a:ln w="95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50"/>
          <p:cNvSpPr txBox="1"/>
          <p:nvPr/>
        </p:nvSpPr>
        <p:spPr>
          <a:xfrm>
            <a:off x="1240026" y="4523347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准备</a:t>
            </a:r>
          </a:p>
        </p:txBody>
      </p:sp>
      <p:sp>
        <p:nvSpPr>
          <p:cNvPr id="90" name="文本框 51"/>
          <p:cNvSpPr txBox="1"/>
          <p:nvPr/>
        </p:nvSpPr>
        <p:spPr>
          <a:xfrm>
            <a:off x="1235581" y="4816717"/>
            <a:ext cx="904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准备</a:t>
            </a:r>
          </a:p>
        </p:txBody>
      </p:sp>
      <p:sp>
        <p:nvSpPr>
          <p:cNvPr id="91" name="文本框 52"/>
          <p:cNvSpPr txBox="1"/>
          <p:nvPr/>
        </p:nvSpPr>
        <p:spPr>
          <a:xfrm>
            <a:off x="1230501" y="5106912"/>
            <a:ext cx="751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提交</a:t>
            </a:r>
          </a:p>
        </p:txBody>
      </p:sp>
      <p:sp>
        <p:nvSpPr>
          <p:cNvPr id="92" name="文本框 53"/>
          <p:cNvSpPr txBox="1"/>
          <p:nvPr/>
        </p:nvSpPr>
        <p:spPr>
          <a:xfrm>
            <a:off x="1187956" y="5385042"/>
            <a:ext cx="723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提交</a:t>
            </a:r>
          </a:p>
        </p:txBody>
      </p:sp>
      <p:sp>
        <p:nvSpPr>
          <p:cNvPr id="93" name="文本框 54"/>
          <p:cNvSpPr txBox="1"/>
          <p:nvPr/>
        </p:nvSpPr>
        <p:spPr>
          <a:xfrm>
            <a:off x="3874007" y="1752842"/>
            <a:ext cx="27341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全局事务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全局事务管理器全局管理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事务管理器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  管理全局事务状态与参与的资源，协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资源的一致提交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回滚</a:t>
            </a:r>
          </a:p>
          <a:p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TX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  应用与应用服务器与事务管理器的接口</a:t>
            </a: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  全局事务管理器与资源管理器的接口</a:t>
            </a:r>
          </a:p>
        </p:txBody>
      </p:sp>
      <p:sp>
        <p:nvSpPr>
          <p:cNvPr id="94" name="文本框 55"/>
          <p:cNvSpPr txBox="1"/>
          <p:nvPr/>
        </p:nvSpPr>
        <p:spPr>
          <a:xfrm>
            <a:off x="7029831" y="1669022"/>
            <a:ext cx="381381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XA</a:t>
            </a:r>
            <a:r>
              <a:rPr lang="zh-CN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是由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X/Open</a:t>
            </a:r>
            <a:r>
              <a:rPr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组织提出的分布式事务的规范。</a:t>
            </a:r>
          </a:p>
          <a:p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XA</a:t>
            </a:r>
            <a:r>
              <a:rPr lang="zh-CN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规范主要定义了（全局）事务管理器（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TM</a:t>
            </a:r>
            <a:r>
              <a:rPr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            和（局部）资源管理器（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RM)</a:t>
            </a:r>
            <a:r>
              <a:rPr lang="zh-CN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之间的接口。主流的关系型数据库产品都是实现了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XA</a:t>
            </a:r>
            <a:r>
              <a:rPr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接口的。</a:t>
            </a:r>
          </a:p>
          <a:p>
            <a:endParaRPr lang="zh-CN" altLang="en-US" sz="1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XA</a:t>
            </a:r>
            <a:r>
              <a:rPr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接口是双向的系统接口，在事务管理器（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TM</a:t>
            </a:r>
            <a:r>
              <a:rPr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）以及一个或多个资源管理器（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RM</a:t>
            </a:r>
            <a:r>
              <a:rPr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）之间形成通信桥梁。</a:t>
            </a:r>
          </a:p>
          <a:p>
            <a:endParaRPr lang="zh-CN" altLang="en-US" sz="1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XA</a:t>
            </a:r>
            <a:r>
              <a:rPr lang="zh-CN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之所以需要引入事务管理器是因为，在分布式系统中，从理论上讲两台机器理论上无法达成一致的状态，需要引入一个单点进行协调。</a:t>
            </a:r>
          </a:p>
          <a:p>
            <a:endParaRPr lang="zh-CN" altLang="zh-CN" sz="1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由全局事务管理器管理和协调的事务，可以跨越多个资源（如数据库或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JMS</a:t>
            </a:r>
            <a:r>
              <a:rPr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队列）和进程。全局事务管理器一般使用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XA</a:t>
            </a:r>
            <a:r>
              <a:rPr lang="zh-CN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二阶段提交协议与数据库进行交互。</a:t>
            </a:r>
          </a:p>
        </p:txBody>
      </p:sp>
      <p:sp>
        <p:nvSpPr>
          <p:cNvPr id="95" name="文本框 56"/>
          <p:cNvSpPr txBox="1"/>
          <p:nvPr/>
        </p:nvSpPr>
        <p:spPr>
          <a:xfrm>
            <a:off x="6639941" y="1691247"/>
            <a:ext cx="528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sym typeface="+mn-ea"/>
              </a:rPr>
              <a:t>★  </a:t>
            </a:r>
            <a:endParaRPr lang="zh-CN" altLang="en-US"/>
          </a:p>
        </p:txBody>
      </p:sp>
      <p:sp>
        <p:nvSpPr>
          <p:cNvPr id="96" name="文本框 57"/>
          <p:cNvSpPr txBox="1"/>
          <p:nvPr/>
        </p:nvSpPr>
        <p:spPr>
          <a:xfrm>
            <a:off x="6667881" y="2718677"/>
            <a:ext cx="47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sym typeface="+mn-ea"/>
              </a:rPr>
              <a:t>★</a:t>
            </a:r>
            <a:endParaRPr lang="zh-CN" altLang="en-US"/>
          </a:p>
        </p:txBody>
      </p:sp>
      <p:sp>
        <p:nvSpPr>
          <p:cNvPr id="97" name="文本框 58"/>
          <p:cNvSpPr txBox="1"/>
          <p:nvPr/>
        </p:nvSpPr>
        <p:spPr>
          <a:xfrm>
            <a:off x="6667881" y="3512427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sym typeface="+mn-ea"/>
              </a:rPr>
              <a:t>★</a:t>
            </a:r>
            <a:endParaRPr lang="zh-CN" altLang="en-US"/>
          </a:p>
        </p:txBody>
      </p:sp>
      <p:sp>
        <p:nvSpPr>
          <p:cNvPr id="98" name="文本框 59"/>
          <p:cNvSpPr txBox="1"/>
          <p:nvPr/>
        </p:nvSpPr>
        <p:spPr>
          <a:xfrm>
            <a:off x="6667881" y="4523347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sym typeface="+mn-ea"/>
              </a:rPr>
              <a:t>★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9027" y="246157"/>
            <a:ext cx="6531981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两阶段提交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Phase Commit) --- 2PC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6028407" y="1075913"/>
            <a:ext cx="46316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2PC</a:t>
            </a:r>
            <a:r>
              <a:rPr lang="zh-CN" altLang="en-US" sz="1600" dirty="0" smtClean="0"/>
              <a:t>，将事务的提交过程分为：</a:t>
            </a:r>
            <a:endParaRPr lang="en-US" altLang="zh-CN" sz="1600" dirty="0" smtClean="0"/>
          </a:p>
          <a:p>
            <a:r>
              <a:rPr lang="zh-CN" altLang="en-US" sz="1600" dirty="0" smtClean="0"/>
              <a:t>准备阶段和提交阶段。</a:t>
            </a:r>
            <a:endParaRPr lang="en-US" altLang="zh-CN" sz="1600" dirty="0" smtClean="0"/>
          </a:p>
          <a:p>
            <a:r>
              <a:rPr lang="zh-CN" altLang="en-US" sz="1600" dirty="0" smtClean="0"/>
              <a:t>事务的发起者称协调者，事务的执行者称参与者。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600" dirty="0" smtClean="0"/>
              <a:t>阶段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：准备阶段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、协调者向所有参与者发送事务内容，询问是否可以提交事务，并等待所有参与者答复。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、各参与者执行事务操作，但不提交事务。</a:t>
            </a:r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、如参与者执行成功，给协调者反馈</a:t>
            </a:r>
            <a:r>
              <a:rPr lang="en-US" altLang="zh-CN" sz="1600" dirty="0" smtClean="0"/>
              <a:t>YES</a:t>
            </a:r>
            <a:r>
              <a:rPr lang="zh-CN" altLang="en-US" sz="1600" dirty="0" smtClean="0"/>
              <a:t>，即可以提交；如执行失败，给协调者反馈</a:t>
            </a:r>
            <a:r>
              <a:rPr lang="en-US" altLang="zh-CN" sz="1600" dirty="0" smtClean="0"/>
              <a:t>NO</a:t>
            </a:r>
            <a:r>
              <a:rPr lang="zh-CN" altLang="en-US" sz="1600" dirty="0" smtClean="0"/>
              <a:t>，即不可提交。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　　阶段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：提交阶段</a:t>
            </a:r>
          </a:p>
          <a:p>
            <a:r>
              <a:rPr lang="zh-CN" altLang="en-US" sz="1600" dirty="0" smtClean="0"/>
              <a:t>　　此阶段分两种情况：所有参与者均反馈</a:t>
            </a:r>
            <a:r>
              <a:rPr lang="en-US" altLang="zh-CN" sz="1600" dirty="0" smtClean="0"/>
              <a:t>YES</a:t>
            </a:r>
            <a:r>
              <a:rPr lang="zh-CN" altLang="en-US" sz="1600" dirty="0" smtClean="0"/>
              <a:t>、或任何一个参与者反馈</a:t>
            </a:r>
            <a:r>
              <a:rPr lang="en-US" altLang="zh-CN" sz="1600" dirty="0" smtClean="0"/>
              <a:t>NO</a:t>
            </a:r>
            <a:r>
              <a:rPr lang="zh-CN" altLang="en-US" sz="1600" dirty="0" smtClean="0"/>
              <a:t>。</a:t>
            </a:r>
          </a:p>
          <a:p>
            <a:r>
              <a:rPr lang="zh-CN" altLang="en-US" sz="1600" dirty="0" smtClean="0"/>
              <a:t>　　所有参与者均反馈</a:t>
            </a:r>
            <a:r>
              <a:rPr lang="en-US" altLang="zh-CN" sz="1600" dirty="0" smtClean="0"/>
              <a:t>YES</a:t>
            </a:r>
            <a:r>
              <a:rPr lang="zh-CN" altLang="en-US" sz="1600" dirty="0" smtClean="0"/>
              <a:t>时，即提交事务。</a:t>
            </a:r>
          </a:p>
          <a:p>
            <a:r>
              <a:rPr lang="zh-CN" altLang="en-US" sz="1600" dirty="0" smtClean="0"/>
              <a:t>　　任何一个参与者反馈</a:t>
            </a:r>
            <a:r>
              <a:rPr lang="en-US" altLang="zh-CN" sz="1600" dirty="0" smtClean="0"/>
              <a:t>NO</a:t>
            </a:r>
            <a:r>
              <a:rPr lang="zh-CN" altLang="en-US" sz="1600" dirty="0" smtClean="0"/>
              <a:t>时，即中断事务。</a:t>
            </a:r>
          </a:p>
          <a:p>
            <a:r>
              <a:rPr lang="zh-CN" altLang="en-US" sz="1600" dirty="0" smtClean="0"/>
              <a:t>　　</a:t>
            </a:r>
            <a:endParaRPr lang="zh-CN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47" y="740539"/>
            <a:ext cx="3919957" cy="565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819" y="325288"/>
            <a:ext cx="3717684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 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柔性事务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扯理论好没用，好使才是王道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4973" y="1579729"/>
            <a:ext cx="8133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:Basic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Availability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基本业务可用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Soft state </a:t>
            </a:r>
            <a:r>
              <a:rPr lang="zh-CN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柔性状态</a:t>
            </a:r>
            <a:r>
              <a:rPr lang="zh-CN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中间态</a:t>
            </a:r>
            <a:r>
              <a:rPr lang="zh-CN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一致</a:t>
            </a:r>
            <a:r>
              <a:rPr lang="zh-CN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:  Eventual consistency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一致性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为了可用性，牺牲一致性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难点：业界尚未有特别成熟、大规模普及的无侵入性的框架方案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6667" y="1019429"/>
            <a:ext cx="4801314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什么原子不原子的追求，我不是追求完美的人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46769"/>
            <a:ext cx="4622845" cy="499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4705350" y="94988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3PC</a:t>
            </a:r>
            <a:r>
              <a:rPr lang="zh-CN" altLang="en-US" dirty="0" smtClean="0"/>
              <a:t>，三阶段提交协议，是</a:t>
            </a:r>
            <a:r>
              <a:rPr lang="en-US" altLang="zh-CN" dirty="0" smtClean="0"/>
              <a:t>2PC</a:t>
            </a:r>
            <a:r>
              <a:rPr lang="zh-CN" altLang="en-US" dirty="0" smtClean="0"/>
              <a:t>的改进版本，</a:t>
            </a:r>
            <a:endParaRPr lang="en-US" altLang="zh-CN" dirty="0" smtClean="0"/>
          </a:p>
          <a:p>
            <a:r>
              <a:rPr lang="zh-CN" altLang="en-US" dirty="0" smtClean="0"/>
              <a:t>即将事务的提交过程分为</a:t>
            </a:r>
            <a:r>
              <a:rPr lang="en-US" altLang="zh-CN" dirty="0" err="1" smtClean="0"/>
              <a:t>CanCommit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PreCommit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 Commit</a:t>
            </a:r>
            <a:r>
              <a:rPr lang="zh-CN" altLang="en-US" dirty="0" smtClean="0"/>
              <a:t>三个阶段来进行处理。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CanCommit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、协调者向参与者发出</a:t>
            </a:r>
            <a:r>
              <a:rPr lang="en-US" altLang="zh-CN" dirty="0" err="1" smtClean="0"/>
              <a:t>CanCommit</a:t>
            </a:r>
            <a:r>
              <a:rPr lang="zh-CN" altLang="en-US" dirty="0" smtClean="0"/>
              <a:t>请求，询问是否可以提交事务，并等待所有参与者答复。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、参与者收到</a:t>
            </a:r>
            <a:r>
              <a:rPr lang="en-US" altLang="zh-CN" dirty="0" err="1" smtClean="0"/>
              <a:t>CanCommit</a:t>
            </a:r>
            <a:r>
              <a:rPr lang="zh-CN" altLang="en-US" dirty="0" smtClean="0"/>
              <a:t>请求后，如果认为可以执行事务操作，则反馈</a:t>
            </a:r>
            <a:r>
              <a:rPr lang="en-US" altLang="zh-CN" dirty="0" smtClean="0"/>
              <a:t>YES</a:t>
            </a:r>
            <a:r>
              <a:rPr lang="zh-CN" altLang="en-US" dirty="0" smtClean="0"/>
              <a:t>，否则反馈</a:t>
            </a:r>
            <a:r>
              <a:rPr lang="en-US" altLang="zh-CN" dirty="0" smtClean="0"/>
              <a:t>NO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</a:t>
            </a:r>
            <a:endParaRPr lang="en-US" altLang="zh-CN" dirty="0" smtClean="0"/>
          </a:p>
          <a:p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PreCommit</a:t>
            </a:r>
            <a:r>
              <a:rPr lang="zh-CN" altLang="en-US" dirty="0" smtClean="0"/>
              <a:t>　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、所有参与者均反馈</a:t>
            </a:r>
            <a:r>
              <a:rPr lang="en-US" altLang="zh-CN" dirty="0" smtClean="0"/>
              <a:t>YES</a:t>
            </a:r>
            <a:r>
              <a:rPr lang="zh-CN" altLang="en-US" dirty="0" smtClean="0"/>
              <a:t>，即执行事务预提交。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、任何一个参与者反馈</a:t>
            </a:r>
            <a:r>
              <a:rPr lang="en-US" altLang="zh-CN" dirty="0" smtClean="0"/>
              <a:t>NO</a:t>
            </a:r>
            <a:r>
              <a:rPr lang="zh-CN" altLang="en-US" dirty="0" smtClean="0"/>
              <a:t>，或者等待超时后协调者尚无法收到所有参与者的反馈，即中断事务。</a:t>
            </a:r>
          </a:p>
          <a:p>
            <a:r>
              <a:rPr lang="zh-CN" altLang="en-US" dirty="0" smtClean="0"/>
              <a:t>　　</a:t>
            </a:r>
          </a:p>
          <a:p>
            <a:r>
              <a:rPr lang="zh-CN" altLang="en-US" dirty="0" smtClean="0"/>
              <a:t>阶段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 Commit</a:t>
            </a:r>
            <a:r>
              <a:rPr lang="zh-CN" altLang="en-US" dirty="0" smtClean="0"/>
              <a:t>　　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、所有参与者均反馈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响应，即执行真正的事务提交。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、任何一个参与者反馈</a:t>
            </a:r>
            <a:r>
              <a:rPr lang="en-US" altLang="zh-CN" dirty="0" smtClean="0"/>
              <a:t>NO</a:t>
            </a:r>
            <a:r>
              <a:rPr lang="zh-CN" altLang="en-US" dirty="0" smtClean="0"/>
              <a:t>，或者等待超时后协调者尚无法收到所有参与者的反馈，即中断事务。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9027" y="246157"/>
            <a:ext cx="6053260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三阶段提交协议</a:t>
            </a:r>
            <a:r>
              <a:rPr lang="en-US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--- 3PC</a:t>
            </a:r>
            <a:r>
              <a:rPr lang="zh-CN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（对</a:t>
            </a:r>
            <a:r>
              <a:rPr lang="en-US" alt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2pc</a:t>
            </a:r>
            <a:r>
              <a:rPr lang="zh-CN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优化）</a:t>
            </a:r>
            <a:endParaRPr lang="en-US" altLang="en-US" sz="2665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1676</Words>
  <Application>WPS 演示</Application>
  <PresentationFormat>自定义</PresentationFormat>
  <Paragraphs>191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QQ:394222199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fei</cp:lastModifiedBy>
  <cp:revision>817</cp:revision>
  <dcterms:created xsi:type="dcterms:W3CDTF">2014-11-04T04:04:00Z</dcterms:created>
  <dcterms:modified xsi:type="dcterms:W3CDTF">2019-11-18T09:31:18Z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