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6" r:id="rId2"/>
    <p:sldId id="365" r:id="rId3"/>
    <p:sldId id="353" r:id="rId4"/>
    <p:sldId id="356" r:id="rId5"/>
    <p:sldId id="357" r:id="rId6"/>
    <p:sldId id="360" r:id="rId7"/>
    <p:sldId id="359" r:id="rId8"/>
    <p:sldId id="361" r:id="rId9"/>
    <p:sldId id="362" r:id="rId10"/>
    <p:sldId id="3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36" autoAdjust="0"/>
    <p:restoredTop sz="92276" autoAdjust="0"/>
  </p:normalViewPr>
  <p:slideViewPr>
    <p:cSldViewPr snapToGrid="0" showGuides="1">
      <p:cViewPr varScale="1">
        <p:scale>
          <a:sx n="75" d="100"/>
          <a:sy n="75" d="100"/>
        </p:scale>
        <p:origin x="-19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11/13 Wed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777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11/13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共享</a:t>
            </a: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单点登陆</a:t>
            </a: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259" y="468348"/>
            <a:ext cx="273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</a:t>
            </a:r>
            <a:r>
              <a:rPr lang="zh-CN" altLang="en-US" dirty="0" smtClean="0"/>
              <a:t>方案解决单点登陆</a:t>
            </a:r>
            <a:endParaRPr lang="en-US" altLang="zh-CN" dirty="0" smtClean="0"/>
          </a:p>
          <a:p>
            <a:r>
              <a:rPr lang="en-US" altLang="zh-CN" dirty="0" smtClean="0"/>
              <a:t>------</a:t>
            </a:r>
            <a:r>
              <a:rPr lang="zh-CN" altLang="en-US" dirty="0" smtClean="0"/>
              <a:t>不使用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共享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6382371" y="2868112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165607" y="2869684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977124" y="2852401"/>
            <a:ext cx="2079757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 Server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523" y="1762811"/>
            <a:ext cx="64283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已经在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页面正常访问（已登陆状态）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b.com</a:t>
            </a:r>
            <a:r>
              <a:rPr lang="zh-CN" altLang="en-US" dirty="0" smtClean="0"/>
              <a:t>页面，发现未登陆，于是跳转</a:t>
            </a:r>
            <a:r>
              <a:rPr lang="en-US" altLang="zh-CN" dirty="0" smtClean="0"/>
              <a:t>login.cas.com 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去登陆，此时，在</a:t>
            </a:r>
            <a:r>
              <a:rPr lang="en-US" altLang="zh-CN" dirty="0" smtClean="0"/>
              <a:t>cas.com</a:t>
            </a:r>
            <a:r>
              <a:rPr lang="zh-CN" altLang="en-US" dirty="0" smtClean="0"/>
              <a:t>域名下有</a:t>
            </a:r>
            <a:r>
              <a:rPr lang="en-US" altLang="zh-CN" dirty="0" smtClean="0"/>
              <a:t>cookie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login.cas.com</a:t>
            </a:r>
            <a:r>
              <a:rPr lang="zh-CN" altLang="en-US" dirty="0" smtClean="0"/>
              <a:t>服务经过校验，发现此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是有效的，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直接返回</a:t>
            </a:r>
            <a:r>
              <a:rPr lang="en-US" altLang="zh-CN" dirty="0" smtClean="0"/>
              <a:t>success.cas.com</a:t>
            </a:r>
            <a:r>
              <a:rPr lang="zh-CN" altLang="en-US" dirty="0" smtClean="0"/>
              <a:t>页面和</a:t>
            </a:r>
            <a:r>
              <a:rPr lang="en-US" altLang="zh-CN" dirty="0" smtClean="0"/>
              <a:t>ticket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success.cas.com</a:t>
            </a:r>
            <a:r>
              <a:rPr lang="zh-CN" altLang="en-US" dirty="0" smtClean="0"/>
              <a:t>页面发生</a:t>
            </a:r>
            <a:r>
              <a:rPr lang="en-US" altLang="zh-CN" dirty="0" smtClean="0"/>
              <a:t>302</a:t>
            </a:r>
            <a:r>
              <a:rPr lang="zh-CN" altLang="en-US" dirty="0" smtClean="0"/>
              <a:t>跳转，转回</a:t>
            </a:r>
            <a:r>
              <a:rPr lang="en-US" altLang="zh-CN" dirty="0" smtClean="0"/>
              <a:t>b.com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并携带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b.com</a:t>
            </a:r>
            <a:r>
              <a:rPr lang="zh-CN" altLang="en-US" dirty="0" smtClean="0"/>
              <a:t>服务器探测到此请求未登陆，于是后端发</a:t>
            </a:r>
            <a:r>
              <a:rPr lang="en-US" altLang="zh-CN" dirty="0" smtClean="0"/>
              <a:t>ticket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cas.com</a:t>
            </a:r>
            <a:r>
              <a:rPr lang="zh-CN" altLang="en-US" dirty="0" smtClean="0"/>
              <a:t>校验，校验通过，则</a:t>
            </a:r>
            <a:r>
              <a:rPr lang="en-US" altLang="zh-CN" dirty="0" smtClean="0"/>
              <a:t>b.com</a:t>
            </a:r>
            <a:r>
              <a:rPr lang="zh-CN" altLang="en-US" dirty="0" smtClean="0"/>
              <a:t>种</a:t>
            </a:r>
            <a:r>
              <a:rPr lang="en-US" altLang="zh-CN" dirty="0" smtClean="0"/>
              <a:t>cookie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b.com</a:t>
            </a:r>
            <a:r>
              <a:rPr lang="zh-CN" altLang="en-US" dirty="0" smtClean="0"/>
              <a:t>域名下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91955" y="4999918"/>
            <a:ext cx="2058897" cy="9233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Redis</a:t>
            </a:r>
          </a:p>
        </p:txBody>
      </p:sp>
      <p:cxnSp>
        <p:nvCxnSpPr>
          <p:cNvPr id="28" name="直接箭头连接符 27"/>
          <p:cNvCxnSpPr>
            <a:stCxn id="9" idx="2"/>
            <a:endCxn id="15" idx="0"/>
          </p:cNvCxnSpPr>
          <p:nvPr/>
        </p:nvCxnSpPr>
        <p:spPr>
          <a:xfrm rot="16200000" flipH="1">
            <a:off x="8091730" y="4270244"/>
            <a:ext cx="1413150" cy="46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2"/>
            <a:endCxn id="15" idx="0"/>
          </p:cNvCxnSpPr>
          <p:nvPr/>
        </p:nvCxnSpPr>
        <p:spPr>
          <a:xfrm rot="16200000" flipH="1">
            <a:off x="7199326" y="3377840"/>
            <a:ext cx="1414722" cy="1829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</p:cNvCxnSpPr>
          <p:nvPr/>
        </p:nvCxnSpPr>
        <p:spPr>
          <a:xfrm rot="5400000">
            <a:off x="9127962" y="3392978"/>
            <a:ext cx="1712534" cy="2065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823" y="407609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02574" y="379485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97741" y="394568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71684" y="1489434"/>
            <a:ext cx="1439441" cy="4426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4" idx="0"/>
          </p:cNvCxnSpPr>
          <p:nvPr/>
        </p:nvCxnSpPr>
        <p:spPr>
          <a:xfrm rot="16200000" flipH="1">
            <a:off x="6523679" y="2399819"/>
            <a:ext cx="936019" cy="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  <a:endCxn id="9" idx="0"/>
          </p:cNvCxnSpPr>
          <p:nvPr/>
        </p:nvCxnSpPr>
        <p:spPr>
          <a:xfrm rot="5400000">
            <a:off x="8376639" y="2359343"/>
            <a:ext cx="908909" cy="11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6" idx="2"/>
            <a:endCxn id="10" idx="0"/>
          </p:cNvCxnSpPr>
          <p:nvPr/>
        </p:nvCxnSpPr>
        <p:spPr>
          <a:xfrm rot="16200000" flipH="1">
            <a:off x="10558838" y="2394235"/>
            <a:ext cx="852347" cy="63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196324" y="1474954"/>
            <a:ext cx="1381309" cy="485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262365" y="1514233"/>
            <a:ext cx="1381309" cy="485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登陆那些事？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2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204" y="1423838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2"/>
          <p:cNvSpPr>
            <a:spLocks noChangeArrowheads="1"/>
          </p:cNvSpPr>
          <p:nvPr/>
        </p:nvSpPr>
        <p:spPr bwMode="auto">
          <a:xfrm>
            <a:off x="4731485" y="785808"/>
            <a:ext cx="624131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标识同一用户发出的一系列操作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800" b="1" dirty="0" smtClean="0"/>
              <a:t>无状态协议，每次请求之间无任何关系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b="1" dirty="0" smtClean="0"/>
              <a:t>会话机制，服务器建一个会话，将</a:t>
            </a:r>
            <a:r>
              <a:rPr lang="en-US" altLang="zh-CN" sz="1800" b="1" dirty="0" smtClean="0"/>
              <a:t>id</a:t>
            </a:r>
            <a:r>
              <a:rPr lang="zh-CN" altLang="en-US" sz="1800" b="1" dirty="0" smtClean="0"/>
              <a:t>存在在浏览器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浏览器存储会话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请求参数传递会话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传递会话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2" name="矩形 1"/>
          <p:cNvSpPr/>
          <p:nvPr/>
        </p:nvSpPr>
        <p:spPr>
          <a:xfrm>
            <a:off x="4731485" y="3533422"/>
            <a:ext cx="6512248" cy="242711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65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694592"/>
            <a:ext cx="1135586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Cookie</a:t>
            </a:r>
            <a:r>
              <a:rPr lang="zh-CN" altLang="en-US" sz="2400" b="1" dirty="0" smtClean="0"/>
              <a:t>与</a:t>
            </a:r>
            <a:r>
              <a:rPr lang="en-US" altLang="zh-CN" sz="2400" b="1" dirty="0" smtClean="0"/>
              <a:t>Session</a:t>
            </a:r>
            <a:r>
              <a:rPr lang="zh-CN" altLang="en-US" sz="2400" b="1" dirty="0" smtClean="0"/>
              <a:t>的交互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、服务器通过</a:t>
            </a:r>
            <a:r>
              <a:rPr lang="en-US" dirty="0" smtClean="0"/>
              <a:t>response.addCookie(Cookiecookie)</a:t>
            </a:r>
            <a:r>
              <a:rPr lang="zh-CN" altLang="en-US" dirty="0" smtClean="0"/>
              <a:t>向</a:t>
            </a:r>
            <a:r>
              <a:rPr lang="en-US" altLang="zh-CN" dirty="0" smtClean="0"/>
              <a:t>response Header</a:t>
            </a:r>
            <a:r>
              <a:rPr lang="zh-CN" altLang="en-US" dirty="0" smtClean="0"/>
              <a:t>中设置</a:t>
            </a:r>
            <a:r>
              <a:rPr lang="en-US" dirty="0" smtClean="0"/>
              <a:t>Cookie。</a:t>
            </a:r>
          </a:p>
          <a:p>
            <a:pPr fontAlgn="t"/>
            <a:r>
              <a:rPr lang="en-US" dirty="0" smtClean="0"/>
              <a:t>	</a:t>
            </a:r>
            <a:r>
              <a:rPr lang="zh-CN" altLang="en-US" sz="1400" b="1" dirty="0" smtClean="0"/>
              <a:t>如</a:t>
            </a:r>
            <a:r>
              <a:rPr lang="en-US" altLang="zh-CN" sz="1400" b="1" dirty="0" smtClean="0"/>
              <a:t>: </a:t>
            </a:r>
            <a:r>
              <a:rPr lang="en-US" sz="1400" b="1" dirty="0" smtClean="0"/>
              <a:t>Set-Cookie: </a:t>
            </a:r>
            <a:r>
              <a:rPr lang="en-US" altLang="zh-CN" sz="1400" dirty="0" smtClean="0"/>
              <a:t>j</a:t>
            </a:r>
            <a:r>
              <a:rPr lang="en-US" sz="1400" dirty="0" smtClean="0"/>
              <a:t>session=08e0456d-afa3-45f3-99ef-a42e2fc977d3; Domain=dev.com; Path=/;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、浏览器接受</a:t>
            </a:r>
            <a:r>
              <a:rPr lang="en-US" altLang="zh-CN" dirty="0" smtClean="0"/>
              <a:t>response Header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值并保存。在下次请求的</a:t>
            </a:r>
            <a:r>
              <a:rPr lang="en-US" altLang="zh-CN" dirty="0" smtClean="0"/>
              <a:t>request Header</a:t>
            </a:r>
            <a:r>
              <a:rPr lang="zh-CN" altLang="en-US" dirty="0" smtClean="0"/>
              <a:t>中，携带此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fontAlgn="t"/>
            <a:r>
              <a:rPr lang="en-US" altLang="zh-CN" sz="1400" dirty="0" smtClean="0"/>
              <a:t>	</a:t>
            </a:r>
            <a:r>
              <a:rPr lang="zh-CN" altLang="en-US" sz="1400" dirty="0" smtClean="0"/>
              <a:t>如：</a:t>
            </a:r>
            <a:r>
              <a:rPr lang="en-US" sz="1400" b="1" dirty="0" smtClean="0"/>
              <a:t>Cookie: </a:t>
            </a:r>
            <a:r>
              <a:rPr lang="en-US" altLang="zh-CN" sz="1400" dirty="0" smtClean="0"/>
              <a:t>j</a:t>
            </a:r>
            <a:r>
              <a:rPr lang="en-US" sz="1400" dirty="0" smtClean="0"/>
              <a:t>session=08e0456d-afa3-45f3-99ef-a42e2fc977d3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dirty="0" smtClean="0"/>
              <a:t>session</a:t>
            </a:r>
            <a:r>
              <a:rPr lang="en-US" altLang="zh-CN" dirty="0" smtClean="0"/>
              <a:t>id</a:t>
            </a:r>
            <a:r>
              <a:rPr lang="zh-CN" altLang="en-US" dirty="0" smtClean="0"/>
              <a:t>被服务器设置到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中，以后浏览器的请求皆携带此</a:t>
            </a:r>
            <a:r>
              <a:rPr lang="en-US" altLang="zh-CN" dirty="0" smtClean="0"/>
              <a:t>sessionid</a:t>
            </a:r>
            <a:r>
              <a:rPr lang="zh-CN" altLang="en-US" dirty="0" smtClean="0"/>
              <a:t>，服务器据此检索对应</a:t>
            </a:r>
            <a:r>
              <a:rPr lang="en-US" altLang="zh-CN" dirty="0" smtClean="0"/>
              <a:t>session</a:t>
            </a:r>
          </a:p>
          <a:p>
            <a:pPr latinLnBrk="1"/>
            <a:r>
              <a:rPr lang="en-US" altLang="zh-CN" dirty="0" smtClean="0"/>
              <a:t>4</a:t>
            </a:r>
            <a:r>
              <a:rPr lang="zh-CN" altLang="en-US" dirty="0" smtClean="0"/>
              <a:t>、当程序请求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时，首先根据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中携带的</a:t>
            </a:r>
            <a:r>
              <a:rPr lang="en-US" dirty="0" smtClean="0"/>
              <a:t>session id</a:t>
            </a:r>
            <a:r>
              <a:rPr lang="zh-CN" altLang="en-US" dirty="0" smtClean="0"/>
              <a:t>检索</a:t>
            </a:r>
            <a:r>
              <a:rPr lang="en-US" dirty="0" smtClean="0"/>
              <a:t>session</a:t>
            </a:r>
            <a:r>
              <a:rPr lang="zh-CN" altLang="en-US" dirty="0" smtClean="0"/>
              <a:t>（检索不到，会新建一个）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995082" y="3496235"/>
            <a:ext cx="914400" cy="2716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浏览器</a:t>
            </a:r>
            <a:endParaRPr lang="zh-CN" altLang="en-US" sz="4000" dirty="0"/>
          </a:p>
        </p:txBody>
      </p:sp>
      <p:sp>
        <p:nvSpPr>
          <p:cNvPr id="4" name="圆角矩形 3"/>
          <p:cNvSpPr/>
          <p:nvPr/>
        </p:nvSpPr>
        <p:spPr>
          <a:xfrm>
            <a:off x="6131859" y="3487270"/>
            <a:ext cx="1219200" cy="2734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945340" y="3585881"/>
            <a:ext cx="4132729" cy="51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第一次请求，无</a:t>
            </a:r>
            <a:r>
              <a:rPr lang="en-US" altLang="zh-CN" sz="1400" dirty="0" smtClean="0"/>
              <a:t>cookie</a:t>
            </a:r>
            <a:endParaRPr lang="zh-CN" altLang="en-US" sz="1400" dirty="0"/>
          </a:p>
        </p:txBody>
      </p:sp>
      <p:sp>
        <p:nvSpPr>
          <p:cNvPr id="6" name="左箭头 5"/>
          <p:cNvSpPr/>
          <p:nvPr/>
        </p:nvSpPr>
        <p:spPr>
          <a:xfrm>
            <a:off x="1891552" y="4186518"/>
            <a:ext cx="4177553" cy="412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创建一个</a:t>
            </a:r>
            <a:r>
              <a:rPr lang="en-US" altLang="zh-CN" sz="1400" dirty="0" smtClean="0"/>
              <a:t>session</a:t>
            </a:r>
            <a:r>
              <a:rPr lang="zh-CN" altLang="en-US" sz="1400" dirty="0" smtClean="0"/>
              <a:t>，并将</a:t>
            </a:r>
            <a:r>
              <a:rPr lang="en-US" altLang="zh-CN" sz="1400" dirty="0" smtClean="0"/>
              <a:t>sessionid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cookie</a:t>
            </a:r>
            <a:endParaRPr lang="zh-CN" altLang="en-US" sz="1400" dirty="0"/>
          </a:p>
        </p:txBody>
      </p:sp>
      <p:sp>
        <p:nvSpPr>
          <p:cNvPr id="7" name="右箭头 6"/>
          <p:cNvSpPr/>
          <p:nvPr/>
        </p:nvSpPr>
        <p:spPr>
          <a:xfrm>
            <a:off x="1954305" y="4840940"/>
            <a:ext cx="4132729" cy="51995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后续请求，携带</a:t>
            </a:r>
            <a:r>
              <a:rPr lang="en-US" altLang="zh-CN" sz="1400" dirty="0" smtClean="0"/>
              <a:t>cookie</a:t>
            </a:r>
            <a:endParaRPr lang="zh-CN" altLang="en-US" sz="1400" dirty="0"/>
          </a:p>
        </p:txBody>
      </p:sp>
      <p:sp>
        <p:nvSpPr>
          <p:cNvPr id="8" name="左箭头 7"/>
          <p:cNvSpPr/>
          <p:nvPr/>
        </p:nvSpPr>
        <p:spPr>
          <a:xfrm>
            <a:off x="1900517" y="5441577"/>
            <a:ext cx="4177553" cy="412376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根据</a:t>
            </a:r>
            <a:r>
              <a:rPr lang="en-US" altLang="zh-CN" sz="1400" dirty="0" smtClean="0"/>
              <a:t>sessionid</a:t>
            </a:r>
            <a:r>
              <a:rPr lang="zh-CN" altLang="en-US" sz="1400" dirty="0" smtClean="0"/>
              <a:t>检索到</a:t>
            </a:r>
            <a:r>
              <a:rPr lang="en-US" altLang="zh-CN" sz="1400" dirty="0" smtClean="0"/>
              <a:t>Session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259" y="4683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分布式环境下的难点</a:t>
            </a: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4982620" y="2157628"/>
            <a:ext cx="914400" cy="2716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浏览器</a:t>
            </a:r>
            <a:endParaRPr lang="zh-CN" altLang="en-US" sz="4000" dirty="0"/>
          </a:p>
        </p:txBody>
      </p:sp>
      <p:sp>
        <p:nvSpPr>
          <p:cNvPr id="4" name="圆角矩形 3"/>
          <p:cNvSpPr/>
          <p:nvPr/>
        </p:nvSpPr>
        <p:spPr>
          <a:xfrm>
            <a:off x="8752510" y="1554777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801215" y="2942089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840493" y="4508510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3" idx="3"/>
            <a:endCxn id="4" idx="1"/>
          </p:cNvCxnSpPr>
          <p:nvPr/>
        </p:nvCxnSpPr>
        <p:spPr>
          <a:xfrm flipV="1">
            <a:off x="5897020" y="1913319"/>
            <a:ext cx="2855490" cy="160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3"/>
            <a:endCxn id="9" idx="1"/>
          </p:cNvCxnSpPr>
          <p:nvPr/>
        </p:nvCxnSpPr>
        <p:spPr>
          <a:xfrm flipV="1">
            <a:off x="5897020" y="3300631"/>
            <a:ext cx="2904195" cy="21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10" idx="1"/>
          </p:cNvCxnSpPr>
          <p:nvPr/>
        </p:nvCxnSpPr>
        <p:spPr>
          <a:xfrm>
            <a:off x="5897020" y="3515781"/>
            <a:ext cx="2943473" cy="1351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2201" y="22435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登陆注销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47088" y="29992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登陆注销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2354" y="3971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登陆注销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523" y="1762811"/>
            <a:ext cx="42335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、用户登陆了</a:t>
            </a:r>
            <a:r>
              <a:rPr lang="en-US" altLang="zh-CN" dirty="0" smtClean="0"/>
              <a:t>tomcat1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不要重复去登陆</a:t>
            </a:r>
            <a:r>
              <a:rPr lang="en-US" altLang="zh-CN" dirty="0" smtClean="0"/>
              <a:t>tomcat2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、用户登陆</a:t>
            </a:r>
            <a:r>
              <a:rPr lang="en-US" altLang="zh-CN" dirty="0" smtClean="0"/>
              <a:t>tomcat1</a:t>
            </a:r>
            <a:r>
              <a:rPr lang="zh-CN" altLang="en-US" dirty="0" smtClean="0"/>
              <a:t>生成的用户信息，</a:t>
            </a:r>
            <a:endParaRPr lang="en-US" altLang="zh-CN" dirty="0" smtClean="0"/>
          </a:p>
          <a:p>
            <a:r>
              <a:rPr lang="en-US" altLang="zh-CN" dirty="0" smtClean="0"/>
              <a:t>     tomcat2</a:t>
            </a:r>
            <a:r>
              <a:rPr lang="zh-CN" altLang="en-US" dirty="0" smtClean="0"/>
              <a:t>如何知道</a:t>
            </a:r>
            <a:r>
              <a:rPr lang="en-US" altLang="zh-CN" dirty="0" smtClean="0"/>
              <a:t>--</a:t>
            </a:r>
            <a:r>
              <a:rPr lang="zh-CN" altLang="en-US" dirty="0" smtClean="0"/>
              <a:t>校验权限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、用户在</a:t>
            </a:r>
            <a:r>
              <a:rPr lang="en-US" altLang="zh-CN" dirty="0" smtClean="0"/>
              <a:t>tomcat1</a:t>
            </a:r>
            <a:r>
              <a:rPr lang="zh-CN" altLang="en-US" dirty="0" smtClean="0"/>
              <a:t>注销后，</a:t>
            </a:r>
            <a:endParaRPr lang="en-US" altLang="zh-CN" dirty="0" smtClean="0"/>
          </a:p>
          <a:p>
            <a:r>
              <a:rPr lang="en-US" altLang="zh-CN" dirty="0" smtClean="0"/>
              <a:t>     tomcat3</a:t>
            </a:r>
            <a:r>
              <a:rPr lang="zh-CN" altLang="en-US" dirty="0" smtClean="0"/>
              <a:t>要及时得到注销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0544783" y="2840477"/>
            <a:ext cx="632298" cy="398834"/>
          </a:xfrm>
          <a:prstGeom prst="ellipse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622604" y="3239310"/>
            <a:ext cx="1449854" cy="51935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altLang="zh-CN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  <a:endParaRPr lang="zh-CN" altLang="en-US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10029216" y="1896893"/>
            <a:ext cx="651753" cy="31128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259" y="468348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Session</a:t>
            </a:r>
            <a:r>
              <a:rPr lang="zh-CN" altLang="en-US" sz="2400" b="1" dirty="0" smtClean="0"/>
              <a:t>共享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4670705" y="1856435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453941" y="1858007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265459" y="1840724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523" y="1762811"/>
            <a:ext cx="3788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、第一次</a:t>
            </a:r>
            <a:r>
              <a:rPr lang="en-US" altLang="zh-CN" dirty="0" smtClean="0"/>
              <a:t>request.getSession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去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内拉取值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返回数据时，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推送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、成熟的框架，</a:t>
            </a:r>
            <a:r>
              <a:rPr lang="en-US" altLang="zh-CN" dirty="0" smtClean="0"/>
              <a:t>spring-session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80289" y="4270343"/>
            <a:ext cx="2058897" cy="9233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Redis</a:t>
            </a:r>
          </a:p>
        </p:txBody>
      </p:sp>
      <p:cxnSp>
        <p:nvCxnSpPr>
          <p:cNvPr id="28" name="直接箭头连接符 27"/>
          <p:cNvCxnSpPr>
            <a:stCxn id="9" idx="2"/>
            <a:endCxn id="15" idx="0"/>
          </p:cNvCxnSpPr>
          <p:nvPr/>
        </p:nvCxnSpPr>
        <p:spPr>
          <a:xfrm rot="16200000" flipH="1">
            <a:off x="6239013" y="3399618"/>
            <a:ext cx="1695252" cy="46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2"/>
            <a:endCxn id="15" idx="0"/>
          </p:cNvCxnSpPr>
          <p:nvPr/>
        </p:nvCxnSpPr>
        <p:spPr>
          <a:xfrm rot="16200000" flipH="1">
            <a:off x="5346609" y="2507214"/>
            <a:ext cx="1696824" cy="1829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</p:cNvCxnSpPr>
          <p:nvPr/>
        </p:nvCxnSpPr>
        <p:spPr>
          <a:xfrm rot="5400000">
            <a:off x="7201156" y="2596439"/>
            <a:ext cx="1712534" cy="16352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60157" y="334651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90908" y="30652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86075" y="321611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882" y="4494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实战演习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963692" y="2526382"/>
            <a:ext cx="1956339" cy="4053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doFilter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087053" y="3969618"/>
            <a:ext cx="2473241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MyRequestWrapper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5096" y="1018094"/>
            <a:ext cx="3788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、第一次</a:t>
            </a:r>
            <a:r>
              <a:rPr lang="en-US" altLang="zh-CN" dirty="0" smtClean="0"/>
              <a:t>request.getSession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去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内拉取值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返回数据时，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推送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内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4" idx="2"/>
            <a:endCxn id="9" idx="0"/>
          </p:cNvCxnSpPr>
          <p:nvPr/>
        </p:nvCxnSpPr>
        <p:spPr>
          <a:xfrm rot="16200000" flipH="1">
            <a:off x="5113828" y="2759771"/>
            <a:ext cx="1037881" cy="1381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49732" y="4449458"/>
            <a:ext cx="215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重写</a:t>
            </a:r>
            <a:r>
              <a:rPr lang="en-US" dirty="0" smtClean="0"/>
              <a:t>createSession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079194" y="5187248"/>
            <a:ext cx="2473241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HttpServletRequest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23" idx="0"/>
            <a:endCxn id="9" idx="2"/>
          </p:cNvCxnSpPr>
          <p:nvPr/>
        </p:nvCxnSpPr>
        <p:spPr>
          <a:xfrm rot="5400000" flipH="1" flipV="1">
            <a:off x="6069471" y="4933046"/>
            <a:ext cx="500546" cy="78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51303" y="3546055"/>
            <a:ext cx="27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改写</a:t>
            </a:r>
            <a:r>
              <a:rPr lang="en-US" altLang="zh-CN" dirty="0" smtClean="0"/>
              <a:t>request.getSession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9" idx="3"/>
            <a:endCxn id="31" idx="1"/>
          </p:cNvCxnSpPr>
          <p:nvPr/>
        </p:nvCxnSpPr>
        <p:spPr>
          <a:xfrm flipV="1">
            <a:off x="7560294" y="3730721"/>
            <a:ext cx="1491009" cy="5974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9" idx="3"/>
            <a:endCxn id="18" idx="1"/>
          </p:cNvCxnSpPr>
          <p:nvPr/>
        </p:nvCxnSpPr>
        <p:spPr>
          <a:xfrm>
            <a:off x="7560294" y="4328160"/>
            <a:ext cx="1489438" cy="3059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59744" y="17942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校验未登陆，拦截返回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" idx="3"/>
            <a:endCxn id="42" idx="1"/>
          </p:cNvCxnSpPr>
          <p:nvPr/>
        </p:nvCxnSpPr>
        <p:spPr>
          <a:xfrm flipV="1">
            <a:off x="5920031" y="1978906"/>
            <a:ext cx="1539713" cy="750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70741" y="292703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返回时，种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cxnSp>
        <p:nvCxnSpPr>
          <p:cNvPr id="47" name="肘形连接符 46"/>
          <p:cNvCxnSpPr>
            <a:stCxn id="4" idx="3"/>
            <a:endCxn id="45" idx="1"/>
          </p:cNvCxnSpPr>
          <p:nvPr/>
        </p:nvCxnSpPr>
        <p:spPr>
          <a:xfrm>
            <a:off x="5920031" y="2729060"/>
            <a:ext cx="1550710" cy="3826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955836" y="2113174"/>
            <a:ext cx="1956339" cy="4053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SessionFilter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734250" y="3963335"/>
            <a:ext cx="2473241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ServletResponse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4" idx="2"/>
            <a:endCxn id="54" idx="0"/>
          </p:cNvCxnSpPr>
          <p:nvPr/>
        </p:nvCxnSpPr>
        <p:spPr>
          <a:xfrm rot="5400000">
            <a:off x="3440568" y="2462041"/>
            <a:ext cx="1031598" cy="1970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259" y="46834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共享方式的限制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5760202" y="2868112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543438" y="2869684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354956" y="2852401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523" y="1762811"/>
            <a:ext cx="5288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、根据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的交互原理，</a:t>
            </a:r>
            <a:endParaRPr lang="en-US" altLang="zh-CN" dirty="0" smtClean="0"/>
          </a:p>
          <a:p>
            <a:r>
              <a:rPr lang="en-US" altLang="zh-CN" dirty="0" smtClean="0"/>
              <a:t>      cookie</a:t>
            </a:r>
            <a:r>
              <a:rPr lang="zh-CN" altLang="en-US" dirty="0" smtClean="0"/>
              <a:t>无法跨域名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tomcat1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tomcat2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tomcat3</a:t>
            </a:r>
            <a:r>
              <a:rPr lang="zh-CN" altLang="en-US" dirty="0" smtClean="0"/>
              <a:t>三台服务器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必须是同域名，才能拿到对应的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可以种在根域名下，只要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的顶级域名相同，也可以行得通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69786" y="4999918"/>
            <a:ext cx="2058897" cy="9233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Redis</a:t>
            </a:r>
          </a:p>
        </p:txBody>
      </p:sp>
      <p:cxnSp>
        <p:nvCxnSpPr>
          <p:cNvPr id="28" name="直接箭头连接符 27"/>
          <p:cNvCxnSpPr>
            <a:stCxn id="9" idx="2"/>
            <a:endCxn id="15" idx="0"/>
          </p:cNvCxnSpPr>
          <p:nvPr/>
        </p:nvCxnSpPr>
        <p:spPr>
          <a:xfrm rot="16200000" flipH="1">
            <a:off x="7469561" y="4270244"/>
            <a:ext cx="1413150" cy="46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2"/>
            <a:endCxn id="15" idx="0"/>
          </p:cNvCxnSpPr>
          <p:nvPr/>
        </p:nvCxnSpPr>
        <p:spPr>
          <a:xfrm rot="16200000" flipH="1">
            <a:off x="6577157" y="3377840"/>
            <a:ext cx="1414722" cy="1829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</p:cNvCxnSpPr>
          <p:nvPr/>
        </p:nvCxnSpPr>
        <p:spPr>
          <a:xfrm rot="5400000">
            <a:off x="8290653" y="3608116"/>
            <a:ext cx="1712534" cy="16352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49654" y="407609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405" y="379485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75572" y="394568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33598" y="455288"/>
            <a:ext cx="3101065" cy="750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a.dev.com/b.dev.com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4" idx="0"/>
          </p:cNvCxnSpPr>
          <p:nvPr/>
        </p:nvCxnSpPr>
        <p:spPr>
          <a:xfrm rot="5400000">
            <a:off x="6496026" y="1080007"/>
            <a:ext cx="1661882" cy="1914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  <a:endCxn id="9" idx="0"/>
          </p:cNvCxnSpPr>
          <p:nvPr/>
        </p:nvCxnSpPr>
        <p:spPr>
          <a:xfrm rot="5400000">
            <a:off x="7386858" y="1972411"/>
            <a:ext cx="1663454" cy="131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  <a:endCxn id="10" idx="0"/>
          </p:cNvCxnSpPr>
          <p:nvPr/>
        </p:nvCxnSpPr>
        <p:spPr>
          <a:xfrm rot="16200000" flipH="1">
            <a:off x="8301258" y="1189102"/>
            <a:ext cx="1646171" cy="168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259" y="4683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顶级域名不一样的网站怎么办？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5760202" y="2868112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543438" y="2869684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354956" y="2852401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523" y="1762811"/>
            <a:ext cx="41921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登陆成功，</a:t>
            </a:r>
            <a:endParaRPr lang="en-US" altLang="zh-CN" dirty="0" smtClean="0"/>
          </a:p>
          <a:p>
            <a:r>
              <a:rPr lang="en-US" altLang="zh-CN" dirty="0" smtClean="0"/>
              <a:t>      cookieA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域名下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b.com</a:t>
            </a:r>
            <a:r>
              <a:rPr lang="zh-CN" altLang="en-US" dirty="0" smtClean="0"/>
              <a:t>服务时，无法携带</a:t>
            </a:r>
            <a:endParaRPr lang="en-US" altLang="zh-CN" dirty="0" smtClean="0"/>
          </a:p>
          <a:p>
            <a:r>
              <a:rPr lang="en-US" altLang="zh-CN" dirty="0" smtClean="0"/>
              <a:t>      cookie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域名下</a:t>
            </a:r>
            <a:r>
              <a:rPr lang="en-US" altLang="zh-CN" dirty="0" smtClean="0"/>
              <a:t>cookieA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服务发现无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，必然强制要求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去登陆，问题无解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69786" y="4999918"/>
            <a:ext cx="2058897" cy="9233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Redis</a:t>
            </a:r>
          </a:p>
        </p:txBody>
      </p:sp>
      <p:cxnSp>
        <p:nvCxnSpPr>
          <p:cNvPr id="28" name="直接箭头连接符 27"/>
          <p:cNvCxnSpPr>
            <a:stCxn id="9" idx="2"/>
            <a:endCxn id="15" idx="0"/>
          </p:cNvCxnSpPr>
          <p:nvPr/>
        </p:nvCxnSpPr>
        <p:spPr>
          <a:xfrm rot="16200000" flipH="1">
            <a:off x="7469561" y="4270244"/>
            <a:ext cx="1413150" cy="46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2"/>
            <a:endCxn id="15" idx="0"/>
          </p:cNvCxnSpPr>
          <p:nvPr/>
        </p:nvCxnSpPr>
        <p:spPr>
          <a:xfrm rot="16200000" flipH="1">
            <a:off x="6577157" y="3377840"/>
            <a:ext cx="1414722" cy="1829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</p:cNvCxnSpPr>
          <p:nvPr/>
        </p:nvCxnSpPr>
        <p:spPr>
          <a:xfrm rot="5400000">
            <a:off x="8290653" y="3608116"/>
            <a:ext cx="1712534" cy="16352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49654" y="407609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405" y="379485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75572" y="394568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49515" y="1489434"/>
            <a:ext cx="1439441" cy="4426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4" idx="0"/>
          </p:cNvCxnSpPr>
          <p:nvPr/>
        </p:nvCxnSpPr>
        <p:spPr>
          <a:xfrm rot="16200000" flipH="1">
            <a:off x="5901510" y="2399819"/>
            <a:ext cx="936019" cy="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  <a:endCxn id="9" idx="0"/>
          </p:cNvCxnSpPr>
          <p:nvPr/>
        </p:nvCxnSpPr>
        <p:spPr>
          <a:xfrm rot="5400000">
            <a:off x="7754470" y="2359343"/>
            <a:ext cx="908909" cy="11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6" idx="2"/>
            <a:endCxn id="10" idx="0"/>
          </p:cNvCxnSpPr>
          <p:nvPr/>
        </p:nvCxnSpPr>
        <p:spPr>
          <a:xfrm rot="5400000">
            <a:off x="9622549" y="2342061"/>
            <a:ext cx="852347" cy="168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74155" y="1474954"/>
            <a:ext cx="1381309" cy="485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42233" y="1514233"/>
            <a:ext cx="1381309" cy="485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259" y="468348"/>
            <a:ext cx="2739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</a:t>
            </a:r>
            <a:r>
              <a:rPr lang="zh-CN" altLang="en-US" dirty="0" smtClean="0"/>
              <a:t>方案解决单点登陆</a:t>
            </a:r>
            <a:endParaRPr lang="en-US" altLang="zh-CN" dirty="0" smtClean="0"/>
          </a:p>
          <a:p>
            <a:r>
              <a:rPr lang="en-US" altLang="zh-CN" dirty="0" smtClean="0"/>
              <a:t>------</a:t>
            </a:r>
            <a:r>
              <a:rPr lang="zh-CN" altLang="en-US" dirty="0" smtClean="0"/>
              <a:t>不使用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共享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6382371" y="2868112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165607" y="2869684"/>
            <a:ext cx="1219200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977124" y="2852401"/>
            <a:ext cx="2079757" cy="7170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 Server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523" y="1762811"/>
            <a:ext cx="603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校验未登陆，强转入</a:t>
            </a:r>
            <a:r>
              <a:rPr lang="en-US" altLang="zh-CN" dirty="0" smtClean="0"/>
              <a:t>login.cas.com</a:t>
            </a:r>
            <a:r>
              <a:rPr lang="zh-CN" altLang="en-US" dirty="0" smtClean="0"/>
              <a:t>登陆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页面，要求用户登陆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登陆成功后跳转</a:t>
            </a:r>
            <a:r>
              <a:rPr lang="en-US" altLang="zh-CN" dirty="0" smtClean="0"/>
              <a:t>success.cas.com</a:t>
            </a:r>
            <a:r>
              <a:rPr lang="zh-CN" altLang="en-US" dirty="0" smtClean="0"/>
              <a:t>页面下，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种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cas.com</a:t>
            </a:r>
            <a:r>
              <a:rPr lang="zh-CN" altLang="en-US" dirty="0" smtClean="0"/>
              <a:t>域名下，并得到个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success.cas.com</a:t>
            </a:r>
            <a:r>
              <a:rPr lang="zh-CN" altLang="en-US" dirty="0" smtClean="0"/>
              <a:t>页面发生</a:t>
            </a:r>
            <a:r>
              <a:rPr lang="en-US" altLang="zh-CN" dirty="0" smtClean="0"/>
              <a:t>302</a:t>
            </a:r>
            <a:r>
              <a:rPr lang="zh-CN" altLang="en-US" dirty="0" smtClean="0"/>
              <a:t>跳转，转回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并携带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a.com</a:t>
            </a:r>
            <a:r>
              <a:rPr lang="zh-CN" altLang="en-US" dirty="0" smtClean="0"/>
              <a:t>服务器探测到此请求未登陆，于是后端发</a:t>
            </a:r>
            <a:r>
              <a:rPr lang="en-US" altLang="zh-CN" dirty="0" smtClean="0"/>
              <a:t>ticket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cas.com</a:t>
            </a:r>
            <a:r>
              <a:rPr lang="zh-CN" altLang="en-US" dirty="0" smtClean="0"/>
              <a:t>校验，校验通过，则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种</a:t>
            </a:r>
            <a:r>
              <a:rPr lang="en-US" altLang="zh-CN" dirty="0" smtClean="0"/>
              <a:t>cookie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域名下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91955" y="4999918"/>
            <a:ext cx="2058897" cy="9233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Redis</a:t>
            </a:r>
          </a:p>
        </p:txBody>
      </p:sp>
      <p:cxnSp>
        <p:nvCxnSpPr>
          <p:cNvPr id="28" name="直接箭头连接符 27"/>
          <p:cNvCxnSpPr>
            <a:stCxn id="9" idx="2"/>
            <a:endCxn id="15" idx="0"/>
          </p:cNvCxnSpPr>
          <p:nvPr/>
        </p:nvCxnSpPr>
        <p:spPr>
          <a:xfrm rot="16200000" flipH="1">
            <a:off x="8091730" y="4270244"/>
            <a:ext cx="1413150" cy="46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2"/>
            <a:endCxn id="15" idx="0"/>
          </p:cNvCxnSpPr>
          <p:nvPr/>
        </p:nvCxnSpPr>
        <p:spPr>
          <a:xfrm rot="16200000" flipH="1">
            <a:off x="7199326" y="3377840"/>
            <a:ext cx="1414722" cy="1829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</p:cNvCxnSpPr>
          <p:nvPr/>
        </p:nvCxnSpPr>
        <p:spPr>
          <a:xfrm rot="5400000">
            <a:off x="9127962" y="3392978"/>
            <a:ext cx="1712534" cy="2065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823" y="407609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02574" y="379485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97741" y="394568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71684" y="1489434"/>
            <a:ext cx="1439441" cy="4426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4" idx="0"/>
          </p:cNvCxnSpPr>
          <p:nvPr/>
        </p:nvCxnSpPr>
        <p:spPr>
          <a:xfrm rot="16200000" flipH="1">
            <a:off x="6523679" y="2399819"/>
            <a:ext cx="936019" cy="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  <a:endCxn id="9" idx="0"/>
          </p:cNvCxnSpPr>
          <p:nvPr/>
        </p:nvCxnSpPr>
        <p:spPr>
          <a:xfrm rot="5400000">
            <a:off x="8376639" y="2359343"/>
            <a:ext cx="908909" cy="11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6" idx="2"/>
            <a:endCxn id="10" idx="0"/>
          </p:cNvCxnSpPr>
          <p:nvPr/>
        </p:nvCxnSpPr>
        <p:spPr>
          <a:xfrm rot="16200000" flipH="1">
            <a:off x="10558838" y="2394235"/>
            <a:ext cx="852347" cy="63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196324" y="1474954"/>
            <a:ext cx="1381309" cy="485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262365" y="1514233"/>
            <a:ext cx="1381309" cy="485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cas.com</a:t>
            </a:r>
          </a:p>
          <a:p>
            <a:pPr algn="ctr"/>
            <a:r>
              <a:rPr lang="en-US" altLang="zh-CN" dirty="0" smtClean="0"/>
              <a:t>Cookie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898</Words>
  <Application>Microsoft Office PowerPoint</Application>
  <PresentationFormat>自定义</PresentationFormat>
  <Paragraphs>168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fei</cp:lastModifiedBy>
  <cp:revision>226</cp:revision>
  <dcterms:created xsi:type="dcterms:W3CDTF">2016-08-30T15:34:45Z</dcterms:created>
  <dcterms:modified xsi:type="dcterms:W3CDTF">2019-11-13T08:24:06Z</dcterms:modified>
  <cp:category>锐旗设计;https://9ppt.taobao.com</cp:category>
</cp:coreProperties>
</file>