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1204" r:id="rId2"/>
    <p:sldId id="1205" r:id="rId3"/>
    <p:sldId id="1057" r:id="rId4"/>
    <p:sldId id="1206" r:id="rId5"/>
    <p:sldId id="1160" r:id="rId6"/>
    <p:sldId id="1201" r:id="rId7"/>
    <p:sldId id="977" r:id="rId8"/>
    <p:sldId id="1062" r:id="rId9"/>
    <p:sldId id="100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na" initials="C" lastIdx="4" clrIdx="0"/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68" autoAdjust="0"/>
    <p:restoredTop sz="83315" autoAdjust="0"/>
  </p:normalViewPr>
  <p:slideViewPr>
    <p:cSldViewPr snapToGrid="0" showGuides="1">
      <p:cViewPr varScale="1">
        <p:scale>
          <a:sx n="101" d="100"/>
          <a:sy n="101" d="100"/>
        </p:scale>
        <p:origin x="-158" y="-72"/>
      </p:cViewPr>
      <p:guideLst>
        <p:guide orient="horz" pos="2233"/>
        <p:guide pos="40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http://cron.qqe2.com/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http://cron.qqe2.com/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11/22 Fri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69625" y="125413"/>
            <a:ext cx="9271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6334126"/>
            <a:ext cx="12192000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7939" y="6357958"/>
            <a:ext cx="383222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http://enjoy.ke.qq.com/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8286751" y="6478809"/>
            <a:ext cx="383222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684504192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11/22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793750" y="2031509"/>
            <a:ext cx="10312400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30000"/>
              </a:lnSpc>
            </a:pPr>
            <a:r>
              <a:rPr lang="zh-CN" altLang="en-US" sz="4800" b="1" dirty="0" smtClean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分布式任务调度</a:t>
            </a:r>
            <a:endParaRPr lang="zh-CN" altLang="en-US" sz="4800" b="1" dirty="0">
              <a:ln w="6350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739984"/>
            <a:ext cx="6098091" cy="29717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PA_文本框 1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64000" y="5155565"/>
            <a:ext cx="2902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8565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Peter</a:t>
            </a:r>
          </a:p>
        </p:txBody>
      </p:sp>
      <p:grpSp>
        <p:nvGrpSpPr>
          <p:cNvPr id="2" name="PA_组合 20"/>
          <p:cNvGrpSpPr/>
          <p:nvPr>
            <p:custDataLst>
              <p:tags r:id="rId4"/>
            </p:custDataLst>
          </p:nvPr>
        </p:nvGrpSpPr>
        <p:grpSpPr>
          <a:xfrm>
            <a:off x="0" y="44621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4754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传统的任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务调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度工具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2452" y="1242680"/>
          <a:ext cx="11732372" cy="453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71"/>
                <a:gridCol w="2743200"/>
                <a:gridCol w="2963008"/>
                <a:gridCol w="4426193"/>
              </a:tblGrid>
              <a:tr h="39591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简介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/>
                        <a:t>优点</a:t>
                      </a:r>
                      <a:endParaRPr lang="zh-CN" altLang="en-US" sz="20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/>
                        <a:t>缺点</a:t>
                      </a:r>
                      <a:endParaRPr lang="zh-CN" altLang="en-US" sz="2000" b="1" dirty="0"/>
                    </a:p>
                  </a:txBody>
                  <a:tcPr marT="45721" marB="45721" anchor="ctr"/>
                </a:tc>
              </a:tr>
              <a:tr h="121817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java.util.Timer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工具类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简单易用</a:t>
                      </a:r>
                      <a:endParaRPr lang="zh-CN" alt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单线程来调度，任务间相互挤占影响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</a:tr>
              <a:tr h="20112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Spring-Task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Spring3.0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以后的定时任务工具，可看成轻量级的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用法简单，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只需引入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相关的包</a:t>
                      </a:r>
                      <a:endParaRPr lang="zh-CN" alt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任务执行默认单线程（可配为多线程）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任务调度为同步模式，上一调度对下一调度有影响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</a:tr>
              <a:tr h="91363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  <a:r>
                        <a:rPr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uartz</a:t>
                      </a:r>
                      <a:endParaRPr lang="en-US"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事实上的定时任务标准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采用多线程异步调度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满足更多更复杂的调度需求</a:t>
                      </a:r>
                      <a:endParaRPr lang="zh-CN" alt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配置使用稍复杂</a:t>
                      </a:r>
                      <a:endParaRPr lang="en-US" altLang="zh-CN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cron表达式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/>
          <p:nvPr/>
        </p:nvGraphicFramePr>
        <p:xfrm>
          <a:off x="396728" y="1226230"/>
          <a:ext cx="10364470" cy="311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970"/>
                <a:gridCol w="4636770"/>
                <a:gridCol w="2919730"/>
              </a:tblGrid>
              <a:tr h="3784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允许值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允许的特殊字符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秒（Seconds）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0~59的整数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 -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 /</a:t>
                      </a:r>
                      <a:r>
                        <a:rPr lang="zh-CN" altLang="en-US"/>
                        <a:t>    四个字符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分（Minutes）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0~59的整数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 - * /    四个字符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小时（Hours）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0~23的整数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 - * /    四个字符</a:t>
                      </a:r>
                    </a:p>
                  </a:txBody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日期（DayofMonth）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1~31的整数（但是你需要考虑你月的天数）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,- * ? / L W C     八个字符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月份（Month）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1~12的整数或者 JAN-DEC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 - * /    四个字符</a:t>
                      </a:r>
                    </a:p>
                  </a:txBody>
                  <a:tcPr/>
                </a:tc>
              </a:tr>
              <a:tr h="4083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星期（DayofWeek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1~7的整数或者 SUN-SAT （1=SUN）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, - * ? / L C #     八个字符</a:t>
                      </a:r>
                    </a:p>
                  </a:txBody>
                  <a:tcPr/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年(可选，留空)（Year</a:t>
                      </a:r>
                      <a:r>
                        <a:rPr lang="en-US" altLang="zh-CN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1970~2099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, - * /    四个字符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2531" y="4518972"/>
            <a:ext cx="981514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*</a:t>
            </a:r>
            <a:r>
              <a:rPr lang="zh-CN" altLang="en-US" sz="1100" dirty="0" smtClean="0"/>
              <a:t>：表示匹配该域的任意值。</a:t>
            </a:r>
          </a:p>
          <a:p>
            <a:r>
              <a:rPr lang="en-US" altLang="zh-CN" sz="1100" dirty="0" smtClean="0"/>
              <a:t>?:</a:t>
            </a:r>
            <a:r>
              <a:rPr lang="zh-CN" altLang="en-US" sz="1100" dirty="0" smtClean="0"/>
              <a:t>只能用在</a:t>
            </a:r>
            <a:r>
              <a:rPr lang="en-US" altLang="zh-CN" sz="1100" dirty="0" err="1" smtClean="0"/>
              <a:t>DayofMonth</a:t>
            </a:r>
            <a:r>
              <a:rPr lang="zh-CN" altLang="en-US" sz="1100" dirty="0" smtClean="0"/>
              <a:t>和</a:t>
            </a:r>
            <a:r>
              <a:rPr lang="en-US" altLang="zh-CN" sz="1100" dirty="0" err="1" smtClean="0"/>
              <a:t>DayofWeek</a:t>
            </a:r>
            <a:r>
              <a:rPr lang="zh-CN" altLang="en-US" sz="1100" dirty="0" smtClean="0"/>
              <a:t>两个</a:t>
            </a:r>
            <a:r>
              <a:rPr lang="zh-CN" altLang="en-US" sz="1100" dirty="0" smtClean="0"/>
              <a:t>域</a:t>
            </a:r>
            <a:r>
              <a:rPr lang="zh-CN" altLang="en-US" sz="1100" dirty="0" smtClean="0"/>
              <a:t>，</a:t>
            </a:r>
            <a:r>
              <a:rPr lang="zh-CN" altLang="en-US" sz="1100" dirty="0" smtClean="0"/>
              <a:t>表</a:t>
            </a:r>
            <a:r>
              <a:rPr lang="zh-CN" altLang="en-US" sz="1100" dirty="0" smtClean="0"/>
              <a:t>示</a:t>
            </a:r>
            <a:r>
              <a:rPr lang="zh-CN" altLang="en-US" sz="1100" dirty="0" smtClean="0"/>
              <a:t>匹</a:t>
            </a:r>
            <a:r>
              <a:rPr lang="zh-CN" altLang="en-US" sz="1100" dirty="0" smtClean="0"/>
              <a:t>配域的任意</a:t>
            </a:r>
            <a:r>
              <a:rPr lang="zh-CN" altLang="en-US" sz="1100" dirty="0" smtClean="0"/>
              <a:t>值。</a:t>
            </a:r>
            <a:endParaRPr lang="zh-CN" altLang="en-US" sz="1100" dirty="0" smtClean="0"/>
          </a:p>
          <a:p>
            <a:r>
              <a:rPr lang="en-US" altLang="zh-CN" sz="1100" dirty="0" smtClean="0"/>
              <a:t>-:</a:t>
            </a:r>
            <a:r>
              <a:rPr lang="zh-CN" altLang="en-US" sz="1100" dirty="0" smtClean="0"/>
              <a:t>表示范围</a:t>
            </a:r>
          </a:p>
          <a:p>
            <a:r>
              <a:rPr lang="en-US" altLang="zh-CN" sz="1100" dirty="0" smtClean="0"/>
              <a:t>/</a:t>
            </a:r>
            <a:r>
              <a:rPr lang="zh-CN" altLang="en-US" sz="1100" dirty="0" smtClean="0"/>
              <a:t>：表示起始时间开始触发，然后每隔固定时间触发一次</a:t>
            </a:r>
          </a:p>
          <a:p>
            <a:r>
              <a:rPr lang="en-US" altLang="zh-CN" sz="1100" dirty="0" smtClean="0"/>
              <a:t>,:</a:t>
            </a:r>
            <a:r>
              <a:rPr lang="zh-CN" altLang="en-US" sz="1100" dirty="0" smtClean="0"/>
              <a:t>表示列出枚举值值。</a:t>
            </a:r>
          </a:p>
          <a:p>
            <a:r>
              <a:rPr lang="en-US" altLang="zh-CN" sz="1100" dirty="0" smtClean="0"/>
              <a:t>L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表示最后，只能出现在</a:t>
            </a:r>
            <a:r>
              <a:rPr lang="en-US" altLang="zh-CN" sz="1100" dirty="0" err="1" smtClean="0"/>
              <a:t>DayofWeek</a:t>
            </a:r>
            <a:r>
              <a:rPr lang="zh-CN" altLang="en-US" sz="1100" dirty="0" smtClean="0"/>
              <a:t>和</a:t>
            </a:r>
            <a:r>
              <a:rPr lang="en-US" altLang="zh-CN" sz="1100" dirty="0" err="1" smtClean="0"/>
              <a:t>DayofMonth</a:t>
            </a:r>
            <a:r>
              <a:rPr lang="zh-CN" altLang="en-US" sz="1100" dirty="0" smtClean="0"/>
              <a:t>域</a:t>
            </a:r>
          </a:p>
          <a:p>
            <a:r>
              <a:rPr lang="en-US" altLang="zh-CN" sz="1100" dirty="0" smtClean="0"/>
              <a:t>W</a:t>
            </a:r>
            <a:r>
              <a:rPr lang="en-US" altLang="zh-CN" sz="1100" dirty="0" smtClean="0"/>
              <a:t>: </a:t>
            </a:r>
            <a:r>
              <a:rPr lang="zh-CN" altLang="en-US" sz="1100" dirty="0" smtClean="0"/>
              <a:t>表示有效工作日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周一到周五</a:t>
            </a:r>
            <a:r>
              <a:rPr lang="en-US" altLang="zh-CN" sz="1100" dirty="0" smtClean="0"/>
              <a:t>),</a:t>
            </a:r>
            <a:r>
              <a:rPr lang="zh-CN" altLang="en-US" sz="1100" dirty="0" smtClean="0"/>
              <a:t>只能出现在</a:t>
            </a:r>
            <a:r>
              <a:rPr lang="en-US" altLang="zh-CN" sz="1100" dirty="0" err="1" smtClean="0"/>
              <a:t>DayofMonth</a:t>
            </a:r>
            <a:r>
              <a:rPr lang="zh-CN" altLang="en-US" sz="1100" dirty="0" smtClean="0"/>
              <a:t>域</a:t>
            </a:r>
          </a:p>
          <a:p>
            <a:r>
              <a:rPr lang="en-US" altLang="zh-CN" sz="1100" dirty="0" smtClean="0"/>
              <a:t>LW</a:t>
            </a:r>
            <a:r>
              <a:rPr lang="en-US" altLang="zh-CN" sz="1100" dirty="0" smtClean="0"/>
              <a:t>:</a:t>
            </a:r>
            <a:r>
              <a:rPr lang="zh-CN" altLang="en-US" sz="1100" dirty="0" smtClean="0"/>
              <a:t>这两个字符可以连用，表示在某个月最后一个工作日，即最后一个星期五。 </a:t>
            </a:r>
          </a:p>
          <a:p>
            <a:r>
              <a:rPr lang="en-US" altLang="zh-CN" sz="1100" dirty="0" smtClean="0"/>
              <a:t>#:</a:t>
            </a:r>
            <a:r>
              <a:rPr lang="zh-CN" altLang="en-US" sz="1100" dirty="0" smtClean="0"/>
              <a:t>用于确定每个月第几个星期几，只能出现在</a:t>
            </a:r>
            <a:r>
              <a:rPr lang="en-US" altLang="zh-CN" sz="1100" dirty="0" err="1" smtClean="0"/>
              <a:t>DayofMonth</a:t>
            </a:r>
            <a:r>
              <a:rPr lang="zh-CN" altLang="en-US" sz="1100" dirty="0" smtClean="0"/>
              <a:t>域。例如在</a:t>
            </a:r>
            <a:r>
              <a:rPr lang="en-US" altLang="zh-CN" sz="1100" dirty="0" smtClean="0"/>
              <a:t>4#2</a:t>
            </a:r>
            <a:r>
              <a:rPr lang="zh-CN" altLang="en-US" sz="1100" dirty="0" smtClean="0"/>
              <a:t>，表示某月的第二个星期三。</a:t>
            </a:r>
            <a:endParaRPr lang="zh-CN" altLang="en-US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Quartz</a:t>
            </a:r>
          </a:p>
        </p:txBody>
      </p:sp>
      <p:grpSp>
        <p:nvGrpSpPr>
          <p:cNvPr id="2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5" y="1179830"/>
            <a:ext cx="4172585" cy="449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8055" y="995045"/>
            <a:ext cx="57645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：任务，表示一个要执行具体内容的工作（任务内容）</a:t>
            </a: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JobDetail：任务的细节，表示一个具体的可执行的调度程序，用于组合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（任务方案，名称，策略）</a:t>
            </a: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Trigger：触发器，执行任务的规则，代表一个调度参数的配置，用于组合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JobDetail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（什么时间与间隔调用）</a:t>
            </a: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Scheduler：任务调度，代表一个任务调度器，用于组合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Trigger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传统定时任务存在的问题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23849" y="722630"/>
            <a:ext cx="10306051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2800" dirty="0"/>
          </a:p>
          <a:p>
            <a:pPr marL="457200"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800" b="1" dirty="0"/>
              <a:t>业务耦合</a:t>
            </a:r>
            <a:endParaRPr lang="zh-CN" altLang="en-US" sz="2800" dirty="0"/>
          </a:p>
          <a:p>
            <a:pPr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     如果需要修改定时任务时间，就需要重新部署整个应用，将会导致整个应用停滞一段时</a:t>
            </a:r>
            <a:r>
              <a:rPr lang="zh-CN" altLang="en-US" dirty="0" smtClean="0">
                <a:sym typeface="+mn-ea"/>
              </a:rPr>
              <a:t>间</a:t>
            </a:r>
            <a:endParaRPr lang="en-US" altLang="zh-CN" dirty="0" smtClean="0">
              <a:sym typeface="+mn-ea"/>
            </a:endParaRPr>
          </a:p>
          <a:p>
            <a:pPr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2800" dirty="0"/>
          </a:p>
          <a:p>
            <a:pPr marL="457200"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800" b="1" dirty="0"/>
              <a:t>单点风险</a:t>
            </a:r>
            <a:endParaRPr lang="zh-CN" altLang="en-US" sz="2800" dirty="0"/>
          </a:p>
          <a:p>
            <a:pPr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2800" dirty="0"/>
              <a:t>     </a:t>
            </a:r>
            <a:r>
              <a:rPr lang="zh-CN" altLang="en-US" dirty="0"/>
              <a:t>所有调度任务都在单台服务器上执行，当任务执行节点出现问题时，整个定时任务全部终</a:t>
            </a:r>
            <a:r>
              <a:rPr lang="zh-CN" altLang="en-US" dirty="0" smtClean="0"/>
              <a:t>止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endParaRPr lang="zh-CN" altLang="en-US" sz="2800" dirty="0"/>
          </a:p>
          <a:p>
            <a:pPr marL="457200"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Char char="n"/>
            </a:pPr>
            <a:r>
              <a:rPr lang="zh-CN" altLang="en-US" sz="2800" b="1" dirty="0"/>
              <a:t>资源分配不均衡</a:t>
            </a:r>
            <a:endParaRPr lang="zh-CN" altLang="en-US" sz="2800" dirty="0"/>
          </a:p>
          <a:p>
            <a:pPr indent="0" fontAlgn="auto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2000" dirty="0"/>
              <a:t>  </a:t>
            </a:r>
            <a:r>
              <a:rPr lang="zh-CN" altLang="en-US" dirty="0"/>
              <a:t>   随着业务越来越多，相应的定时任务也会增多，单台服务器执行任务的压力会越来越大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2505" y="183463"/>
            <a:ext cx="558927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高可用任务调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59423" y="1580808"/>
            <a:ext cx="10638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分布式调度协调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弹性扩容缩容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失效转移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错过执行作业重触发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作业分片一致性，保证同一分片在分布式环境中仅一个执行实例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自诊断并修复分布式不稳定造成的问题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支持并行调度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/>
              <a:t>支持作业生命周期操作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44754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分布式任务调度</a:t>
            </a:r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方案大全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2452" y="1462480"/>
          <a:ext cx="11732372" cy="387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924"/>
                <a:gridCol w="2528513"/>
                <a:gridCol w="3188257"/>
                <a:gridCol w="3860678"/>
              </a:tblGrid>
              <a:tr h="395910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简介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/>
                        <a:t>优点</a:t>
                      </a:r>
                      <a:endParaRPr lang="zh-CN" altLang="en-US" sz="2000" b="1" dirty="0"/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/>
                        <a:t>缺点</a:t>
                      </a:r>
                      <a:endParaRPr lang="zh-CN" altLang="en-US" sz="2000" b="1" dirty="0"/>
                    </a:p>
                  </a:txBody>
                  <a:tcPr marT="45721" marB="45721" anchor="ctr"/>
                </a:tc>
              </a:tr>
              <a:tr h="2011272">
                <a:tc>
                  <a:txBody>
                    <a:bodyPr/>
                    <a:lstStyle/>
                    <a:p>
                      <a:pPr algn="ctr"/>
                      <a:r>
                        <a:rPr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Elastic-Job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当当提供的开源分布式调度工具，封装</a:t>
                      </a:r>
                      <a:r>
                        <a:rPr lang="en-US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Q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uartz，使用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Zookeeper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协调任务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zookeeper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来动态扩容，分片和弹性扩容性能好，业务量大的时候也能非常好的调度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使用和配置复杂，任务控制不灵活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/>
                </a:tc>
              </a:tr>
              <a:tr h="91363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xxl-job</a:t>
                      </a:r>
                      <a:endParaRPr sz="20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“调度中心”基于集群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Quartz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实现并支持集群部署。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任务分布式执行，任务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执行器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支持集群部署。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原理简单、实现简洁，对任务控制更灵活</a:t>
                      </a:r>
                      <a:endParaRPr lang="zh-CN" altLang="en-US" sz="20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调度中心通过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锁保证一致性，执行器的扩展，会增大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压力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323407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Elastic-Job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0" y="1385570"/>
            <a:ext cx="5108575" cy="419989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372102" y="1529862"/>
            <a:ext cx="6242536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@ElasticJobConf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name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"EnjoyDataflowJob"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cron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"0/5 * * * * ?"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shardingItemParameters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"0=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,1=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xxx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shardingTotalCount =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listener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“</a:t>
            </a:r>
            <a:r>
              <a:rPr kumimoji="0" lang="en-US" altLang="zh-CN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com.xxx.xxx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jobExceptionHandler =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"com.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xxx.xxx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</a:t>
            </a:r>
            <a:b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237956" y="773723"/>
            <a:ext cx="4897252" cy="16002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 sz="1400" b="1" dirty="0" smtClean="0">
                <a:solidFill>
                  <a:srgbClr val="7030A0"/>
                </a:solidFill>
              </a:rPr>
              <a:t>调度中心</a:t>
            </a:r>
            <a:endParaRPr lang="zh-CN" altLang="en-US" sz="1400" b="1" dirty="0" smtClean="0">
              <a:solidFill>
                <a:srgbClr val="7030A0"/>
              </a:solidFill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1743" y="208108"/>
            <a:ext cx="6399530" cy="62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xxl-job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218565"/>
            <a:r>
              <a:rPr lang="en-US" altLang="zh-CN" sz="14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----</a:t>
            </a:r>
            <a:r>
              <a:rPr lang="zh-CN" altLang="en-US" sz="1400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论灵活度，你们都是渣渣</a:t>
            </a: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6862" y="1617785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分开部署调度与执行，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欢迎随时加塞任务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1615" y="984738"/>
            <a:ext cx="738554" cy="703385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4032" y="1310054"/>
            <a:ext cx="154744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</a:t>
            </a:r>
            <a:r>
              <a:rPr lang="en-US" altLang="zh-CN" sz="20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xl</a:t>
            </a:r>
            <a:r>
              <a:rPr lang="en-US" altLang="zh-CN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-admin</a:t>
            </a:r>
            <a:endParaRPr lang="zh-CN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80740" y="1330569"/>
            <a:ext cx="154744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</a:t>
            </a:r>
            <a:r>
              <a:rPr lang="en-US" altLang="zh-CN" sz="2000" b="1" cap="none" spc="0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xl</a:t>
            </a:r>
            <a:r>
              <a:rPr lang="en-US" altLang="zh-CN" sz="20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-admin</a:t>
            </a:r>
            <a:endParaRPr lang="zh-CN" altLang="en-US" sz="20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3154" y="2892669"/>
            <a:ext cx="2338754" cy="1336431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endParaRPr lang="zh-CN" altLang="en-US" sz="5400" b="1" cap="none" spc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9532" y="3141784"/>
            <a:ext cx="1052083" cy="603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</a:rPr>
              <a:t>执行器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1</a:t>
            </a:r>
            <a:endParaRPr lang="zh-CN" altLang="en-US" sz="1400" b="1" dirty="0" smtClean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64886" y="3144715"/>
            <a:ext cx="1052083" cy="603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</a:rPr>
              <a:t>执行器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2</a:t>
            </a:r>
            <a:endParaRPr lang="zh-CN" altLang="en-US" sz="1400" b="1" dirty="0" smtClean="0">
              <a:solidFill>
                <a:srgbClr val="7030A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66956" y="3147645"/>
            <a:ext cx="1052083" cy="6037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rgbClr val="7030A0"/>
                </a:solidFill>
              </a:rPr>
              <a:t>执行器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3</a:t>
            </a:r>
            <a:endParaRPr lang="zh-CN" altLang="en-US" sz="1400" b="1" dirty="0" smtClean="0">
              <a:solidFill>
                <a:srgbClr val="7030A0"/>
              </a:solidFill>
            </a:endParaRPr>
          </a:p>
        </p:txBody>
      </p:sp>
      <p:cxnSp>
        <p:nvCxnSpPr>
          <p:cNvPr id="27" name="直接箭头连接符 26"/>
          <p:cNvCxnSpPr>
            <a:stCxn id="22" idx="2"/>
            <a:endCxn id="23" idx="0"/>
          </p:cNvCxnSpPr>
          <p:nvPr/>
        </p:nvCxnSpPr>
        <p:spPr>
          <a:xfrm rot="5400000">
            <a:off x="5202148" y="1657349"/>
            <a:ext cx="767861" cy="220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2"/>
            <a:endCxn id="24" idx="0"/>
          </p:cNvCxnSpPr>
          <p:nvPr/>
        </p:nvCxnSpPr>
        <p:spPr>
          <a:xfrm rot="5400000">
            <a:off x="6103359" y="2561492"/>
            <a:ext cx="770792" cy="395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2"/>
            <a:endCxn id="25" idx="0"/>
          </p:cNvCxnSpPr>
          <p:nvPr/>
        </p:nvCxnSpPr>
        <p:spPr>
          <a:xfrm rot="16200000" flipH="1">
            <a:off x="7052929" y="2007576"/>
            <a:ext cx="773722" cy="150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857500" y="4862146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968262" y="4865077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087816" y="4788878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89785" y="4712677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432431" y="4627684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675078" y="4507523"/>
            <a:ext cx="1318846" cy="735747"/>
          </a:xfrm>
          <a:prstGeom prst="ellipse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zh-CN" sz="2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job</a:t>
            </a:r>
            <a:endParaRPr lang="zh-CN" altLang="en-US" sz="2800" b="1" cap="none" spc="0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4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cxnSp>
        <p:nvCxnSpPr>
          <p:cNvPr id="39" name="直接箭头连接符 38"/>
          <p:cNvCxnSpPr>
            <a:stCxn id="23" idx="2"/>
            <a:endCxn id="32" idx="0"/>
          </p:cNvCxnSpPr>
          <p:nvPr/>
        </p:nvCxnSpPr>
        <p:spPr>
          <a:xfrm rot="5400000">
            <a:off x="3442938" y="3819509"/>
            <a:ext cx="1116623" cy="968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3" idx="2"/>
          </p:cNvCxnSpPr>
          <p:nvPr/>
        </p:nvCxnSpPr>
        <p:spPr>
          <a:xfrm rot="16200000" flipH="1">
            <a:off x="3939702" y="4291394"/>
            <a:ext cx="1257300" cy="16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4" idx="2"/>
            <a:endCxn id="34" idx="0"/>
          </p:cNvCxnSpPr>
          <p:nvPr/>
        </p:nvCxnSpPr>
        <p:spPr>
          <a:xfrm rot="5400000">
            <a:off x="5498872" y="3996822"/>
            <a:ext cx="1040424" cy="543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2"/>
            <a:endCxn id="35" idx="0"/>
          </p:cNvCxnSpPr>
          <p:nvPr/>
        </p:nvCxnSpPr>
        <p:spPr>
          <a:xfrm rot="16200000" flipH="1">
            <a:off x="6087957" y="3951425"/>
            <a:ext cx="964223" cy="55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5" idx="2"/>
            <a:endCxn id="36" idx="0"/>
          </p:cNvCxnSpPr>
          <p:nvPr/>
        </p:nvCxnSpPr>
        <p:spPr>
          <a:xfrm rot="5400000">
            <a:off x="7704276" y="4138962"/>
            <a:ext cx="876300" cy="101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5" idx="2"/>
            <a:endCxn id="37" idx="0"/>
          </p:cNvCxnSpPr>
          <p:nvPr/>
        </p:nvCxnSpPr>
        <p:spPr>
          <a:xfrm rot="16200000" flipH="1">
            <a:off x="8385680" y="3558701"/>
            <a:ext cx="756139" cy="114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1165</Words>
  <Application>WPS 演示</Application>
  <PresentationFormat>自定义</PresentationFormat>
  <Paragraphs>127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fei</cp:lastModifiedBy>
  <cp:revision>533</cp:revision>
  <dcterms:created xsi:type="dcterms:W3CDTF">2016-08-30T15:34:00Z</dcterms:created>
  <dcterms:modified xsi:type="dcterms:W3CDTF">2019-11-22T08:25:19Z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