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408" r:id="rId3"/>
    <p:sldId id="1374" r:id="rId5"/>
    <p:sldId id="1451" r:id="rId6"/>
    <p:sldId id="1446" r:id="rId7"/>
    <p:sldId id="1448" r:id="rId8"/>
    <p:sldId id="1341" r:id="rId9"/>
    <p:sldId id="1359" r:id="rId10"/>
    <p:sldId id="1363" r:id="rId11"/>
    <p:sldId id="1250" r:id="rId12"/>
    <p:sldId id="1361" r:id="rId13"/>
    <p:sldId id="1382" r:id="rId14"/>
    <p:sldId id="1383" r:id="rId15"/>
    <p:sldId id="1384" r:id="rId16"/>
    <p:sldId id="1385" r:id="rId17"/>
    <p:sldId id="1386" r:id="rId18"/>
    <p:sldId id="1388" r:id="rId19"/>
    <p:sldId id="1389" r:id="rId20"/>
    <p:sldId id="1390" r:id="rId21"/>
    <p:sldId id="1391" r:id="rId22"/>
    <p:sldId id="1392" r:id="rId23"/>
    <p:sldId id="1393" r:id="rId24"/>
    <p:sldId id="1394" r:id="rId25"/>
    <p:sldId id="1395" r:id="rId26"/>
    <p:sldId id="1396" r:id="rId27"/>
    <p:sldId id="1398" r:id="rId28"/>
    <p:sldId id="1399" r:id="rId29"/>
    <p:sldId id="1400" r:id="rId30"/>
    <p:sldId id="1449" r:id="rId31"/>
    <p:sldId id="1450" r:id="rId32"/>
    <p:sldId id="1436" r:id="rId33"/>
    <p:sldId id="1437" r:id="rId34"/>
    <p:sldId id="1438" r:id="rId35"/>
    <p:sldId id="1439" r:id="rId36"/>
    <p:sldId id="1440" r:id="rId37"/>
    <p:sldId id="1441" r:id="rId38"/>
    <p:sldId id="1442" r:id="rId39"/>
    <p:sldId id="1443" r:id="rId40"/>
    <p:sldId id="1444" r:id="rId41"/>
    <p:sldId id="1286" r:id="rId42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008F92"/>
    <a:srgbClr val="B95B5B"/>
    <a:srgbClr val="0075BF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3354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011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681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409541" y="1971199"/>
            <a:ext cx="6594158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edis</a:t>
            </a:r>
            <a:r>
              <a:rPr lang="zh-CN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lang="zh-CN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入门到狂澜</a:t>
            </a:r>
            <a:endParaRPr lang="zh-CN" altLang="en-US" sz="33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286000" y="4012188"/>
            <a:ext cx="4573568" cy="245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05263" y="4965015"/>
            <a:ext cx="2810016" cy="299085"/>
            <a:chOff x="1139058" y="5604513"/>
            <a:chExt cx="3746688" cy="39878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387513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z="135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z="135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z="135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James</a:t>
              </a:r>
              <a:r>
                <a:rPr lang="zh-CN" altLang="en-US" sz="135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35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1076258117</a:t>
              </a:r>
              <a:endParaRPr lang="en-US" altLang="zh-CN" sz="1350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5"/>
            </p:custDataLst>
          </p:nvPr>
        </p:nvGrpSpPr>
        <p:grpSpPr>
          <a:xfrm>
            <a:off x="0" y="380379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486" y="971333"/>
            <a:ext cx="999497" cy="9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0" y="486410"/>
            <a:ext cx="8920480" cy="5709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9790" y="2537460"/>
            <a:ext cx="1343025" cy="828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8715" y="5576570"/>
            <a:ext cx="1533525" cy="619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9700" y="5238115"/>
            <a:ext cx="3457575" cy="495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8815" y="2566035"/>
            <a:ext cx="1457325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九、重大版本：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9515" y="1447800"/>
            <a:ext cx="64401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  1，版本号第二位为奇数，为非稳定版本（2.7、2.9、3.1）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2，第二为偶数，为稳定版本（2.6、2.8、3.0）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3，当前奇数版本是下一个稳定版本的开发版本，如2.9是3.0的开发版本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616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十、数据结构－字符串（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210" y="1174750"/>
            <a:ext cx="78619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字符串类型：实际上可以是字符串（包括XML JSON），</a:t>
            </a:r>
            <a:endParaRPr lang="zh-CN" altLang="en-US"/>
          </a:p>
          <a:p>
            <a:r>
              <a:rPr lang="zh-CN" altLang="en-US"/>
              <a:t>还有数字（整形 浮点数），二进制（图片 音频 视频），最大不能超过512MB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18210" y="1890395"/>
            <a:ext cx="863536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设值命令：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 age 23 ex 10   </a:t>
            </a:r>
            <a:r>
              <a:rPr lang="en-US" altLang="zh-CN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//10</a:t>
            </a:r>
            <a:r>
              <a:rPr lang="zh-CN" altLang="en-US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秒后过期  </a:t>
            </a:r>
            <a:r>
              <a:rPr lang="en-US" altLang="zh-CN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px 10000 </a:t>
            </a:r>
            <a:r>
              <a:rPr lang="zh-CN" altLang="en-US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毫秒过期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           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setnx name test   </a:t>
            </a:r>
            <a:r>
              <a:rPr lang="en-US" altLang="zh-CN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//不存在键name时，返回1设置成功；存在的话失败0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           set age 25 xx       </a:t>
            </a:r>
            <a:r>
              <a:rPr lang="en-US" altLang="zh-CN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//存在键age时，返回1成功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获值命令：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 age          </a:t>
            </a:r>
            <a:r>
              <a:rPr lang="en-US" altLang="zh-CN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//存在则返回value, 不存在返回nil</a:t>
            </a:r>
            <a:endParaRPr lang="en-US" altLang="zh-CN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lang="en-US" altLang="zh-CN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批量设值：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mset country china city beijing</a:t>
            </a:r>
            <a:endParaRPr lang="en-US" altLang="zh-CN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批量获取：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mget country city address      </a:t>
            </a:r>
            <a:r>
              <a:rPr lang="en-US" altLang="zh-CN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//返回china  beigjin, address为nil</a:t>
            </a:r>
            <a:endParaRPr lang="en-US" alt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0125" y="47815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b="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若没有</a:t>
            </a:r>
            <a:r>
              <a:rPr lang="en-US" altLang="zh-CN" b="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mget</a:t>
            </a:r>
            <a:r>
              <a:rPr lang="zh-CN" altLang="en-US" b="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命令，则要执行</a:t>
            </a:r>
            <a:r>
              <a:rPr lang="en-US" altLang="zh-CN" b="0" i="1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zh-CN" altLang="en-US" b="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</a:t>
            </a:r>
            <a:r>
              <a:rPr lang="en-US" altLang="zh-CN" b="0" i="1">
                <a:latin typeface="Calibri" panose="020F0502020204030204" charset="0"/>
                <a:cs typeface="Calibri" panose="020F0502020204030204" charset="0"/>
              </a:rPr>
              <a:t>get</a:t>
            </a:r>
            <a:r>
              <a:rPr lang="zh-CN" altLang="en-US" b="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</a:t>
            </a:r>
            <a:endParaRPr lang="zh-CN" alt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611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十一、常用命令－字符串（计数）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98550" y="1067435"/>
            <a:ext cx="7808595" cy="2444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7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incr age       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//必须为整数自加1，非整数返回错误，无age键从0自增返回1</a:t>
            </a:r>
            <a:endParaRPr lang="en-US" alt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decr age     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//整数age减1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incrby age 2 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//整数age+2</a:t>
            </a:r>
            <a:endParaRPr lang="en-US" alt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decrby age 2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//整数age -2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incrbyfloat score 1.1 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//浮点型score+1.1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611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十二、常用命令－字符串（追加）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8235" y="1115060"/>
            <a:ext cx="7643495" cy="4326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append追加指令：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set name hello; append name world 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//追加后成helloworld</a:t>
            </a:r>
            <a:endParaRPr lang="en-US" alt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set hello “世界”；strlen hello         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//结果6，每个中文占3个字节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7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截取字符串：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set name helloworld ; getrange name 2 4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//返回 llo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7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22707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十三、数据结构－哈希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(Hash)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3900" y="4449445"/>
            <a:ext cx="8832850" cy="561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70000"/>
              </a:lnSpc>
            </a:pPr>
            <a:r>
              <a:rPr lang="en-US" altLang="zh-CN"/>
              <a:t>3,</a:t>
            </a:r>
            <a:r>
              <a:rPr lang="zh-CN" altLang="en-US"/>
              <a:t>哈</a:t>
            </a:r>
            <a:r>
              <a:rPr lang="zh-CN" altLang="en-US">
                <a:sym typeface="+mn-ea"/>
              </a:rPr>
              <a:t>希</a:t>
            </a:r>
            <a:r>
              <a:rPr lang="zh-CN" altLang="en-US"/>
              <a:t>hash是一个string类型的field和value的映射表，hash特适合用于存储对象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0420" y="2564130"/>
            <a:ext cx="1500505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user:1:name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93820" y="2564130"/>
            <a:ext cx="1500505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James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20420" y="3373120"/>
            <a:ext cx="1500505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user:1:age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93820" y="3373120"/>
            <a:ext cx="1500505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95655" y="5119370"/>
            <a:ext cx="1500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user:1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715000" y="2675890"/>
            <a:ext cx="2280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set user:1:name james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705475" y="3536315"/>
            <a:ext cx="176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set user:1:age 18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/>
        </p:nvGraphicFramePr>
        <p:xfrm>
          <a:off x="3841115" y="5119370"/>
          <a:ext cx="20269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"/>
                <a:gridCol w="10902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james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2320925" y="2911475"/>
            <a:ext cx="1548000" cy="0"/>
          </a:xfrm>
          <a:prstGeom prst="straightConnector1">
            <a:avLst/>
          </a:prstGeom>
          <a:ln w="31750">
            <a:solidFill>
              <a:srgbClr val="DB2C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20925" y="3686810"/>
            <a:ext cx="1572895" cy="0"/>
          </a:xfrm>
          <a:prstGeom prst="straightConnector1">
            <a:avLst/>
          </a:prstGeom>
          <a:ln w="31750">
            <a:solidFill>
              <a:srgbClr val="DB2C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268220" y="5576570"/>
            <a:ext cx="1572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1502410"/>
            <a:ext cx="2689225" cy="5626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9295" y="6282055"/>
            <a:ext cx="4314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操作指令</a:t>
            </a:r>
            <a:r>
              <a:rPr lang="en-US" altLang="zh-CN"/>
              <a:t>:  hmset user:1 name james age 18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76910" y="1134110"/>
            <a:ext cx="2016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1,</a:t>
            </a:r>
            <a:r>
              <a:rPr lang="zh-CN" altLang="en-US"/>
              <a:t>用户表数据如下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76910" y="2195830"/>
            <a:ext cx="4723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2,</a:t>
            </a:r>
            <a:r>
              <a:rPr lang="zh-CN" altLang="en-US"/>
              <a:t>存储到</a:t>
            </a:r>
            <a:r>
              <a:rPr lang="en-US" altLang="zh-CN"/>
              <a:t>Redis, </a:t>
            </a:r>
            <a:r>
              <a:rPr lang="zh-CN" altLang="en-US"/>
              <a:t>使用字符串如何完成存储操作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13487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十四、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Hash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的命令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7540" y="1127760"/>
            <a:ext cx="8832850" cy="561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哈希hash是一个string类型的field和value的映射表，hash特适合用于存储对象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8345" y="1689735"/>
            <a:ext cx="8427720" cy="4741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2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hset key field value 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设值：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hset user:1 name james  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//成功返回1，失败返回0</a:t>
            </a:r>
            <a:endParaRPr lang="en-US" altLang="zh-CN" sz="1600" b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取值：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hget user:1 name             </a:t>
            </a:r>
            <a:r>
              <a:rPr lang="en-US" altLang="zh-CN" b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//返回james</a:t>
            </a:r>
            <a:endParaRPr lang="en-US" altLang="zh-CN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删值：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hdel user:1 age         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//返回删除的个数</a:t>
            </a:r>
            <a:endParaRPr lang="en-US" altLang="zh-CN" b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计算个数：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hset user:1 name james; hset user:1 age 23;               hlen user:1         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//返回2，user:1有两个属性值</a:t>
            </a:r>
            <a:endParaRPr lang="en-US" altLang="zh-CN" b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批量设值：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hmset user:2 name james age 23 sex boy </a:t>
            </a:r>
            <a:r>
              <a:rPr lang="en-US" altLang="zh-CN" b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//返回OK</a:t>
            </a:r>
            <a:endParaRPr lang="en-US" altLang="zh-CN" b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批量取值：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hmget user:2 name age sex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//返回三行：james 23 boy</a:t>
            </a:r>
            <a:endParaRPr lang="en-US" altLang="zh-CN" b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判断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field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是否存在：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hexists user:2 name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//若存在返回1，不存在返回0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获取所有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field: hkeys user:2   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 返回name age sex三个field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user:2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value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hvals user:2           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 返回james 23 boy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user:2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field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value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hgetall user:2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//name age sex james 23 boy值</a:t>
            </a:r>
            <a:endParaRPr lang="en-US" altLang="zh-CN" b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增加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hincrby user:2 age 1                         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//age+1</a:t>
            </a:r>
            <a:endParaRPr lang="en-US" altLang="zh-CN" b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2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hincrbyfloat user:2 age 2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//浮点型加2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4297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十五、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三种方案实现用户信息存储优缺点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65" y="1036320"/>
            <a:ext cx="7091045" cy="5573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原生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set user:1:name james;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       set user:1:age  23;          set user:1:sex boy;   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优点：简单直观，每个键对应一个值      缺点：键数过多，占用内存多，用户信息过于分散，不用于生产环境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2，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将对象序列化存入redis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set user:1 serialize(userInfo);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优点：编程简单，若使用序列化合理内存使用率高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缺点：序列化与反序列化有一定开销，更新属性时需要把userInfo全取出来进行反序列化，更新后再序列化到redis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3，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使用hash类型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hmset user:1 name james age 23 sex boy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优点：简单直观，使用合理可减少内存空间消耗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3335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缺点：要控制ziplist与hashtable两种编码转换，且hashtable会消耗更多内存erialize(userInfo);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03555"/>
            <a:ext cx="31603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十六、数据结构－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列表&lt;list&gt;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6420" y="2839085"/>
            <a:ext cx="12071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user:1:info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1188085" y="1148715"/>
            <a:ext cx="74218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用来存储多个有序的字符串，一个列表最多可存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32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次方减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53640" y="2839085"/>
            <a:ext cx="12071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213860" y="2839085"/>
            <a:ext cx="12071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035040" y="2839085"/>
            <a:ext cx="12071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820660" y="2839085"/>
            <a:ext cx="12071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93420" y="2160905"/>
            <a:ext cx="49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70095" y="179260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252345" y="1744345"/>
            <a:ext cx="663575" cy="10947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764030" y="3789045"/>
            <a:ext cx="1080135" cy="12242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339455" y="1647825"/>
            <a:ext cx="553085" cy="119126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</p:cNvCxnSpPr>
          <p:nvPr/>
        </p:nvCxnSpPr>
        <p:spPr>
          <a:xfrm>
            <a:off x="8424545" y="3753485"/>
            <a:ext cx="467995" cy="111569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53640" y="1792605"/>
            <a:ext cx="685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lpush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453640" y="4126865"/>
            <a:ext cx="59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lpop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084820" y="1792605"/>
            <a:ext cx="712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rpush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931785" y="4217035"/>
            <a:ext cx="623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rpop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54955" y="3296285"/>
            <a:ext cx="68008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533775" y="3296285"/>
            <a:ext cx="68008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140575" y="3296285"/>
            <a:ext cx="68008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58570" y="5584825"/>
            <a:ext cx="73513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因为有序，可以通过索引下标获取元素或某个范围内元素列表，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列表元素可以重复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十七、列表命令：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25475" y="1123315"/>
            <a:ext cx="8466455" cy="42208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>
              <a:lnSpc>
                <a:spcPct val="120000"/>
              </a:lnSpc>
            </a:pP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添加命令：</a:t>
            </a:r>
            <a:endParaRPr lang="zh-CN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3400">
              <a:lnSpc>
                <a:spcPct val="120000"/>
              </a:lnSpc>
            </a:pP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rpush james c b a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//从右向左插入cba, 返回值3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lrange james 0 -1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//从左到右获取列表所有元素 返回 c b a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lpush key c b a      </a:t>
            </a:r>
            <a:r>
              <a:rPr lang="en-US"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//从左向右插入cba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linsert james before b teacher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//在b之前插入teacher, after为之后，使					          用lrange james 0 -1 查看：c teacher b a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</a:t>
            </a:r>
            <a:endParaRPr lang="zh-CN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3400">
              <a:lnSpc>
                <a:spcPct val="120000"/>
              </a:lnSpc>
            </a:pPr>
            <a:endParaRPr lang="zh-CN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3400">
              <a:lnSpc>
                <a:spcPct val="120000"/>
              </a:lnSpc>
            </a:pP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查找命令：</a:t>
            </a:r>
            <a:endParaRPr lang="zh-CN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3400">
              <a:lnSpc>
                <a:spcPct val="120000"/>
              </a:lnSpc>
            </a:pP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lrange key start end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//索引下标特点：从左到右为0到N-1</a:t>
            </a:r>
            <a:endParaRPr lang="en-US" sz="1600" b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3400">
              <a:lnSpc>
                <a:spcPct val="120000"/>
              </a:lnSpc>
            </a:pP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lindex james -1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//返回最右末尾a，-2返回b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llen james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//返回当前列表长度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lpop james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//把最左边的第一个元素c删除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rpop james     </a:t>
            </a:r>
            <a:r>
              <a:rPr lang="en-US"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//把最右边的元素a删除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386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十八、数据结构－集合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&lt;set&gt;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1480" y="1469390"/>
            <a:ext cx="84874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/>
            <a:r>
              <a:rPr b="0"/>
              <a:t>保存多元素，与列表不一样的是</a:t>
            </a:r>
            <a:r>
              <a:rPr b="0">
                <a:solidFill>
                  <a:srgbClr val="FF0000"/>
                </a:solidFill>
              </a:rPr>
              <a:t>不允许有重复</a:t>
            </a:r>
            <a:r>
              <a:rPr b="0"/>
              <a:t>元素，且集合是</a:t>
            </a:r>
            <a:r>
              <a:rPr b="0">
                <a:solidFill>
                  <a:srgbClr val="FF0000"/>
                </a:solidFill>
              </a:rPr>
              <a:t>无序</a:t>
            </a:r>
            <a:r>
              <a:rPr b="0"/>
              <a:t>，一个集合最多可存2的32次方减1个元素，除了支持增删改查，还支持集合交集、并集、差集；</a:t>
            </a:r>
            <a:endParaRPr b="0"/>
          </a:p>
        </p:txBody>
      </p:sp>
      <p:sp>
        <p:nvSpPr>
          <p:cNvPr id="2" name="文本框 1"/>
          <p:cNvSpPr txBox="1"/>
          <p:nvPr/>
        </p:nvSpPr>
        <p:spPr>
          <a:xfrm>
            <a:off x="922020" y="1086485"/>
            <a:ext cx="549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用户标签，社交，查询有共同兴趣爱好的人,智能推荐</a:t>
            </a:r>
          </a:p>
        </p:txBody>
      </p:sp>
      <p:sp>
        <p:nvSpPr>
          <p:cNvPr id="3" name="矩形 2"/>
          <p:cNvSpPr/>
          <p:nvPr/>
        </p:nvSpPr>
        <p:spPr>
          <a:xfrm>
            <a:off x="611505" y="4076065"/>
            <a:ext cx="16795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user:1:fav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4041775" y="2926715"/>
            <a:ext cx="107061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718810" y="2926715"/>
            <a:ext cx="122745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bike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16705" y="4495800"/>
            <a:ext cx="111061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movie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804535" y="4495800"/>
            <a:ext cx="1220470" cy="993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music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348355" y="2563495"/>
            <a:ext cx="4176395" cy="3240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93665" y="254127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93775" y="3378200"/>
            <a:ext cx="49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3" idx="3"/>
          </p:cNvCxnSpPr>
          <p:nvPr/>
        </p:nvCxnSpPr>
        <p:spPr>
          <a:xfrm flipV="1">
            <a:off x="2291080" y="4579620"/>
            <a:ext cx="1056640" cy="25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一、本次课程可以得到以下的答案</a:t>
            </a:r>
            <a:endParaRPr lang="zh-CN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510" y="1159510"/>
            <a:ext cx="8026400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80000"/>
              </a:lnSpc>
            </a:pPr>
            <a:r>
              <a:rPr lang="zh-CN" altLang="en-US"/>
              <a:t>    Redis为什么速度这么快?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   谈谈Redis有哪些应用场景?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    一对多的关系表,使用Redis设计会用到哪些数据结构类型?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   Redis的ZSet集合应用场景有哪些?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   缓存雪崩如何解决?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   缓存穿透如何解决?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   如何使用Redis完成订单列表场景?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   Redis同时打开AO</a:t>
            </a:r>
            <a:r>
              <a:rPr lang="en-US" altLang="zh-CN"/>
              <a:t>F</a:t>
            </a:r>
            <a:r>
              <a:rPr lang="zh-CN" altLang="en-US"/>
              <a:t>与RDB持久化操作后,请描述Redis在恢复数据时加载的顺序?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700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十九、集全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&lt;set&gt;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5305" y="1562735"/>
            <a:ext cx="6900545" cy="2748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>
              <a:lnSpc>
                <a:spcPct val="120000"/>
              </a:lnSpc>
            </a:pPr>
            <a:r>
              <a:rPr lang="en-US" altLang="zh-CN"/>
              <a:t> </a:t>
            </a:r>
            <a:r>
              <a:rPr lang="zh-CN" altLang="en-US"/>
              <a:t>exists user   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//检查user键值是否存在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zh-CN" altLang="en-US"/>
              <a:t> sadd user a b c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//向user插入3个元素，返回3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zh-CN" altLang="en-US"/>
              <a:t> sadd user a b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//若再加入相同的元素，则重复无效，返回0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zh-CN" altLang="en-US"/>
              <a:t> smember</a:t>
            </a:r>
            <a:r>
              <a:rPr lang="en-US" altLang="zh-CN"/>
              <a:t>s</a:t>
            </a:r>
            <a:r>
              <a:rPr lang="zh-CN" altLang="en-US"/>
              <a:t> user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//获取user的所有元素,返回结果无序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zh-CN" altLang="en-US"/>
              <a:t> </a:t>
            </a:r>
            <a:endParaRPr lang="zh-CN" altLang="en-US"/>
          </a:p>
          <a:p>
            <a:pPr indent="533400">
              <a:lnSpc>
                <a:spcPct val="120000"/>
              </a:lnSpc>
            </a:pPr>
            <a:r>
              <a:rPr lang="zh-CN" altLang="en-US"/>
              <a:t> srem user a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//返回1，删除a元素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>
              <a:lnSpc>
                <a:spcPct val="120000"/>
              </a:lnSpc>
            </a:pPr>
            <a:r>
              <a:rPr lang="zh-CN" altLang="en-US"/>
              <a:t> </a:t>
            </a:r>
            <a:endParaRPr lang="zh-CN" altLang="en-US"/>
          </a:p>
          <a:p>
            <a:pPr indent="533400">
              <a:lnSpc>
                <a:spcPct val="120000"/>
              </a:lnSpc>
            </a:pPr>
            <a:r>
              <a:rPr lang="zh-CN" altLang="en-US"/>
              <a:t> scard user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//返回2，计算元素个数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615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二十、集合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&lt;set&gt;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使用场景介绍：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94410" y="1456055"/>
            <a:ext cx="611759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标签，社交，查询有共同兴趣爱好的人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智能推荐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/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使用方式：给用户添加标签：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sadd user:1:fav basball fball pq  sadd user:2:fav basball fball     ............ 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/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或给标签添加用户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sadd basball:users user:1 user:2  sadd fball:users user:1 user:2  ........ 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/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计算出共同感兴趣的人：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sinter user:1:fav user2:fav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33400"/>
            <a:endParaRPr lang="zh-CN" altLang="en-US"/>
          </a:p>
          <a:p>
            <a:pPr indent="53340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401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二十一、数据结构－有序集合（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ZSET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2125" y="1118870"/>
            <a:ext cx="7708900" cy="810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>
              <a:lnSpc>
                <a:spcPct val="13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常用于排行榜，如视频网站需要对用户上传视频做排行榜，或点赞数</a:t>
            </a:r>
            <a:endParaRPr lang="zh-CN" altLang="en-US"/>
          </a:p>
          <a:p>
            <a:pPr indent="533400">
              <a:lnSpc>
                <a:spcPct val="130000"/>
              </a:lnSpc>
            </a:pPr>
            <a:r>
              <a:rPr lang="zh-CN" altLang="en-US"/>
              <a:t>与集合有联系，不能有重复的成员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4898390" y="2286000"/>
          <a:ext cx="28727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70"/>
                <a:gridCol w="14363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member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james</a:t>
                      </a:r>
                      <a:endParaRPr lang="en-US" altLang="zh-CN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kate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jack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frank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tom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48995" y="3425825"/>
            <a:ext cx="1657350" cy="61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user:rank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61465" y="2924175"/>
            <a:ext cx="85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05500" y="1828165"/>
            <a:ext cx="85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 flipV="1">
            <a:off x="2506345" y="3717290"/>
            <a:ext cx="2209800" cy="165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二十二、有序集合与集合及队列区别：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3880" y="1262380"/>
            <a:ext cx="7708900" cy="450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>
              <a:lnSpc>
                <a:spcPct val="130000"/>
              </a:lnSpc>
            </a:pPr>
            <a:r>
              <a:rPr lang="zh-CN" altLang="en-US"/>
              <a:t>与</a:t>
            </a:r>
            <a:r>
              <a:rPr lang="en-US" altLang="zh-CN"/>
              <a:t>LIST</a:t>
            </a:r>
            <a:r>
              <a:rPr lang="zh-CN" altLang="en-US"/>
              <a:t>和</a:t>
            </a:r>
            <a:r>
              <a:rPr lang="en-US" altLang="zh-CN"/>
              <a:t>SET</a:t>
            </a:r>
            <a:r>
              <a:rPr lang="zh-CN" altLang="en-US"/>
              <a:t>对比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454660" y="2096770"/>
          <a:ext cx="844042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50"/>
                <a:gridCol w="1593850"/>
                <a:gridCol w="1594485"/>
                <a:gridCol w="1593850"/>
                <a:gridCol w="15944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数据结构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是否允许元素重复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是否有序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有序实现方式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应用场景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列表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索引下标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时间轴，消息队列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集合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否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否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无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标签，社交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有序集合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否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分值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排行榜，点赞数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二十三、有序集合命令：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8555" y="1222375"/>
            <a:ext cx="79121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指令： </a:t>
            </a:r>
            <a:r>
              <a:rPr lang="zh-CN" altLang="en-US"/>
              <a:t>  </a:t>
            </a:r>
            <a:endParaRPr lang="zh-CN" altLang="en-US"/>
          </a:p>
          <a:p>
            <a:r>
              <a:rPr lang="zh-CN" altLang="en-US" sz="1600"/>
              <a:t>   zadd key score member [score member......]</a:t>
            </a:r>
            <a:endParaRPr lang="zh-CN" altLang="en-US" sz="1600"/>
          </a:p>
          <a:p>
            <a:r>
              <a:rPr lang="zh-CN" altLang="en-US" sz="1600"/>
              <a:t>   zadd user:zan 200 james                                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//james的点赞数1, 返回操作成功的条数1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600"/>
              <a:t>   zadd user:zan 200 james 120 mike 100 lee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 返回3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en-US" sz="1600"/>
          </a:p>
          <a:p>
            <a:r>
              <a:rPr lang="zh-CN" altLang="en-US" sz="1600"/>
              <a:t>   zadd test:1 nx 100 james              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//键test:1必须不存在，主用于添加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600"/>
              <a:t>   zadd test:1 xx incr 200 james       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//键test:1必须存在，主用于修改,此时为300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600"/>
              <a:t>   zadd test:1 xx ch incr -299 james  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//返回操作结果1，300-299=1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600"/>
              <a:t>   </a:t>
            </a:r>
            <a:endParaRPr lang="zh-CN" altLang="en-US" sz="1600"/>
          </a:p>
          <a:p>
            <a:r>
              <a:rPr lang="zh-CN" altLang="en-US" sz="1600"/>
              <a:t>   zrange test:1 0 -1 withscores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//查看点赞（分数）与成员名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600"/>
              <a:t>   </a:t>
            </a:r>
            <a:endParaRPr lang="zh-CN" altLang="en-US" sz="1600"/>
          </a:p>
          <a:p>
            <a:r>
              <a:rPr lang="zh-CN" altLang="en-US" sz="1600"/>
              <a:t>   zcard test:1   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//计算成员个数， 返回1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排名场景：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 sz="1600"/>
              <a:t>  zadd user:3 200 james 120 mike 100 lee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//先插入数据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600"/>
              <a:t>   zrange user:3 0 -1 withscores                    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//查看分数与成员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600"/>
              <a:t> </a:t>
            </a:r>
            <a:endParaRPr lang="zh-CN" altLang="en-US" sz="1600"/>
          </a:p>
          <a:p>
            <a:r>
              <a:rPr lang="zh-CN" altLang="en-US" sz="1600"/>
              <a:t>  zrank user:3 james     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//返回名次：第3名返回2，从0开始到2，共3名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600"/>
              <a:t>  zrevrank user:3 james   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//返回0， 反排序，点赞数越高，排名越前</a:t>
            </a:r>
            <a:endParaRPr lang="en-US" altLang="zh-CN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630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二十四、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全局命令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810" y="1045210"/>
            <a:ext cx="8589645" cy="4652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/>
              <a:t>   1，查看所有键：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lang="zh-CN" altLang="en-US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keys *   set school enjoy   set hello world</a:t>
            </a:r>
            <a:endParaRPr lang="zh-CN" altLang="en-US" sz="16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keys *ool   -----&gt;   school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/>
              <a:t>   2，键总数 ：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</a:t>
            </a:r>
            <a:r>
              <a:rPr lang="zh-CN" altLang="en-US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dbsize        </a:t>
            </a:r>
            <a:r>
              <a:rPr lang="zh-CN" altLang="en-US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//2个键，如果存在大量键，线上禁止使用此指令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/>
              <a:t>   </a:t>
            </a:r>
            <a:r>
              <a:rPr lang="zh-CN" altLang="en-US"/>
              <a:t>3，检查键是否存在：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</a:t>
            </a:r>
            <a:r>
              <a:rPr lang="zh-CN" altLang="en-US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exists key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//存在返回1，不存在返回0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/>
              <a:t>   </a:t>
            </a:r>
            <a:r>
              <a:rPr lang="en-US" altLang="zh-CN"/>
              <a:t>4</a:t>
            </a:r>
            <a:r>
              <a:rPr lang="zh-CN" altLang="en-US"/>
              <a:t>，键过期：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</a:t>
            </a:r>
            <a:r>
              <a:rPr lang="zh-CN" altLang="en-US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expire key seconds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//set name test  expire name 10,表示10秒过期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ttl </a:t>
            </a:r>
            <a:r>
              <a:rPr lang="en-US" alt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key                          </a:t>
            </a:r>
            <a:r>
              <a:rPr lang="zh-CN" altLang="en-US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 查看剩余的过期时间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/>
              <a:t>  </a:t>
            </a:r>
            <a:r>
              <a:rPr lang="en-US" altLang="zh-CN" b="0"/>
              <a:t>5</a:t>
            </a:r>
            <a:r>
              <a:rPr lang="zh-CN" altLang="en-US"/>
              <a:t>，键的数据结构类型：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</a:t>
            </a:r>
            <a:r>
              <a:rPr lang="zh-CN" altLang="en-US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type key             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//返回string,键不存在返回none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0308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二十五、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数据库管理：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188085" y="1450975"/>
          <a:ext cx="32975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5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redis</a:t>
                      </a:r>
                      <a:r>
                        <a:rPr lang="zh-CN" altLang="en-US" sz="1800"/>
                        <a:t>数据库管理方式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select 0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flushdb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flushall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dbsize</a:t>
                      </a: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68274" y="3669730"/>
            <a:ext cx="8556171" cy="299974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默认支持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个数据库；可以理解为一个命名空间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跟关系型数据库不一样的点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不支持自定义数据库名词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每个数据库不能单独设置授权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每个数据库之间并不是完全隔离的。 可以通过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flushall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命令清空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实例面的所有数据库中的数据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cs typeface="Times New Roman" panose="02020603050405020304" pitchFamily="18" charset="0"/>
              </a:rPr>
              <a:t>通过  </a:t>
            </a:r>
            <a:r>
              <a:rPr lang="en-US" altLang="zh-CN" dirty="0"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cs typeface="Times New Roman" panose="02020603050405020304" pitchFamily="18" charset="0"/>
              </a:rPr>
              <a:t>dbid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zh-CN" dirty="0">
                <a:cs typeface="Times New Roman" panose="02020603050405020304" pitchFamily="18" charset="0"/>
              </a:rPr>
              <a:t>去选择不同的数据库命名空间 。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cs typeface="Times New Roman" panose="02020603050405020304" pitchFamily="18" charset="0"/>
              </a:rPr>
              <a:t>dbid</a:t>
            </a:r>
            <a:r>
              <a:rPr lang="zh-CN" altLang="zh-CN" dirty="0">
                <a:cs typeface="Times New Roman" panose="02020603050405020304" pitchFamily="18" charset="0"/>
              </a:rPr>
              <a:t>的取值范围默认是</a:t>
            </a:r>
            <a:r>
              <a:rPr lang="en-US" altLang="zh-CN" dirty="0">
                <a:cs typeface="Times New Roman" panose="02020603050405020304" pitchFamily="18" charset="0"/>
              </a:rPr>
              <a:t>0 -15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5026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二十六、订单应用场景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1480" y="1469390"/>
            <a:ext cx="8487410" cy="4769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，每个用户有多个订单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 </a:t>
            </a:r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order:1   order:2  order:3,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</a:t>
            </a:r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hmset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      hmset order:1 orderId 1 money 36.6 time 2018-01-01          hmset order:2 orderId 2 money 38.6 time 2018-01-01          hmset order:3 orderId 3 money 39.6 time 2018-01-01       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，把订单信息的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放到队列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       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lpush </a:t>
            </a:r>
            <a:r>
              <a:rPr lang="en-US" altLang="zh-CN" sz="16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user:1:order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order:1 order:2 order:3     </a:t>
            </a:r>
            <a:endParaRPr lang="en-US" alt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3340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，新产生了一个订单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order:4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       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hmset order:4 orderId 4 money 40.6 time 2018-01-01 </a:t>
            </a:r>
            <a:endParaRPr lang="en-US" alt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33400"/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  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，追加一个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order:4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放入队列第一个位置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       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lpush </a:t>
            </a:r>
            <a:r>
              <a:rPr lang="en-US" altLang="zh-CN" sz="16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user:1:order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order:4</a:t>
            </a:r>
            <a:endParaRPr lang="en-US" alt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33400"/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  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，当需要查询用户订单记录时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     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 orderKeys = lrange user:1:order 0 -1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//查询user:1 的所有订单key值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33400"/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for(Order order: orderKeys){           hmget order:1        }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93775" y="1086485"/>
            <a:ext cx="6450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以订单为例子（用</a:t>
            </a:r>
            <a:r>
              <a:rPr lang="en-US" altLang="zh-CN"/>
              <a:t>JAVA</a:t>
            </a:r>
            <a:r>
              <a:rPr lang="zh-CN" altLang="en-US"/>
              <a:t>测试用例实现，使用</a:t>
            </a:r>
            <a:r>
              <a:rPr lang="en-US" altLang="zh-CN"/>
              <a:t>James</a:t>
            </a:r>
            <a:r>
              <a:rPr lang="zh-CN" altLang="en-US"/>
              <a:t>提供的工程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二十七、你应该知道的缓存雪崩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6255" y="2073910"/>
            <a:ext cx="4699635" cy="202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前提</a:t>
            </a:r>
            <a:r>
              <a:rPr lang="en-US" altLang="zh-CN"/>
              <a:t>:</a:t>
            </a:r>
            <a:r>
              <a:rPr lang="zh-CN" altLang="en-US"/>
              <a:t>为节约内存</a:t>
            </a:r>
            <a:r>
              <a:rPr lang="en-US" altLang="zh-CN"/>
              <a:t>,</a:t>
            </a:r>
            <a:r>
              <a:rPr lang="en-US" altLang="zh-CN"/>
              <a:t>Redis</a:t>
            </a:r>
            <a:r>
              <a:rPr lang="zh-CN" altLang="en-US"/>
              <a:t>一般会做定期清除操作</a:t>
            </a:r>
            <a:r>
              <a:rPr lang="en-US" altLang="zh-CN"/>
              <a:t>, 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1,</a:t>
            </a:r>
            <a:r>
              <a:rPr lang="zh-CN" altLang="en-US"/>
              <a:t>当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 key=james</a:t>
            </a:r>
            <a:r>
              <a:rPr lang="zh-CN" altLang="en-US">
                <a:sym typeface="+mn-ea"/>
              </a:rPr>
              <a:t>的值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没有数据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2,</a:t>
            </a:r>
            <a:r>
              <a:rPr lang="zh-CN" altLang="en-US"/>
              <a:t>如果有</a:t>
            </a:r>
            <a:r>
              <a:rPr lang="en-US" altLang="zh-CN"/>
              <a:t>5000</a:t>
            </a:r>
            <a:r>
              <a:rPr lang="zh-CN" altLang="en-US"/>
              <a:t>个用户并发来查询</a:t>
            </a:r>
            <a:r>
              <a:rPr lang="en-US" altLang="zh-CN"/>
              <a:t>key=james,</a:t>
            </a:r>
            <a:r>
              <a:rPr lang="zh-CN" altLang="en-US"/>
              <a:t>全到</a:t>
            </a:r>
            <a:r>
              <a:rPr lang="en-US" altLang="zh-CN"/>
              <a:t>Mysql</a:t>
            </a:r>
            <a:r>
              <a:rPr lang="zh-CN" altLang="en-US"/>
              <a:t>里去查</a:t>
            </a:r>
            <a:r>
              <a:rPr lang="en-US" altLang="zh-CN"/>
              <a:t>, Mysql</a:t>
            </a:r>
            <a:r>
              <a:rPr lang="zh-CN" altLang="en-US"/>
              <a:t>会挂掉</a:t>
            </a:r>
            <a:r>
              <a:rPr lang="en-US" altLang="zh-CN"/>
              <a:t>;</a:t>
            </a:r>
            <a:endParaRPr lang="en-US" altLang="zh-CN"/>
          </a:p>
          <a:p>
            <a:pPr>
              <a:lnSpc>
                <a:spcPct val="140000"/>
              </a:lnSpc>
            </a:pPr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327025" y="1127760"/>
            <a:ext cx="4156075" cy="4236720"/>
            <a:chOff x="7360" y="4155"/>
            <a:chExt cx="6545" cy="6672"/>
          </a:xfrm>
        </p:grpSpPr>
        <p:sp>
          <p:nvSpPr>
            <p:cNvPr id="11" name="矩形 10"/>
            <p:cNvSpPr/>
            <p:nvPr/>
          </p:nvSpPr>
          <p:spPr>
            <a:xfrm>
              <a:off x="7373" y="7554"/>
              <a:ext cx="4423" cy="1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Java</a:t>
              </a:r>
              <a:r>
                <a:rPr lang="zh-CN" altLang="en-US"/>
                <a:t>代码块</a:t>
              </a:r>
              <a:endParaRPr lang="zh-CN" altLang="en-US"/>
            </a:p>
            <a:p>
              <a:pPr algn="ctr"/>
              <a:r>
                <a:rPr lang="en-US" altLang="zh-CN"/>
                <a:t>//todo</a:t>
              </a:r>
              <a:endParaRPr lang="en-US" altLang="zh-CN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8108" y="4833"/>
              <a:ext cx="0" cy="2724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8382" y="4901"/>
              <a:ext cx="0" cy="908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8693" y="4901"/>
              <a:ext cx="0" cy="908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8947" y="4901"/>
              <a:ext cx="0" cy="908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9226" y="4901"/>
              <a:ext cx="0" cy="908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9480" y="4901"/>
              <a:ext cx="0" cy="908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9777" y="4901"/>
              <a:ext cx="0" cy="908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0031" y="4901"/>
              <a:ext cx="0" cy="908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0320" y="4901"/>
              <a:ext cx="0" cy="908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0574" y="4901"/>
              <a:ext cx="0" cy="908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0721" y="5065"/>
              <a:ext cx="31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........5000</a:t>
              </a:r>
              <a:r>
                <a:rPr lang="zh-CN" altLang="en-US"/>
                <a:t>用户并发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60" y="4155"/>
              <a:ext cx="578" cy="33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1200" b="1"/>
                <a:t>上锁</a:t>
              </a:r>
              <a:r>
                <a:rPr lang="en-US" altLang="zh-CN" sz="1200"/>
                <a:t>:</a:t>
              </a:r>
              <a:r>
                <a:rPr lang="zh-CN" altLang="en-US" sz="1200"/>
                <a:t>只允许一个线程进入代码</a:t>
              </a:r>
              <a:endParaRPr lang="en-US" altLang="zh-CN" sz="120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8108" y="8802"/>
              <a:ext cx="0" cy="567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10080" y="9596"/>
              <a:ext cx="1716" cy="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</a:t>
              </a:r>
              <a:endParaRPr lang="en-US" altLang="zh-CN"/>
            </a:p>
          </p:txBody>
        </p:sp>
        <p:sp>
          <p:nvSpPr>
            <p:cNvPr id="27" name="流程图: 磁盘 26"/>
            <p:cNvSpPr/>
            <p:nvPr/>
          </p:nvSpPr>
          <p:spPr>
            <a:xfrm>
              <a:off x="7550" y="9399"/>
              <a:ext cx="1143" cy="14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mysql</a:t>
              </a:r>
              <a:endParaRPr lang="en-US" altLang="zh-CN"/>
            </a:p>
          </p:txBody>
        </p:sp>
        <p:cxnSp>
          <p:nvCxnSpPr>
            <p:cNvPr id="28" name="直接箭头连接符 27"/>
            <p:cNvCxnSpPr>
              <a:stCxn id="27" idx="4"/>
              <a:endCxn id="26" idx="2"/>
            </p:cNvCxnSpPr>
            <p:nvPr/>
          </p:nvCxnSpPr>
          <p:spPr>
            <a:xfrm>
              <a:off x="8693" y="10113"/>
              <a:ext cx="1387" cy="0"/>
            </a:xfrm>
            <a:prstGeom prst="straightConnector1">
              <a:avLst/>
            </a:prstGeom>
            <a:ln w="22225">
              <a:solidFill>
                <a:srgbClr val="DB2C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8672" y="9533"/>
              <a:ext cx="148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key=james</a:t>
              </a:r>
              <a:endParaRPr lang="en-US" altLang="zh-CN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93" y="10113"/>
              <a:ext cx="140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/>
                <a:t>放入</a:t>
              </a:r>
              <a:r>
                <a:rPr lang="en-US" altLang="zh-CN" sz="1400"/>
                <a:t>redis</a:t>
              </a:r>
              <a:endParaRPr lang="en-US" altLang="zh-CN" sz="14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10574" y="8802"/>
              <a:ext cx="0" cy="908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0800" y="8802"/>
              <a:ext cx="29" cy="794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1054" y="8802"/>
              <a:ext cx="29" cy="794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8177" y="5809"/>
              <a:ext cx="28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/>
                <a:t>其它</a:t>
              </a:r>
              <a:r>
                <a:rPr lang="en-US" altLang="zh-CN" sz="1400"/>
                <a:t>4999</a:t>
              </a:r>
              <a:r>
                <a:rPr lang="zh-CN" altLang="en-US" sz="1400"/>
                <a:t>用户阻塞中</a:t>
              </a:r>
              <a:endParaRPr lang="zh-CN" altLang="en-US" sz="1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02" y="8888"/>
              <a:ext cx="230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/>
                <a:t>其它</a:t>
              </a:r>
              <a:r>
                <a:rPr lang="en-US" altLang="zh-CN" sz="1400"/>
                <a:t>4999</a:t>
              </a:r>
              <a:r>
                <a:rPr lang="zh-CN" altLang="en-US" sz="1400"/>
                <a:t>从</a:t>
              </a:r>
              <a:r>
                <a:rPr lang="en-US" altLang="zh-CN" sz="1400"/>
                <a:t>Redis</a:t>
              </a:r>
              <a:endParaRPr lang="en-US" altLang="zh-CN" sz="1400"/>
            </a:p>
            <a:p>
              <a:r>
                <a:rPr lang="zh-CN" altLang="en-US" sz="1400"/>
                <a:t>查询</a:t>
              </a:r>
              <a:r>
                <a:rPr lang="en-US" altLang="zh-CN" sz="1400"/>
                <a:t>key=james</a:t>
              </a:r>
              <a:endParaRPr lang="en-US" altLang="zh-CN"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二十八、什么是缓存穿透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1960" y="1764665"/>
            <a:ext cx="4699635" cy="473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前提</a:t>
            </a:r>
            <a:r>
              <a:rPr lang="en-US" altLang="zh-CN"/>
              <a:t>:</a:t>
            </a:r>
            <a:r>
              <a:rPr lang="zh-CN" altLang="en-US"/>
              <a:t>黑客模拟一个不存在的订单号</a:t>
            </a:r>
            <a:r>
              <a:rPr lang="en-US" altLang="zh-CN"/>
              <a:t>xxxx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1,</a:t>
            </a:r>
            <a:r>
              <a:rPr lang="en-US"/>
              <a:t>Redis</a:t>
            </a:r>
            <a:r>
              <a:rPr lang="zh-CN" altLang="en-US"/>
              <a:t>中无此值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2,</a:t>
            </a:r>
            <a:r>
              <a:rPr lang="en-US"/>
              <a:t>Mysql</a:t>
            </a:r>
            <a:r>
              <a:rPr lang="zh-CN" altLang="en-US"/>
              <a:t>中也无此值</a:t>
            </a:r>
            <a:r>
              <a:rPr lang="en-US" altLang="zh-CN"/>
              <a:t>, </a:t>
            </a:r>
            <a:r>
              <a:rPr lang="zh-CN" altLang="en-US"/>
              <a:t>但一直被查询</a:t>
            </a:r>
            <a:endParaRPr lang="zh-CN" altLang="en-US"/>
          </a:p>
          <a:p>
            <a:pPr>
              <a:lnSpc>
                <a:spcPct val="140000"/>
              </a:lnSpc>
            </a:pPr>
            <a:endParaRPr lang="zh-CN" altLang="en-US"/>
          </a:p>
          <a:p>
            <a:pPr>
              <a:lnSpc>
                <a:spcPct val="140000"/>
              </a:lnSpc>
            </a:pP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解决方案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1,</a:t>
            </a:r>
            <a:r>
              <a:rPr lang="zh-CN" altLang="en-US"/>
              <a:t>对订单表所有数据查询出来放到布隆过滤器</a:t>
            </a:r>
            <a:r>
              <a:rPr lang="en-US" altLang="zh-CN"/>
              <a:t>, </a:t>
            </a:r>
            <a:r>
              <a:rPr lang="zh-CN" altLang="en-US"/>
              <a:t>经过布隆过滤器处理的数据很小</a:t>
            </a:r>
            <a:r>
              <a:rPr lang="en-US" altLang="zh-CN"/>
              <a:t>(</a:t>
            </a:r>
            <a:r>
              <a:rPr lang="zh-CN" altLang="en-US"/>
              <a:t>只存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en-US" altLang="zh-CN"/>
              <a:t>)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2,</a:t>
            </a:r>
            <a:r>
              <a:rPr lang="zh-CN" altLang="en-US"/>
              <a:t>每次查订单表前</a:t>
            </a:r>
            <a:r>
              <a:rPr lang="en-US" altLang="zh-CN"/>
              <a:t>,</a:t>
            </a:r>
            <a:r>
              <a:rPr lang="zh-CN" altLang="en-US"/>
              <a:t>先到过滤器里查询当前订单号状态是</a:t>
            </a:r>
            <a:r>
              <a:rPr lang="en-US" altLang="zh-CN"/>
              <a:t>0</a:t>
            </a:r>
            <a:r>
              <a:rPr lang="zh-CN" altLang="en-US"/>
              <a:t>还是</a:t>
            </a:r>
            <a:r>
              <a:rPr lang="en-US" altLang="zh-CN"/>
              <a:t>1, 0</a:t>
            </a:r>
            <a:r>
              <a:rPr lang="zh-CN" altLang="en-US"/>
              <a:t>的话代表数据库没有数据</a:t>
            </a:r>
            <a:endParaRPr lang="en-US" altLang="zh-CN"/>
          </a:p>
          <a:p>
            <a:pPr>
              <a:lnSpc>
                <a:spcPct val="140000"/>
              </a:lnSpc>
            </a:pP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942975" y="1381760"/>
            <a:ext cx="2808605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客户端应用程序</a:t>
            </a:r>
            <a:endParaRPr lang="zh-CN" altLang="en-US"/>
          </a:p>
          <a:p>
            <a:pPr algn="ctr"/>
            <a:r>
              <a:rPr lang="en-US" altLang="zh-CN"/>
              <a:t>java/c/php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2" idx="2"/>
            <a:endCxn id="5" idx="0"/>
          </p:cNvCxnSpPr>
          <p:nvPr/>
        </p:nvCxnSpPr>
        <p:spPr>
          <a:xfrm>
            <a:off x="2347595" y="2174240"/>
            <a:ext cx="0" cy="7042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591310" y="2878455"/>
            <a:ext cx="1511935" cy="1368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7" name="流程图: 磁盘 6"/>
          <p:cNvSpPr/>
          <p:nvPr/>
        </p:nvSpPr>
        <p:spPr>
          <a:xfrm>
            <a:off x="1890395" y="5022215"/>
            <a:ext cx="914400" cy="11823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9" name="曲线连接符 8"/>
          <p:cNvCxnSpPr>
            <a:stCxn id="2" idx="2"/>
            <a:endCxn id="7" idx="4"/>
          </p:cNvCxnSpPr>
          <p:nvPr/>
        </p:nvCxnSpPr>
        <p:spPr>
          <a:xfrm rot="5400000" flipV="1">
            <a:off x="856615" y="3665220"/>
            <a:ext cx="3439160" cy="457200"/>
          </a:xfrm>
          <a:prstGeom prst="curvedConnector4">
            <a:avLst>
              <a:gd name="adj1" fmla="val 8179"/>
              <a:gd name="adj2" fmla="val 362638"/>
            </a:avLst>
          </a:prstGeom>
          <a:ln w="25400" cmpd="sng">
            <a:solidFill>
              <a:srgbClr val="DB2C0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21710" y="37096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2790" y="24003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①</a:t>
            </a:r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945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是什么</a:t>
            </a:r>
            <a:endParaRPr lang="zh-CN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4760" y="2954020"/>
            <a:ext cx="3721100" cy="315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56335" y="868680"/>
            <a:ext cx="668655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Redis是一个开源的使用ANSI C语言编写、支持网络、可基于内存亦可持久化的日志型、Key-Value数据库，并提供多种语言的API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Redis</a:t>
            </a:r>
            <a:r>
              <a:rPr lang="zh-CN" altLang="en-US"/>
              <a:t>安装在磁盘；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Redis</a:t>
            </a:r>
            <a:r>
              <a:rPr lang="zh-CN" altLang="en-US"/>
              <a:t>数据存储在内存。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71825" y="3488055"/>
            <a:ext cx="1661795" cy="165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16480" y="3234055"/>
            <a:ext cx="575945" cy="259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内存条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07180" y="29540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865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二十九、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持久化机制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88085" y="1333500"/>
            <a:ext cx="6688455" cy="166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9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redis是一个支持持久化的内存数据库,也就是说redis需要经常将内存中的数据同步到磁盘来保证持久化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，持久化可以避免因进程退出而造成数据丢失；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508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三十、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持久化方式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8325" y="1424305"/>
            <a:ext cx="735838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RDB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持久化把当前进程数据生成快照（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.rdb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）文件保存到硬盘的过程，有手动触发和自动触发   手动触发有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save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bgsave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两命令   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save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：阻塞当前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，直到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RDB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持久化过程完成为止，若内存实例比较大会造成长时间阻塞，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线上环境不建议用它</a:t>
            </a:r>
            <a:endParaRPr lang="zh-CN" altLang="en-US"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bgsave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进程执行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fork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操作创建子进程，由子线程完成持久化，阻塞时间很短（微秒级），是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save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的优化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在执行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redis-cli shutdown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关闭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服务时，如果没有开启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AOF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持久化，自动执行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bgsave;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4234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三十一、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持久化之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bgsave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运行流程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97275" y="1056640"/>
            <a:ext cx="19500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bgsave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597275" y="2637790"/>
            <a:ext cx="19500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父进程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00245" y="1773555"/>
            <a:ext cx="0" cy="86423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602605" y="4707255"/>
            <a:ext cx="913765" cy="1778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12640" y="2100580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655820" y="3655695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cxnSp>
        <p:nvCxnSpPr>
          <p:cNvPr id="28" name="直接箭头连接符 27"/>
          <p:cNvCxnSpPr>
            <a:stCxn id="33" idx="0"/>
            <a:endCxn id="13" idx="3"/>
          </p:cNvCxnSpPr>
          <p:nvPr/>
        </p:nvCxnSpPr>
        <p:spPr>
          <a:xfrm flipH="1" flipV="1">
            <a:off x="5547360" y="3094990"/>
            <a:ext cx="2034540" cy="117665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35" idx="0"/>
          </p:cNvCxnSpPr>
          <p:nvPr/>
        </p:nvCxnSpPr>
        <p:spPr>
          <a:xfrm>
            <a:off x="7581900" y="5186045"/>
            <a:ext cx="0" cy="57594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3652520" y="4271645"/>
            <a:ext cx="19500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fork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555490" y="3407410"/>
            <a:ext cx="0" cy="86423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636010" y="5761990"/>
            <a:ext cx="19500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响应其它命令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538980" y="4897755"/>
            <a:ext cx="0" cy="86423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606540" y="4271645"/>
            <a:ext cx="19500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子进程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55820" y="5288915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35" name="圆角矩形 34"/>
          <p:cNvSpPr/>
          <p:nvPr/>
        </p:nvSpPr>
        <p:spPr>
          <a:xfrm>
            <a:off x="6606540" y="5761990"/>
            <a:ext cx="19500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</a:t>
            </a:r>
            <a:r>
              <a:rPr lang="en-US" altLang="zh-CN"/>
              <a:t>RDB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152005" y="5186045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37" name="文本框 36"/>
          <p:cNvSpPr txBox="1"/>
          <p:nvPr/>
        </p:nvSpPr>
        <p:spPr>
          <a:xfrm>
            <a:off x="6516370" y="3287395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38" name="圆角矩形 37"/>
          <p:cNvSpPr/>
          <p:nvPr/>
        </p:nvSpPr>
        <p:spPr>
          <a:xfrm>
            <a:off x="581660" y="2637790"/>
            <a:ext cx="1950085" cy="9144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若有其它子进程正在执行，直接返回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13" idx="1"/>
          </p:cNvCxnSpPr>
          <p:nvPr/>
        </p:nvCxnSpPr>
        <p:spPr>
          <a:xfrm flipH="1">
            <a:off x="2531745" y="3094990"/>
            <a:ext cx="1065530" cy="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7368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三十二、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文件的操作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7675" y="1203325"/>
            <a:ext cx="8067675" cy="26092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3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config set dir /usr/local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rdb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文件保存路径   备份：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bgsave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dump.rdb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保存到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usr/local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   恢复：将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dump.rdb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放到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安装目录与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redis.conf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同级目录，重启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即可   优点：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，压缩后的二进制文，适用于备份、全量复制，用于灾难恢复       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，加载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RDB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恢复数据远快于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AOF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   缺点：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，无法做到实时持久化，每次都要创建子进程，频繁操作成本过高       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，保存后的二进制文件，存在老版本不兼容新版本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rdb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266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三十三、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AOF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持久化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4830" y="1623060"/>
            <a:ext cx="829500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针对RDB不适合实时持久化，redis提供了AOF持久化方式来解决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开启：redis.conf设置：appendonly yes  (默认不开启，为no)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默认文件名：appendfilename "appendonly.aof" 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9521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三十四、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AOF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持久化流程：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520" y="968375"/>
            <a:ext cx="903351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流程说明：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 1，所有的写入命令(set hset)会append追加到aof_buf缓冲区中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 2，AOF缓冲区向硬盘做sync同步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 3，随着AOF文件越来越大，需定期对AOF文件rewrite重写，达到压缩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 4，当redis服务重启，可load加载AOF文件进行恢复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99795" y="4293235"/>
            <a:ext cx="12153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命令写入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74695" y="4293235"/>
            <a:ext cx="12153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AOF</a:t>
            </a:r>
            <a:r>
              <a:rPr lang="zh-CN" altLang="en-US"/>
              <a:t>缓冲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59425" y="4293235"/>
            <a:ext cx="12153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AOF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68590" y="4293235"/>
            <a:ext cx="12153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重启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2" idx="3"/>
            <a:endCxn id="3" idx="1"/>
          </p:cNvCxnSpPr>
          <p:nvPr/>
        </p:nvCxnSpPr>
        <p:spPr>
          <a:xfrm>
            <a:off x="2115185" y="4750435"/>
            <a:ext cx="115951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99915" y="4750435"/>
            <a:ext cx="115951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1"/>
            <a:endCxn id="5" idx="3"/>
          </p:cNvCxnSpPr>
          <p:nvPr/>
        </p:nvCxnSpPr>
        <p:spPr>
          <a:xfrm flipH="1">
            <a:off x="6774815" y="4750435"/>
            <a:ext cx="99377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16150" y="4382135"/>
            <a:ext cx="1058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1,append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599305" y="4293235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2,sync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007860" y="4293235"/>
            <a:ext cx="75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4,load</a:t>
            </a:r>
            <a:endParaRPr lang="en-US" altLang="zh-CN"/>
          </a:p>
        </p:txBody>
      </p:sp>
      <p:sp>
        <p:nvSpPr>
          <p:cNvPr id="15" name="弧形 14"/>
          <p:cNvSpPr/>
          <p:nvPr/>
        </p:nvSpPr>
        <p:spPr>
          <a:xfrm rot="600000">
            <a:off x="5855335" y="3437890"/>
            <a:ext cx="1152525" cy="1223645"/>
          </a:xfrm>
          <a:prstGeom prst="arc">
            <a:avLst>
              <a:gd name="adj1" fmla="val 9434761"/>
              <a:gd name="adj2" fmla="val 212408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864225" y="4004310"/>
            <a:ext cx="3810" cy="3168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507480" y="3136900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3,rewrite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224155" y="5772150"/>
            <a:ext cx="85464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/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命令写入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(append),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文件同步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(sync),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文件重写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(BGREWRITEAOF), 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重启加载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(load)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7235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三十五、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AOF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配置详解：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870" y="1009650"/>
            <a:ext cx="8685530" cy="3143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b="0"/>
              <a:t>appendonly yes        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//启用aof持久化方式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/>
              <a:t># appendfsync always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//每收到写命令就立即强制写入磁盘，最慢的，但是保证完全的持久化，不推荐使用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/>
              <a:t>appendfsync everysec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//每秒强制写入磁盘一次，性能和持久化方面做了折中，推荐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/>
              <a:t>no-appendfsync-on-rewrite  yes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//正在导出rdb快照的过程中,要不要停止同步aof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/>
              <a:t>auto-aof-rewrite-percentage 100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//aof文件大小比起上次重写时的大小,增长率100%时,重写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/>
              <a:t>auto-aof-rewrite-min-size 64mb   </a:t>
            </a:r>
            <a:r>
              <a:rPr lang="en-US" altLang="zh-CN" sz="16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//aof文件,至少超过64M时,重写</a:t>
            </a:r>
            <a:endParaRPr lang="en-US" altLang="zh-CN" sz="1600" b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7235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三十六、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AOF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如何恢复？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1375" y="1331595"/>
            <a:ext cx="719074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1. 设置appendonly yes；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 将appendonly.aof放到dir参数指定的目录；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启动Redis，Redis会自动加载appendonly.aof文件。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51536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三十三、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重启时加载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AOF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的顺序？：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8165" y="1080135"/>
            <a:ext cx="71907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1，当AOF和RDB文件同时存在时，优先加载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2，若关闭了AOF，加载RDB文件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3，加载AOF/RDB成功，redis重启成功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4，AOF/RDB存在错误，启动失败打印错误信息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86715" y="1202690"/>
            <a:ext cx="7236460" cy="5631815"/>
            <a:chOff x="157" y="1781"/>
            <a:chExt cx="11396" cy="8869"/>
          </a:xfrm>
        </p:grpSpPr>
        <p:sp>
          <p:nvSpPr>
            <p:cNvPr id="2" name="圆角矩形 1"/>
            <p:cNvSpPr/>
            <p:nvPr/>
          </p:nvSpPr>
          <p:spPr>
            <a:xfrm>
              <a:off x="2783" y="1781"/>
              <a:ext cx="2914" cy="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</a:t>
              </a:r>
              <a:r>
                <a:rPr lang="zh-CN" altLang="en-US"/>
                <a:t>启动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7" y="8695"/>
              <a:ext cx="1827" cy="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启动成功</a:t>
              </a: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045" y="9518"/>
              <a:ext cx="2509" cy="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启动失败</a:t>
              </a: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2517" y="3337"/>
              <a:ext cx="3423" cy="14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开启</a:t>
              </a:r>
              <a:r>
                <a:rPr lang="en-US" altLang="zh-CN"/>
                <a:t>AOF</a:t>
              </a:r>
              <a:r>
                <a:rPr lang="zh-CN" altLang="en-US"/>
                <a:t>？</a:t>
              </a: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157" y="5021"/>
              <a:ext cx="3423" cy="14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存在</a:t>
              </a:r>
              <a:r>
                <a:rPr lang="en-US" altLang="zh-CN"/>
                <a:t>RDB</a:t>
              </a:r>
              <a:r>
                <a:rPr lang="zh-CN" altLang="en-US"/>
                <a:t>？</a:t>
              </a: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5014" y="5043"/>
              <a:ext cx="3423" cy="14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存在</a:t>
              </a:r>
              <a:r>
                <a:rPr lang="en-US" altLang="zh-CN"/>
                <a:t>AOF</a:t>
              </a:r>
              <a:r>
                <a:rPr lang="zh-CN" altLang="en-US"/>
                <a:t>？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512" y="7373"/>
              <a:ext cx="1893" cy="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加载</a:t>
              </a:r>
              <a:r>
                <a:rPr lang="en-US" altLang="zh-CN"/>
                <a:t>RDB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827" y="7373"/>
              <a:ext cx="1893" cy="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加载</a:t>
              </a:r>
              <a:r>
                <a:rPr lang="en-US" altLang="zh-CN"/>
                <a:t>AOF</a:t>
              </a:r>
              <a:endParaRPr lang="en-US" altLang="zh-CN"/>
            </a:p>
          </p:txBody>
        </p:sp>
        <p:sp>
          <p:nvSpPr>
            <p:cNvPr id="13" name="菱形 12"/>
            <p:cNvSpPr/>
            <p:nvPr/>
          </p:nvSpPr>
          <p:spPr>
            <a:xfrm>
              <a:off x="3858" y="9210"/>
              <a:ext cx="3423" cy="14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成功？</a:t>
              </a:r>
              <a:endParaRPr lang="zh-CN" altLang="en-US"/>
            </a:p>
          </p:txBody>
        </p:sp>
        <p:cxnSp>
          <p:nvCxnSpPr>
            <p:cNvPr id="14" name="直接箭头连接符 13"/>
            <p:cNvCxnSpPr>
              <a:stCxn id="2" idx="2"/>
              <a:endCxn id="8" idx="0"/>
            </p:cNvCxnSpPr>
            <p:nvPr/>
          </p:nvCxnSpPr>
          <p:spPr>
            <a:xfrm flipH="1">
              <a:off x="4229" y="2604"/>
              <a:ext cx="11" cy="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9" idx="0"/>
            </p:cNvCxnSpPr>
            <p:nvPr/>
          </p:nvCxnSpPr>
          <p:spPr>
            <a:xfrm flipH="1">
              <a:off x="1869" y="4044"/>
              <a:ext cx="648" cy="97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>
              <a:off x="5940" y="4066"/>
              <a:ext cx="786" cy="97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3"/>
            </p:cNvCxnSpPr>
            <p:nvPr/>
          </p:nvCxnSpPr>
          <p:spPr>
            <a:xfrm flipH="1">
              <a:off x="3580" y="5740"/>
              <a:ext cx="1352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870" y="6534"/>
              <a:ext cx="1475" cy="7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850" y="6461"/>
              <a:ext cx="1019" cy="21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3" idx="0"/>
            </p:cNvCxnSpPr>
            <p:nvPr/>
          </p:nvCxnSpPr>
          <p:spPr>
            <a:xfrm>
              <a:off x="4443" y="8203"/>
              <a:ext cx="1127" cy="10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6" idx="3"/>
            </p:cNvCxnSpPr>
            <p:nvPr/>
          </p:nvCxnSpPr>
          <p:spPr>
            <a:xfrm flipH="1" flipV="1">
              <a:off x="1984" y="9107"/>
              <a:ext cx="1874" cy="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7" idx="1"/>
            </p:cNvCxnSpPr>
            <p:nvPr/>
          </p:nvCxnSpPr>
          <p:spPr>
            <a:xfrm>
              <a:off x="7281" y="9929"/>
              <a:ext cx="1764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6726" y="6595"/>
              <a:ext cx="11" cy="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3" idx="0"/>
            </p:cNvCxnSpPr>
            <p:nvPr/>
          </p:nvCxnSpPr>
          <p:spPr>
            <a:xfrm flipH="1">
              <a:off x="5570" y="8233"/>
              <a:ext cx="1167" cy="97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535" y="4197"/>
              <a:ext cx="6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no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97" y="4441"/>
              <a:ext cx="7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yes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62" y="5043"/>
              <a:ext cx="6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no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3" y="7228"/>
              <a:ext cx="6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no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829" y="9228"/>
              <a:ext cx="6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no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9" y="6534"/>
              <a:ext cx="7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yes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783" y="6461"/>
              <a:ext cx="7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yes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05506" y="3075623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/>
    </mc:Choice>
    <mc:Fallback>
      <p:transition spd="slow" advClick="0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8594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三、快速理解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4035" y="1204595"/>
            <a:ext cx="9023985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键值对（key-value）高性能缓存数据库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string、hash、list、set、zset类型存储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2402205"/>
            <a:ext cx="5913120" cy="892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793490"/>
            <a:ext cx="5636260" cy="961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270" y="3305810"/>
            <a:ext cx="6277610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比如说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数据库有一张表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orderid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035" y="4890135"/>
            <a:ext cx="8543925" cy="2027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如何存储数据呢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key: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使用业务主键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orderid:1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value: 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orderid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</a:rPr>
              <a:t>:1, </a:t>
            </a:r>
            <a:r>
              <a:rPr lang="en-US" altLang="zh-CN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ordertime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</a:rPr>
              <a:t>:2019-12-26, </a:t>
            </a:r>
            <a:r>
              <a:rPr lang="en-US" altLang="zh-CN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ordermoney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</a:rPr>
              <a:t>:12}</a:t>
            </a:r>
            <a:endParaRPr lang="en-US" altLang="zh-CN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Redis: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</a:rPr>
              <a:t>set   order:1 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r>
              <a:rPr lang="en-US" altLang="zh-CN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orderid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:1, </a:t>
            </a:r>
            <a:r>
              <a:rPr lang="en-US" altLang="zh-CN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ordertime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:2019-12-26, </a:t>
            </a:r>
            <a:r>
              <a:rPr lang="en-US" altLang="zh-CN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ordermoney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:12}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4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8594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解决了什么问题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4475" y="1196340"/>
            <a:ext cx="2808605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客户端应用程序</a:t>
            </a:r>
            <a:endParaRPr lang="zh-CN" altLang="en-US"/>
          </a:p>
          <a:p>
            <a:pPr algn="ctr"/>
            <a:r>
              <a:rPr lang="en-US" altLang="zh-CN"/>
              <a:t>java/c/php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2" idx="2"/>
            <a:endCxn id="5" idx="0"/>
          </p:cNvCxnSpPr>
          <p:nvPr/>
        </p:nvCxnSpPr>
        <p:spPr>
          <a:xfrm>
            <a:off x="2919095" y="1988820"/>
            <a:ext cx="0" cy="7042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62810" y="2693035"/>
            <a:ext cx="1511935" cy="1368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7" name="流程图: 磁盘 6"/>
          <p:cNvSpPr/>
          <p:nvPr/>
        </p:nvSpPr>
        <p:spPr>
          <a:xfrm>
            <a:off x="2461895" y="4836795"/>
            <a:ext cx="914400" cy="11823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9" name="曲线连接符 8"/>
          <p:cNvCxnSpPr>
            <a:stCxn id="2" idx="2"/>
            <a:endCxn id="7" idx="4"/>
          </p:cNvCxnSpPr>
          <p:nvPr/>
        </p:nvCxnSpPr>
        <p:spPr>
          <a:xfrm rot="5400000" flipV="1">
            <a:off x="1428115" y="3479800"/>
            <a:ext cx="3439160" cy="457200"/>
          </a:xfrm>
          <a:prstGeom prst="curvedConnector4">
            <a:avLst>
              <a:gd name="adj1" fmla="val 11225"/>
              <a:gd name="adj2" fmla="val 359167"/>
            </a:avLst>
          </a:prstGeom>
          <a:ln w="25400" cmpd="sng">
            <a:solidFill>
              <a:srgbClr val="DB2C0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197475" y="3244850"/>
            <a:ext cx="37503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先从</a:t>
            </a:r>
            <a:r>
              <a:rPr lang="en-US" altLang="zh-CN"/>
              <a:t>Redis</a:t>
            </a:r>
            <a:r>
              <a:rPr lang="zh-CN" altLang="en-US"/>
              <a:t>缓存里查询数据</a:t>
            </a:r>
            <a:endParaRPr lang="en-US" altLang="zh-CN"/>
          </a:p>
          <a:p>
            <a:r>
              <a:rPr lang="zh-CN" altLang="en-US"/>
              <a:t>如果没有再到</a:t>
            </a:r>
            <a:r>
              <a:rPr lang="en-US" altLang="zh-CN"/>
              <a:t>Mysql</a:t>
            </a:r>
            <a:r>
              <a:rPr lang="zh-CN" altLang="en-US"/>
              <a:t>数据库里查询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93210" y="35242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4290" y="22148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①</a:t>
            </a:r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784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特性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310" y="1113790"/>
            <a:ext cx="5080000" cy="296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〉速度快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〉键值对的数据结构服务器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〉丰富的功能：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〉简单稳定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〉持久化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〉主从复制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〉高可用和分布式转移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〉客户端语言多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7310" y="4439285"/>
            <a:ext cx="2457450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六、使用场景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88085" y="1369060"/>
            <a:ext cx="3364230" cy="2249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1，缓存数据库：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2，排行榜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3，计数器应用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4，社交网络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5，消息队列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6,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其它场景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等等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8845" y="3517265"/>
            <a:ext cx="4285615" cy="3218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正确安装与启动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755" y="1217295"/>
            <a:ext cx="68021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linux上安装，windows也能装，但我们以linux环境为主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window</a:t>
            </a:r>
            <a:r>
              <a:rPr lang="zh-CN" altLang="en-US"/>
              <a:t>安装：https://www.cnblogs.com/M-LittleBird/p/5902850.html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linux</a:t>
            </a:r>
            <a:r>
              <a:rPr lang="zh-CN" altLang="en-US"/>
              <a:t>安装</a:t>
            </a:r>
            <a:r>
              <a:rPr lang="en-US" altLang="zh-CN"/>
              <a:t>:  </a:t>
            </a:r>
            <a:r>
              <a:rPr lang="zh-CN" altLang="en-US"/>
              <a:t>见云盘分享的安装文档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7166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配置、启动、操作、关闭</a:t>
            </a:r>
            <a:endParaRPr lang="zh-CN" altLang="en-US"/>
          </a:p>
          <a:p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38275" y="1563370"/>
          <a:ext cx="6425565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575"/>
                <a:gridCol w="3729990"/>
              </a:tblGrid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可执行文件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作用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redis-server</a:t>
                      </a:r>
                      <a:endParaRPr lang="en-US" altLang="zh-CN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redis-cli</a:t>
                      </a:r>
                      <a:endParaRPr lang="en-US" altLang="zh-CN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命令行客户端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redis-benchmark</a:t>
                      </a:r>
                      <a:endParaRPr lang="en-US" altLang="zh-CN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基准测试工具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redis-check-aof</a:t>
                      </a:r>
                      <a:endParaRPr lang="en-US" altLang="zh-CN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AOF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持久化文件检测和修复工具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redis-check-dump</a:t>
                      </a:r>
                      <a:endParaRPr lang="en-US" altLang="zh-CN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RDB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持久化文件检测和修复工具 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redis-sentinel</a:t>
                      </a:r>
                      <a:endParaRPr lang="en-US" altLang="zh-CN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启动哨兵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redis-trib</a:t>
                      </a:r>
                      <a:endParaRPr lang="en-US" altLang="zh-CN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cluster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集群构建工具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9206</Words>
  <Application>WPS 演示</Application>
  <PresentationFormat>全屏显示(4:3)</PresentationFormat>
  <Paragraphs>688</Paragraphs>
  <Slides>39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8" baseType="lpstr">
      <vt:lpstr>Arial</vt:lpstr>
      <vt:lpstr>宋体</vt:lpstr>
      <vt:lpstr>Wingdings</vt:lpstr>
      <vt:lpstr>Open Sans</vt:lpstr>
      <vt:lpstr>冬青黑体简体中文 W3</vt:lpstr>
      <vt:lpstr>微软雅黑</vt:lpstr>
      <vt:lpstr>FontAwesome</vt:lpstr>
      <vt:lpstr>Lato Light</vt:lpstr>
      <vt:lpstr>Lato Regular</vt:lpstr>
      <vt:lpstr>Calibri</vt:lpstr>
      <vt:lpstr>Clear Sans Light</vt:lpstr>
      <vt:lpstr>Yu Gothic UI Light</vt:lpstr>
      <vt:lpstr>Times New Roman</vt:lpstr>
      <vt:lpstr>Calibri</vt:lpstr>
      <vt:lpstr>Arial Unicode MS</vt:lpstr>
      <vt:lpstr>等线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10762</cp:lastModifiedBy>
  <cp:revision>1133</cp:revision>
  <dcterms:created xsi:type="dcterms:W3CDTF">2014-11-09T01:07:00Z</dcterms:created>
  <dcterms:modified xsi:type="dcterms:W3CDTF">2019-11-05T16:08:55Z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  <property fmtid="{D5CDD505-2E9C-101B-9397-08002B2CF9AE}" pid="3" name="KSORubyTemplateID">
    <vt:lpwstr>21</vt:lpwstr>
  </property>
</Properties>
</file>