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sldIdLst>
    <p:sldId id="291" r:id="rId4"/>
    <p:sldId id="404" r:id="rId5"/>
    <p:sldId id="408" r:id="rId6"/>
    <p:sldId id="409" r:id="rId7"/>
    <p:sldId id="410" r:id="rId8"/>
    <p:sldId id="411" r:id="rId9"/>
    <p:sldId id="416" r:id="rId10"/>
    <p:sldId id="418" r:id="rId11"/>
    <p:sldId id="419" r:id="rId12"/>
    <p:sldId id="405" r:id="rId13"/>
    <p:sldId id="414" r:id="rId14"/>
    <p:sldId id="417" r:id="rId15"/>
    <p:sldId id="415" r:id="rId16"/>
    <p:sldId id="32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74" y="-108"/>
      </p:cViewPr>
      <p:guideLst>
        <p:guide orient="horz" pos="20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80" y="292955"/>
            <a:ext cx="812801" cy="8128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4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5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1.xm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21360" y="2561590"/>
            <a:ext cx="10312400" cy="1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36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Redis+Lua</a:t>
            </a:r>
            <a:r>
              <a:rPr lang="zh-CN" altLang="en-US" sz="36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限流</a:t>
            </a:r>
            <a:r>
              <a:rPr lang="zh-CN" altLang="en-US" sz="36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</a:t>
            </a:r>
            <a:endParaRPr lang="zh-CN" altLang="en-US" sz="360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defTabSz="1218565">
              <a:lnSpc>
                <a:spcPct val="130000"/>
              </a:lnSpc>
            </a:pPr>
            <a:r>
              <a:rPr lang="zh-CN" altLang="en-US" sz="360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360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2985" y="1658620"/>
            <a:ext cx="52800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3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32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</a:t>
            </a:r>
            <a:endParaRPr lang="en-US" altLang="zh-CN" sz="3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14" y="6560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3682580" y="5355947"/>
            <a:ext cx="4646507" cy="368300"/>
            <a:chOff x="4060522" y="5762295"/>
            <a:chExt cx="4646507" cy="368300"/>
          </a:xfrm>
        </p:grpSpPr>
        <p:grpSp>
          <p:nvGrpSpPr>
            <p:cNvPr id="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768144"/>
              <a:ext cx="360000" cy="360000"/>
              <a:chOff x="4248" y="3232"/>
              <a:chExt cx="600" cy="599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auto">
              <a:xfrm>
                <a:off x="4248" y="3232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" name="Group 16"/>
              <p:cNvGrpSpPr/>
              <p:nvPr/>
            </p:nvGrpSpPr>
            <p:grpSpPr bwMode="auto">
              <a:xfrm>
                <a:off x="4441" y="3368"/>
                <a:ext cx="215" cy="409"/>
                <a:chOff x="4441" y="3368"/>
                <a:chExt cx="215" cy="409"/>
              </a:xfrm>
            </p:grpSpPr>
            <p:sp>
              <p:nvSpPr>
                <p:cNvPr id="13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368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Freeform 18"/>
                <p:cNvSpPr/>
                <p:nvPr/>
              </p:nvSpPr>
              <p:spPr bwMode="auto">
                <a:xfrm>
                  <a:off x="4441" y="3555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762295"/>
              <a:ext cx="429577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defTabSz="1218565"/>
              <a:r>
                <a:rPr lang="zh-CN" altLang="en-US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享学课堂</a:t>
              </a:r>
              <a:r>
                <a:rPr lang="en-US" altLang="zh-CN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James</a:t>
              </a:r>
              <a:r>
                <a:rPr lang="zh-CN" altLang="en-US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 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1076258117</a:t>
              </a:r>
              <a:endPara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限流方式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9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grpSp>
        <p:nvGrpSpPr>
          <p:cNvPr id="6" name="Group 3"/>
          <p:cNvGrpSpPr/>
          <p:nvPr/>
        </p:nvGrpSpPr>
        <p:grpSpPr>
          <a:xfrm>
            <a:off x="710987" y="1382356"/>
            <a:ext cx="3318220" cy="4853182"/>
            <a:chOff x="1905942" y="1458758"/>
            <a:chExt cx="3546728" cy="5187394"/>
          </a:xfrm>
        </p:grpSpPr>
        <p:grpSp>
          <p:nvGrpSpPr>
            <p:cNvPr id="7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0"/>
            <p:cNvSpPr/>
            <p:nvPr/>
          </p:nvSpPr>
          <p:spPr>
            <a:xfrm>
              <a:off x="1905942" y="326287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Pentagon 12"/>
            <p:cNvSpPr/>
            <p:nvPr/>
          </p:nvSpPr>
          <p:spPr>
            <a:xfrm>
              <a:off x="1941914" y="5067474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03235" y="2501595"/>
              <a:ext cx="2330568" cy="880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ea"/>
                </a:rPr>
                <a:t>限制总并发数</a:t>
              </a:r>
              <a:endParaRPr lang="zh-CN" altLang="en-US" sz="1400">
                <a:sym typeface="+mn-ea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400"/>
            </a:p>
            <a:p>
              <a:pPr algn="ctr">
                <a:lnSpc>
                  <a:spcPct val="120000"/>
                </a:lnSpc>
              </a:pP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99166" y="3412206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限制瞬时并发数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76301" y="4314849"/>
              <a:ext cx="2634147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限制时间窗口内的平均速率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3"/>
              <a:ext cx="2330568" cy="373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其它限制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169535" y="232410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比如数据库连接池、线程池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63185" y="3162300"/>
            <a:ext cx="555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如nginx的limit_conn模块，用来限制瞬时并发连接数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69535" y="4013835"/>
            <a:ext cx="704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如Guava的RateLimiter、nginx的limit_req模块，限制每秒平均速率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4029710" y="5039360"/>
            <a:ext cx="1169035" cy="508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196840" y="4858385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如限制远程接口调用速率、限制MQ的消费速率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4005580" y="4188460"/>
            <a:ext cx="1169035" cy="508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3981450" y="3373120"/>
            <a:ext cx="1169035" cy="508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3981450" y="2510790"/>
            <a:ext cx="1169035" cy="508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限流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46430" y="1061720"/>
            <a:ext cx="9829800" cy="7004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ct val="110000"/>
              </a:lnSpc>
            </a:pPr>
            <a:r>
              <a:rPr lang="zh-CN" altLang="en-US" b="0" dirty="0"/>
              <a:t>案例-实现访问频率限制: 实现访问者 $ip 127.0.0.1在一定的时间 $time 20S内只能访问 $limit 10次.使用JAVA语言实现如下：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1956435"/>
            <a:ext cx="5363210" cy="4149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43420" y="536448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800" b="0" dirty="0"/>
              <a:t>带来的问题：</a:t>
            </a:r>
            <a:endParaRPr lang="zh-CN" altLang="en-US" sz="1800" b="0" dirty="0"/>
          </a:p>
          <a:p>
            <a:pPr indent="0"/>
            <a:r>
              <a:rPr lang="zh-CN" altLang="en-US" sz="1800" b="0" dirty="0"/>
              <a:t>1，使用了redis的弱事务，不支持回滚</a:t>
            </a:r>
            <a:endParaRPr lang="zh-CN" altLang="en-US" sz="1800" b="0" dirty="0"/>
          </a:p>
          <a:p>
            <a:pPr indent="0"/>
            <a:r>
              <a:rPr lang="zh-CN" altLang="en-US" sz="1800" b="0" dirty="0"/>
              <a:t>2，可能会出现竞态条件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Redis+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Lua实现限流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11</a:t>
            </a:r>
            <a:endParaRPr 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53644" y="1312734"/>
            <a:ext cx="2953411" cy="32778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 实现方案</a:t>
            </a:r>
            <a:endParaRPr lang="en-US" altLang="zh-CN" sz="2000" b="1" dirty="0" smtClean="0">
              <a:solidFill>
                <a:schemeClr val="tx1"/>
              </a:solidFill>
              <a:sym typeface="+mn-ea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6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Redis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实现分布式场景下的限流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分布式场景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多台应用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应用级别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限流算法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600" dirty="0" smtClean="0"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限制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秒访问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次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7" name="Picture 3" descr="E:\公开课\限流\image\分布式场景限流解决方案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8945" y="465455"/>
            <a:ext cx="6858000" cy="5448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限流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12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7550" y="1200150"/>
            <a:ext cx="9829800" cy="10045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33350">
              <a:lnSpc>
                <a:spcPct val="110000"/>
              </a:lnSpc>
            </a:pPr>
            <a:r>
              <a:rPr lang="zh-CN" altLang="en-US" b="0" dirty="0"/>
              <a:t>见项目</a:t>
            </a:r>
            <a:r>
              <a:rPr lang="en-US" altLang="zh-CN" b="0" dirty="0"/>
              <a:t>Lua</a:t>
            </a:r>
            <a:r>
              <a:rPr lang="zh-CN" altLang="en-US" b="0" dirty="0"/>
              <a:t>实战</a:t>
            </a:r>
            <a:endParaRPr lang="zh-CN" altLang="en-US" b="0" dirty="0"/>
          </a:p>
          <a:p>
            <a:pPr indent="133350">
              <a:lnSpc>
                <a:spcPct val="110000"/>
              </a:lnSpc>
            </a:pPr>
            <a:endParaRPr lang="zh-CN" altLang="en-US" dirty="0"/>
          </a:p>
          <a:p>
            <a:pPr indent="133350">
              <a:lnSpc>
                <a:spcPct val="110000"/>
              </a:lnSpc>
            </a:pPr>
            <a:r>
              <a:rPr lang="zh-CN" altLang="en-US" dirty="0"/>
              <a:t>作业：用图把限流的图画出来。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/>
          <p:nvPr/>
        </p:nvSpPr>
        <p:spPr>
          <a:xfrm>
            <a:off x="3064510" y="1680210"/>
            <a:ext cx="5202555" cy="1291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  毕！</a:t>
            </a:r>
            <a:endParaRPr lang="zh-CN" altLang="en-US" sz="3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87115" y="4079875"/>
            <a:ext cx="4267200" cy="125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享学课堂JamesQQ：1076258117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84625" y="3255010"/>
            <a:ext cx="37045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James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LUA语言介绍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6630" y="1358900"/>
            <a:ext cx="4098290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220000"/>
              </a:lnSpc>
            </a:pPr>
            <a:r>
              <a:rPr lang="zh-CN" altLang="en-US"/>
              <a:t>LUA脚本语言是C开发的，类似存储过程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31875" y="2275840"/>
            <a:ext cx="8542020" cy="31381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dirty="0"/>
              <a:t>使用</a:t>
            </a:r>
            <a:r>
              <a:rPr lang="en-US" altLang="zh-CN" dirty="0"/>
              <a:t>LUA</a:t>
            </a:r>
            <a:r>
              <a:rPr lang="zh-CN" altLang="zh-CN" dirty="0"/>
              <a:t>脚本的好处</a:t>
            </a:r>
            <a:endParaRPr lang="en-US" altLang="zh-CN" dirty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减少网络开销，在</a:t>
            </a:r>
            <a:r>
              <a:rPr lang="en-US" altLang="zh-CN" dirty="0"/>
              <a:t>Lua</a:t>
            </a:r>
            <a:r>
              <a:rPr lang="zh-CN" altLang="zh-CN" dirty="0"/>
              <a:t>脚本中可以把多个命令放在同一个脚本中运行</a:t>
            </a:r>
            <a:endParaRPr lang="zh-CN" altLang="zh-CN" dirty="0"/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原子操作，</a:t>
            </a:r>
            <a:r>
              <a:rPr lang="en-US" altLang="zh-CN" dirty="0" err="1"/>
              <a:t>redis</a:t>
            </a:r>
            <a:r>
              <a:rPr lang="zh-CN" altLang="zh-CN" dirty="0"/>
              <a:t>会将整个脚本作为一个整体执行，中间不会被其他命令插入。换句话说，编写脚本的过程中无需担心会出现竞态条件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复用性，客户端发送的脚本会永远存储在</a:t>
            </a:r>
            <a:r>
              <a:rPr lang="en-US" altLang="zh-CN" dirty="0" err="1"/>
              <a:t>redis</a:t>
            </a:r>
            <a:r>
              <a:rPr lang="zh-CN" altLang="zh-CN" dirty="0"/>
              <a:t>中，这意味着其他客户端可以复用这一脚本来完成同样的逻辑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LUA编译器安装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840" y="1139825"/>
            <a:ext cx="8623300" cy="49390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/>
              <a:t>Lua</a:t>
            </a:r>
            <a:r>
              <a:rPr lang="zh-CN" altLang="zh-CN" b="1" dirty="0"/>
              <a:t>在</a:t>
            </a:r>
            <a:r>
              <a:rPr lang="en-US" altLang="zh-CN" b="1" dirty="0" err="1"/>
              <a:t>linux</a:t>
            </a:r>
            <a:r>
              <a:rPr lang="zh-CN" altLang="zh-CN" b="1" dirty="0"/>
              <a:t>中的安装</a:t>
            </a:r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zh-CN" altLang="zh-CN" dirty="0"/>
              <a:t>到官网下载</a:t>
            </a:r>
            <a:r>
              <a:rPr lang="en-US" altLang="zh-CN" dirty="0" err="1"/>
              <a:t>lua</a:t>
            </a:r>
            <a:r>
              <a:rPr lang="zh-CN" altLang="zh-CN" dirty="0"/>
              <a:t>的</a:t>
            </a:r>
            <a:r>
              <a:rPr lang="en-US" altLang="zh-CN" dirty="0"/>
              <a:t>tar.gz</a:t>
            </a:r>
            <a:r>
              <a:rPr lang="zh-CN" altLang="zh-CN" dirty="0"/>
              <a:t>的源码包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wget</a:t>
            </a:r>
            <a:r>
              <a:rPr lang="en-US" altLang="zh-CN" dirty="0"/>
              <a:t> http://www.lua.org/ftp/lua-5.3.5.tar.gz .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/>
              <a:t> lua-5.3.0.tar.gz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进入解压的目录：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cd lua-5.2.0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make </a:t>
            </a:r>
            <a:r>
              <a:rPr lang="en-US" altLang="zh-CN" dirty="0" err="1"/>
              <a:t>linux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make install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如果报错，说找不到</a:t>
            </a:r>
            <a:r>
              <a:rPr lang="en-US" altLang="zh-CN" dirty="0" err="1"/>
              <a:t>readline</a:t>
            </a:r>
            <a:r>
              <a:rPr lang="en-US" altLang="zh-CN" dirty="0"/>
              <a:t>/</a:t>
            </a:r>
            <a:r>
              <a:rPr lang="en-US" altLang="zh-CN" dirty="0" err="1"/>
              <a:t>readline.h</a:t>
            </a:r>
            <a:r>
              <a:rPr lang="en-US" altLang="zh-CN" dirty="0"/>
              <a:t>, </a:t>
            </a:r>
            <a:r>
              <a:rPr lang="zh-CN" altLang="zh-CN" dirty="0"/>
              <a:t>可以通过</a:t>
            </a:r>
            <a:r>
              <a:rPr lang="en-US" altLang="zh-CN" dirty="0"/>
              <a:t>yum</a:t>
            </a:r>
            <a:r>
              <a:rPr lang="zh-CN" altLang="zh-CN" dirty="0"/>
              <a:t>命令安装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/>
              <a:t>yum -y install libtermcap-devel ncurses-devel libevent-devel readline-devel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zh-CN" dirty="0"/>
              <a:t>安装完以后再</a:t>
            </a:r>
            <a:r>
              <a:rPr lang="en-US" altLang="zh-CN" dirty="0"/>
              <a:t>make </a:t>
            </a:r>
            <a:r>
              <a:rPr lang="en-US" altLang="zh-CN" dirty="0" err="1"/>
              <a:t>linux</a:t>
            </a:r>
            <a:r>
              <a:rPr lang="en-US" altLang="zh-CN" dirty="0"/>
              <a:t>  / make install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最后，直接输入</a:t>
            </a:r>
            <a:r>
              <a:rPr lang="en-US" altLang="zh-CN" dirty="0"/>
              <a:t> </a:t>
            </a:r>
            <a:r>
              <a:rPr lang="en-US" altLang="zh-CN" dirty="0" err="1"/>
              <a:t>lua</a:t>
            </a:r>
            <a:r>
              <a:rPr lang="zh-CN" altLang="zh-CN" dirty="0"/>
              <a:t>命令即可进入</a:t>
            </a:r>
            <a:r>
              <a:rPr lang="en-US" altLang="zh-CN" dirty="0" err="1"/>
              <a:t>lua</a:t>
            </a:r>
            <a:r>
              <a:rPr lang="zh-CN" altLang="zh-CN" dirty="0"/>
              <a:t>的控制台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385" y="5217160"/>
            <a:ext cx="5429250" cy="113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LUA基本语法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50" y="3619500"/>
            <a:ext cx="3255645" cy="25552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4521" y="1065350"/>
            <a:ext cx="11532637" cy="16148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/>
              <a:t>Lua</a:t>
            </a:r>
            <a:r>
              <a:rPr lang="zh-CN" altLang="en-US" b="1" dirty="0"/>
              <a:t>基本语法  </a:t>
            </a:r>
            <a:r>
              <a:rPr lang="en-US" altLang="zh-CN" dirty="0"/>
              <a:t>print</a:t>
            </a:r>
            <a:r>
              <a:rPr lang="zh-CN" altLang="en-US" dirty="0"/>
              <a:t>（“</a:t>
            </a:r>
            <a:r>
              <a:rPr lang="en-US" altLang="zh-CN" dirty="0"/>
              <a:t>hello  world</a:t>
            </a:r>
            <a:r>
              <a:rPr lang="zh-CN" altLang="en-US" dirty="0"/>
              <a:t>”）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单行注释   </a:t>
            </a:r>
            <a:r>
              <a:rPr lang="en-US" altLang="zh-CN" dirty="0"/>
              <a:t>--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多行注释</a:t>
            </a:r>
            <a:r>
              <a:rPr lang="en-US" altLang="zh-CN" dirty="0"/>
              <a:t>--[[  --]]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Lua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78341" y="2811645"/>
          <a:ext cx="6352032" cy="2834640"/>
        </p:xfrm>
        <a:graphic>
          <a:graphicData uri="http://schemas.openxmlformats.org/drawingml/2006/table">
            <a:tbl>
              <a:tblPr/>
              <a:tblGrid>
                <a:gridCol w="1591310"/>
                <a:gridCol w="1591136"/>
                <a:gridCol w="1584793"/>
                <a:gridCol w="1584793"/>
              </a:tblGrid>
              <a:tr h="472440"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and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do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else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elseif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end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 dirty="0">
                          <a:effectLst/>
                        </a:rPr>
                        <a:t>false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for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function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if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in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local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nil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not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or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repeat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return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then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>
                          <a:effectLst/>
                        </a:rPr>
                        <a:t>until</a:t>
                      </a:r>
                      <a:endParaRPr lang="en-US">
                        <a:effectLst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l" fontAlgn="t"/>
                      <a:r>
                        <a:rPr lang="en-US" b="0" i="0">
                          <a:solidFill>
                            <a:srgbClr val="333333"/>
                          </a:solidFill>
                          <a:effectLst/>
                          <a:latin typeface="Helvetica Neue"/>
                        </a:rPr>
                        <a:t>while</a:t>
                      </a:r>
                      <a:endParaRPr lang="en-US" b="0" i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lang="zh-CN" altLang="en-US" b="0" i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t"/>
                      <a:endParaRPr lang="zh-CN" altLang="en-US" b="0" i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38100" marR="38100" marT="53340" marB="5334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LUA数据类型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4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3881" y="1057730"/>
            <a:ext cx="11532637" cy="1296637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 dirty="0"/>
              <a:t>Lua </a:t>
            </a:r>
            <a:r>
              <a:rPr lang="zh-CN" altLang="en-US" b="1" dirty="0"/>
              <a:t>数据类型</a:t>
            </a:r>
            <a:endParaRPr lang="zh-CN" altLang="en-US" b="1" dirty="0"/>
          </a:p>
          <a:p>
            <a:pPr latinLnBrk="1"/>
            <a:r>
              <a:rPr lang="en-US" altLang="zh-CN" dirty="0"/>
              <a:t>Lua</a:t>
            </a:r>
            <a:r>
              <a:rPr lang="zh-CN" altLang="en-US" dirty="0"/>
              <a:t>是动态类型语言，变量不要类型定义</a:t>
            </a:r>
            <a:r>
              <a:rPr lang="en-US" altLang="zh-CN" dirty="0"/>
              <a:t>,</a:t>
            </a:r>
            <a:r>
              <a:rPr lang="zh-CN" altLang="en-US" dirty="0"/>
              <a:t>只需要为变量赋值。 值可以存储在变量中，作为参数传递或结果返回。</a:t>
            </a:r>
            <a:endParaRPr lang="zh-CN" altLang="en-US" dirty="0"/>
          </a:p>
          <a:p>
            <a:pPr latinLnBrk="1"/>
            <a:r>
              <a:rPr lang="en-US" altLang="zh-CN" dirty="0"/>
              <a:t>Lua</a:t>
            </a:r>
            <a:r>
              <a:rPr lang="zh-CN" altLang="en-US" dirty="0"/>
              <a:t>中有</a:t>
            </a:r>
            <a:r>
              <a:rPr lang="en-US" altLang="zh-CN" dirty="0"/>
              <a:t>8</a:t>
            </a:r>
            <a:r>
              <a:rPr lang="zh-CN" altLang="en-US" dirty="0"/>
              <a:t>个基本类型分别为：</a:t>
            </a:r>
            <a:r>
              <a:rPr lang="en-US" altLang="zh-CN" dirty="0"/>
              <a:t>nil</a:t>
            </a:r>
            <a:r>
              <a:rPr lang="zh-CN" altLang="en-US" dirty="0"/>
              <a:t>、</a:t>
            </a:r>
            <a:r>
              <a:rPr lang="en-US" altLang="zh-CN" dirty="0" err="1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number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 err="1"/>
              <a:t>userdata</a:t>
            </a:r>
            <a:r>
              <a:rPr lang="zh-CN" altLang="en-US" dirty="0"/>
              <a:t>、</a:t>
            </a:r>
            <a:r>
              <a:rPr lang="en-US" altLang="zh-CN" dirty="0"/>
              <a:t>function</a:t>
            </a:r>
            <a:r>
              <a:rPr lang="zh-CN" altLang="en-US" dirty="0"/>
              <a:t>、</a:t>
            </a:r>
            <a:r>
              <a:rPr lang="en-US" altLang="zh-CN" dirty="0"/>
              <a:t>thread</a:t>
            </a:r>
            <a:r>
              <a:rPr lang="zh-CN" altLang="en-US" dirty="0"/>
              <a:t>和</a:t>
            </a:r>
            <a:r>
              <a:rPr lang="en-US" altLang="zh-CN" dirty="0"/>
              <a:t>table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45465" y="2085340"/>
          <a:ext cx="10504170" cy="3954780"/>
        </p:xfrm>
        <a:graphic>
          <a:graphicData uri="http://schemas.openxmlformats.org/drawingml/2006/table">
            <a:tbl>
              <a:tblPr/>
              <a:tblGrid>
                <a:gridCol w="1106805"/>
                <a:gridCol w="9397365"/>
              </a:tblGrid>
              <a:tr h="300990">
                <a:tc>
                  <a:txBody>
                    <a:bodyPr/>
                    <a:p>
                      <a:pPr algn="l" fontAlgn="t"/>
                      <a:r>
                        <a:rPr lang="zh-CN" altLang="en-US" sz="1700">
                          <a:solidFill>
                            <a:srgbClr val="FFFFFF"/>
                          </a:solidFill>
                          <a:effectLst/>
                        </a:rPr>
                        <a:t>数据类型</a:t>
                      </a:r>
                      <a:endParaRPr lang="zh-CN" altLang="en-US" sz="17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987" marR="20987" marT="20987" marB="20987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p>
                      <a:pPr algn="l" fontAlgn="t"/>
                      <a:r>
                        <a:rPr lang="zh-CN" altLang="en-US" sz="17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  <a:endParaRPr lang="zh-CN" altLang="en-US" sz="17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987" marR="20987" marT="20987" marB="20987">
                    <a:lnL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72440">
                <a:tc>
                  <a:txBody>
                    <a:bodyPr/>
                    <a:p>
                      <a:pPr fontAlgn="t"/>
                      <a:r>
                        <a:rPr lang="en-US" sz="1700">
                          <a:effectLst/>
                        </a:rPr>
                        <a:t>nil</a:t>
                      </a:r>
                      <a:endParaRPr lang="en-US" sz="170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zh-CN" altLang="en-US" sz="1700">
                          <a:effectLst/>
                        </a:rPr>
                        <a:t>这个最简单，只有值</a:t>
                      </a:r>
                      <a:r>
                        <a:rPr lang="en-US" altLang="zh-CN" sz="1700">
                          <a:effectLst/>
                        </a:rPr>
                        <a:t>nil</a:t>
                      </a:r>
                      <a:r>
                        <a:rPr lang="zh-CN" altLang="en-US" sz="1700">
                          <a:effectLst/>
                        </a:rPr>
                        <a:t>属于该类，表示一个无效值（在条件表达式中相当于</a:t>
                      </a:r>
                      <a:r>
                        <a:rPr lang="en-US" altLang="zh-CN" sz="1700">
                          <a:effectLst/>
                        </a:rPr>
                        <a:t>false</a:t>
                      </a:r>
                      <a:r>
                        <a:rPr lang="zh-CN" altLang="en-US" sz="1700">
                          <a:effectLst/>
                        </a:rPr>
                        <a:t>）。</a:t>
                      </a:r>
                      <a:endParaRPr lang="zh-CN" altLang="en-US" sz="170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fontAlgn="t"/>
                      <a:r>
                        <a:rPr lang="en-US" sz="1700">
                          <a:effectLst/>
                        </a:rPr>
                        <a:t>boolean</a:t>
                      </a:r>
                      <a:endParaRPr lang="en-US" sz="170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zh-CN" altLang="en-US" sz="1700">
                          <a:effectLst/>
                        </a:rPr>
                        <a:t>包含两个值：</a:t>
                      </a:r>
                      <a:r>
                        <a:rPr lang="en-US" altLang="zh-CN" sz="1700">
                          <a:effectLst/>
                        </a:rPr>
                        <a:t>false</a:t>
                      </a:r>
                      <a:r>
                        <a:rPr lang="zh-CN" altLang="en-US" sz="1700">
                          <a:effectLst/>
                        </a:rPr>
                        <a:t>和</a:t>
                      </a:r>
                      <a:r>
                        <a:rPr lang="en-US" altLang="zh-CN" sz="1700">
                          <a:effectLst/>
                        </a:rPr>
                        <a:t>true</a:t>
                      </a:r>
                      <a:r>
                        <a:rPr lang="zh-CN" altLang="en-US" sz="1700">
                          <a:effectLst/>
                        </a:rPr>
                        <a:t>。</a:t>
                      </a:r>
                      <a:endParaRPr lang="zh-CN" altLang="en-US" sz="170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fontAlgn="t"/>
                      <a:r>
                        <a:rPr lang="en-US" sz="1700">
                          <a:effectLst/>
                        </a:rPr>
                        <a:t>number</a:t>
                      </a:r>
                      <a:endParaRPr lang="en-US" sz="170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zh-CN" altLang="en-US" sz="1700">
                          <a:effectLst/>
                        </a:rPr>
                        <a:t>表示双精度类型的实浮点数</a:t>
                      </a:r>
                      <a:endParaRPr lang="zh-CN" altLang="en-US" sz="170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fontAlgn="t"/>
                      <a:r>
                        <a:rPr lang="en-US" sz="1700">
                          <a:effectLst/>
                        </a:rPr>
                        <a:t>string</a:t>
                      </a:r>
                      <a:endParaRPr lang="en-US" sz="170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zh-CN" altLang="en-US" sz="1700">
                          <a:effectLst/>
                        </a:rPr>
                        <a:t>字符串由一对双引号或单引号来表示</a:t>
                      </a:r>
                      <a:endParaRPr lang="zh-CN" altLang="en-US" sz="170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fontAlgn="t"/>
                      <a:r>
                        <a:rPr lang="en-US" sz="1700" dirty="0">
                          <a:effectLst/>
                        </a:rPr>
                        <a:t>function</a:t>
                      </a:r>
                      <a:endParaRPr lang="en-US" sz="1700" dirty="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zh-CN" altLang="en-US" sz="1700">
                          <a:effectLst/>
                        </a:rPr>
                        <a:t>由 </a:t>
                      </a:r>
                      <a:r>
                        <a:rPr lang="en-US" altLang="zh-CN" sz="1700">
                          <a:effectLst/>
                        </a:rPr>
                        <a:t>C </a:t>
                      </a:r>
                      <a:r>
                        <a:rPr lang="zh-CN" altLang="en-US" sz="1700">
                          <a:effectLst/>
                        </a:rPr>
                        <a:t>或 </a:t>
                      </a:r>
                      <a:r>
                        <a:rPr lang="en-US" altLang="zh-CN" sz="1700">
                          <a:effectLst/>
                        </a:rPr>
                        <a:t>Lua </a:t>
                      </a:r>
                      <a:r>
                        <a:rPr lang="zh-CN" altLang="en-US" sz="1700">
                          <a:effectLst/>
                        </a:rPr>
                        <a:t>编写的函数</a:t>
                      </a:r>
                      <a:endParaRPr lang="zh-CN" altLang="en-US" sz="170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fontAlgn="t"/>
                      <a:r>
                        <a:rPr lang="en-US" sz="1700">
                          <a:effectLst/>
                        </a:rPr>
                        <a:t>userdata</a:t>
                      </a:r>
                      <a:endParaRPr lang="en-US" sz="170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zh-CN" altLang="en-US" sz="1700">
                          <a:effectLst/>
                        </a:rPr>
                        <a:t>表示任意存储在变量中的</a:t>
                      </a:r>
                      <a:r>
                        <a:rPr lang="en-US" altLang="zh-CN" sz="1700">
                          <a:effectLst/>
                        </a:rPr>
                        <a:t>C</a:t>
                      </a:r>
                      <a:r>
                        <a:rPr lang="zh-CN" altLang="en-US" sz="1700">
                          <a:effectLst/>
                        </a:rPr>
                        <a:t>数据结构</a:t>
                      </a:r>
                      <a:endParaRPr lang="zh-CN" altLang="en-US" sz="170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56870">
                <a:tc>
                  <a:txBody>
                    <a:bodyPr/>
                    <a:p>
                      <a:pPr fontAlgn="t"/>
                      <a:r>
                        <a:rPr lang="en-US" sz="1700">
                          <a:effectLst/>
                        </a:rPr>
                        <a:t>thread</a:t>
                      </a:r>
                      <a:endParaRPr lang="en-US" sz="170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zh-CN" altLang="en-US" sz="1700">
                          <a:effectLst/>
                        </a:rPr>
                        <a:t>表示执行的独立线路，用于执行协同程序</a:t>
                      </a:r>
                      <a:endParaRPr lang="zh-CN" altLang="en-US" sz="170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40130">
                <a:tc>
                  <a:txBody>
                    <a:bodyPr/>
                    <a:p>
                      <a:pPr fontAlgn="t"/>
                      <a:r>
                        <a:rPr lang="en-US" sz="1700" dirty="0">
                          <a:effectLst/>
                        </a:rPr>
                        <a:t>table</a:t>
                      </a:r>
                      <a:endParaRPr lang="en-US" sz="1700" dirty="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p>
                      <a:pPr fontAlgn="t"/>
                      <a:r>
                        <a:rPr lang="en-US" altLang="zh-CN" sz="1700" dirty="0">
                          <a:effectLst/>
                        </a:rPr>
                        <a:t>Lua </a:t>
                      </a:r>
                      <a:r>
                        <a:rPr lang="zh-CN" altLang="en-US" sz="1700" dirty="0">
                          <a:effectLst/>
                        </a:rPr>
                        <a:t>中的表（</a:t>
                      </a:r>
                      <a:r>
                        <a:rPr lang="en-US" altLang="zh-CN" sz="1700" dirty="0">
                          <a:effectLst/>
                        </a:rPr>
                        <a:t>table</a:t>
                      </a:r>
                      <a:r>
                        <a:rPr lang="zh-CN" altLang="en-US" sz="1700" dirty="0">
                          <a:effectLst/>
                        </a:rPr>
                        <a:t>）其实是一个</a:t>
                      </a:r>
                      <a:r>
                        <a:rPr lang="en-US" altLang="zh-CN" sz="1700" dirty="0">
                          <a:effectLst/>
                        </a:rPr>
                        <a:t>"</a:t>
                      </a:r>
                      <a:r>
                        <a:rPr lang="zh-CN" altLang="en-US" sz="1700" dirty="0">
                          <a:effectLst/>
                        </a:rPr>
                        <a:t>关联数组</a:t>
                      </a:r>
                      <a:r>
                        <a:rPr lang="en-US" altLang="zh-CN" sz="1700" dirty="0">
                          <a:effectLst/>
                        </a:rPr>
                        <a:t>"</a:t>
                      </a:r>
                      <a:r>
                        <a:rPr lang="zh-CN" altLang="en-US" sz="1700" dirty="0">
                          <a:effectLst/>
                        </a:rPr>
                        <a:t>（</a:t>
                      </a:r>
                      <a:r>
                        <a:rPr lang="en-US" altLang="zh-CN" sz="1700" dirty="0">
                          <a:effectLst/>
                        </a:rPr>
                        <a:t>associative arrays</a:t>
                      </a:r>
                      <a:r>
                        <a:rPr lang="zh-CN" altLang="en-US" sz="1700" dirty="0">
                          <a:effectLst/>
                        </a:rPr>
                        <a:t>），数组的索引可以是数字或者是字符串。在 </a:t>
                      </a:r>
                      <a:r>
                        <a:rPr lang="en-US" altLang="zh-CN" sz="1700" dirty="0">
                          <a:effectLst/>
                        </a:rPr>
                        <a:t>Lua </a:t>
                      </a:r>
                      <a:r>
                        <a:rPr lang="zh-CN" altLang="en-US" sz="1700" dirty="0">
                          <a:effectLst/>
                        </a:rPr>
                        <a:t>里，</a:t>
                      </a:r>
                      <a:r>
                        <a:rPr lang="en-US" altLang="zh-CN" sz="1700" dirty="0">
                          <a:effectLst/>
                        </a:rPr>
                        <a:t>table </a:t>
                      </a:r>
                      <a:r>
                        <a:rPr lang="zh-CN" altLang="en-US" sz="1700" dirty="0">
                          <a:effectLst/>
                        </a:rPr>
                        <a:t>的创建是通过</a:t>
                      </a:r>
                      <a:r>
                        <a:rPr lang="en-US" altLang="zh-CN" sz="1700" dirty="0">
                          <a:effectLst/>
                        </a:rPr>
                        <a:t>"</a:t>
                      </a:r>
                      <a:r>
                        <a:rPr lang="zh-CN" altLang="en-US" sz="1700" dirty="0">
                          <a:effectLst/>
                        </a:rPr>
                        <a:t>构造表达式</a:t>
                      </a:r>
                      <a:r>
                        <a:rPr lang="en-US" altLang="zh-CN" sz="1700" dirty="0">
                          <a:effectLst/>
                        </a:rPr>
                        <a:t>"</a:t>
                      </a:r>
                      <a:r>
                        <a:rPr lang="zh-CN" altLang="en-US" sz="1700" dirty="0">
                          <a:effectLst/>
                        </a:rPr>
                        <a:t>来完成，最简单构造表达式是</a:t>
                      </a:r>
                      <a:r>
                        <a:rPr lang="en-US" altLang="zh-CN" sz="1700" dirty="0">
                          <a:effectLst/>
                        </a:rPr>
                        <a:t>{}</a:t>
                      </a:r>
                      <a:r>
                        <a:rPr lang="zh-CN" altLang="en-US" sz="1700" dirty="0">
                          <a:effectLst/>
                        </a:rPr>
                        <a:t>，用来创建一个空表。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34979" marR="34979" marT="48970" marB="48970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416" y="3088857"/>
            <a:ext cx="3901778" cy="149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LUA例子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5</a:t>
            </a:r>
            <a:endParaRPr 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6855" y="5621655"/>
            <a:ext cx="1157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/>
              <a:t>6379&gt;eval "return redis.call('get',KEYS[1])" 1 name   //eval+脚本+KEYS[1]+键个数+键                                                                                                    </a:t>
            </a:r>
            <a:endParaRPr lang="zh-CN" altLang="en-US"/>
          </a:p>
          <a:p>
            <a:pPr algn="l">
              <a:lnSpc>
                <a:spcPct val="100000"/>
              </a:lnSpc>
            </a:pPr>
            <a:r>
              <a:rPr lang="zh-CN" altLang="en-US"/>
              <a:t>语法：eval script numkeys key [key ...]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" y="1071245"/>
            <a:ext cx="1386840" cy="2183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945" y="896620"/>
            <a:ext cx="3731260" cy="4634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LUA执行流程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6</a:t>
            </a:r>
            <a:endParaRPr 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795" y="1990725"/>
            <a:ext cx="1007745" cy="324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15815" y="1990725"/>
            <a:ext cx="4276090" cy="3240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065395" y="2535555"/>
            <a:ext cx="914400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cmd N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051550" y="2535555"/>
            <a:ext cx="914400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cmd 2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137400" y="2535555"/>
            <a:ext cx="914400" cy="638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cmd 1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36115" y="2493010"/>
            <a:ext cx="2707640" cy="127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71700" y="1990725"/>
            <a:ext cx="2223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r>
              <a:rPr lang="zh-CN" altLang="en-US"/>
              <a:t>，发送</a:t>
            </a:r>
            <a:r>
              <a:rPr lang="en-US" altLang="zh-CN"/>
              <a:t>Lua</a:t>
            </a:r>
            <a:r>
              <a:rPr lang="zh-CN" altLang="en-US"/>
              <a:t>脚本内容</a:t>
            </a:r>
            <a:endParaRPr lang="zh-CN" altLang="en-US"/>
          </a:p>
        </p:txBody>
      </p:sp>
      <p:sp>
        <p:nvSpPr>
          <p:cNvPr id="17" name="云形 16"/>
          <p:cNvSpPr/>
          <p:nvPr/>
        </p:nvSpPr>
        <p:spPr>
          <a:xfrm>
            <a:off x="2431415" y="3049905"/>
            <a:ext cx="1380490" cy="5359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网络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874520" y="4758690"/>
            <a:ext cx="266446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352040" y="4765040"/>
            <a:ext cx="1766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/>
              <a:t>Lua</a:t>
            </a:r>
            <a:r>
              <a:rPr lang="zh-CN" altLang="en-US"/>
              <a:t>脚本结果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520305" y="3215640"/>
            <a:ext cx="0" cy="93599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558155" y="2085340"/>
            <a:ext cx="2452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</a:t>
            </a:r>
            <a:r>
              <a:rPr lang="zh-CN" altLang="en-US"/>
              <a:t>，</a:t>
            </a:r>
            <a:r>
              <a:rPr lang="en-US" altLang="zh-CN"/>
              <a:t>Lua</a:t>
            </a:r>
            <a:r>
              <a:rPr lang="zh-CN" altLang="en-US"/>
              <a:t>脚本里命令排队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833235" y="4149725"/>
            <a:ext cx="1441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，逐个执行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Lua脚本的管理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7</a:t>
            </a:r>
            <a:endParaRPr 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44855" y="1342390"/>
            <a:ext cx="1086040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1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1, ./redis-cli -h 192.168.42.111 -a 12345678 script load "$(cat xxxx.lua)" 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//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将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LUA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脚本内容加载到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redis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， 得到 返回的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sha1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值：   </a:t>
            </a:r>
            <a:r>
              <a:rPr lang="en-US" altLang="zh-CN" sz="1200" b="0">
                <a:latin typeface="Calibri" panose="020F0502020204030204" charset="0"/>
                <a:ea typeface="宋体" panose="02010600030101010101" pitchFamily="2" charset="-122"/>
              </a:rPr>
              <a:t>xxxxxx</a:t>
            </a:r>
            <a:endParaRPr lang="en-US" altLang="zh-CN" sz="12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977900" y="1671955"/>
            <a:ext cx="6160135" cy="6184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977900" y="2279015"/>
            <a:ext cx="9115425" cy="1006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r>
              <a:rPr lang="zh-CN" sz="1050" b="0">
                <a:latin typeface="Calibri" panose="020F0502020204030204" charset="0"/>
                <a:ea typeface="宋体" panose="02010600030101010101" pitchFamily="2" charset="-122"/>
              </a:rPr>
              <a:t></a:t>
            </a:r>
            <a:r>
              <a:rPr lang="zh-CN" sz="1400" b="0">
                <a:latin typeface="Calibri" panose="020F0502020204030204" charset="0"/>
                <a:ea typeface="宋体" panose="02010600030101010101" pitchFamily="2" charset="-122"/>
              </a:rPr>
              <a:t>输出随机数：</a:t>
            </a:r>
            <a:r>
              <a:rPr lang="en-US" sz="14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evalsha xxxx 1 james 1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</a:t>
            </a:r>
            <a:r>
              <a:rPr lang="en-US" sz="14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2, 6379〉script exists xxxx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//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检查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sha1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值的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LUA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脚本是否加载到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redis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中， 返回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1 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已加载成功</a:t>
            </a:r>
            <a:endParaRPr lang="zh-CN" altLang="en-US" sz="1200"/>
          </a:p>
        </p:txBody>
      </p:sp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1036320" y="3361055"/>
            <a:ext cx="5741035" cy="478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1036320" y="3839210"/>
            <a:ext cx="54851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33400"/>
            <a:r>
              <a:rPr lang="en-US" sz="1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</a:t>
            </a:r>
            <a:r>
              <a:rPr lang="en-US" sz="12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1200" b="1">
                <a:latin typeface="Calibri" panose="020F0502020204030204" charset="0"/>
                <a:ea typeface="宋体" panose="02010600030101010101" pitchFamily="2" charset="-122"/>
              </a:rPr>
              <a:t>6379</a:t>
            </a: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〉</a:t>
            </a:r>
            <a:r>
              <a:rPr lang="en-US" sz="1200" b="1">
                <a:latin typeface="Calibri" panose="020F0502020204030204" charset="0"/>
                <a:ea typeface="宋体" panose="02010600030101010101" pitchFamily="2" charset="-122"/>
              </a:rPr>
              <a:t>script flush //</a:t>
            </a: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清空加载的</a:t>
            </a:r>
            <a:r>
              <a:rPr lang="en-US" sz="1200" b="1">
                <a:latin typeface="Calibri" panose="020F0502020204030204" charset="0"/>
                <a:ea typeface="宋体" panose="02010600030101010101" pitchFamily="2" charset="-122"/>
              </a:rPr>
              <a:t>lua</a:t>
            </a: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脚本内容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 </a:t>
            </a:r>
            <a:r>
              <a:rPr lang="en-US" sz="12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，</a:t>
            </a:r>
            <a:r>
              <a:rPr lang="en-US" sz="1200" b="1">
                <a:latin typeface="Calibri" panose="020F0502020204030204" charset="0"/>
                <a:ea typeface="宋体" panose="02010600030101010101" pitchFamily="2" charset="-122"/>
              </a:rPr>
              <a:t>6379</a:t>
            </a:r>
            <a:r>
              <a:rPr lang="zh-CN" sz="1200" b="1">
                <a:latin typeface="Calibri" panose="020F0502020204030204" charset="0"/>
                <a:ea typeface="宋体" panose="02010600030101010101" pitchFamily="2" charset="-122"/>
              </a:rPr>
              <a:t>〉</a:t>
            </a:r>
            <a:r>
              <a:rPr lang="en-US" sz="1200" b="1">
                <a:latin typeface="Calibri" panose="020F0502020204030204" charset="0"/>
                <a:ea typeface="宋体" panose="02010600030101010101" pitchFamily="2" charset="-122"/>
              </a:rPr>
              <a:t>script kill  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//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杀掉正在执行的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LUA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脚本，比如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LUA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比较耗时阻塞，杀掉</a:t>
            </a:r>
            <a:endParaRPr lang="zh-CN" altLang="en-US" sz="1200"/>
          </a:p>
        </p:txBody>
      </p:sp>
      <p:pic>
        <p:nvPicPr>
          <p:cNvPr id="5" name="图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1089025" y="4742180"/>
            <a:ext cx="3778885" cy="488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2539" y="28722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什么是限流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3175" y="932815"/>
            <a:ext cx="2171700" cy="7620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46" name="Rectangle 2"/>
          <p:cNvSpPr/>
          <p:nvPr/>
        </p:nvSpPr>
        <p:spPr>
          <a:xfrm>
            <a:off x="3175" y="13747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7" name="Rectangle 3"/>
          <p:cNvSpPr/>
          <p:nvPr/>
        </p:nvSpPr>
        <p:spPr>
          <a:xfrm>
            <a:off x="744538" y="13747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148" name="Text Box 4"/>
          <p:cNvSpPr txBox="1"/>
          <p:nvPr/>
        </p:nvSpPr>
        <p:spPr>
          <a:xfrm>
            <a:off x="2858" y="154940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8</a:t>
            </a:r>
            <a:endParaRPr 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388" y="2909641"/>
            <a:ext cx="4115284" cy="74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为什么要限流</a:t>
            </a:r>
            <a:endParaRPr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89147" y="1517517"/>
            <a:ext cx="4115284" cy="867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什么是</a:t>
            </a:r>
            <a:r>
              <a:rPr lang="zh-CN" altLang="zh-CN" sz="2400" b="1" dirty="0" smtClean="0">
                <a:solidFill>
                  <a:srgbClr val="FF0000"/>
                </a:solidFill>
                <a:sym typeface="+mn-ea"/>
              </a:rPr>
              <a:t>限</a:t>
            </a:r>
            <a:r>
              <a:rPr lang="zh-CN" altLang="zh-CN" sz="2400" b="1" dirty="0">
                <a:solidFill>
                  <a:srgbClr val="FF0000"/>
                </a:solidFill>
                <a:sym typeface="+mn-ea"/>
              </a:rPr>
              <a:t>流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4988" y="1138238"/>
            <a:ext cx="2709671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1250" y="1131887"/>
            <a:ext cx="2703288" cy="2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62538" y="3308350"/>
            <a:ext cx="3586162" cy="19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KSO_WM_UNIT_TABLE_BEAUTIFY" val="smartTable{c309905c-a17f-4bdb-90d3-54f816963e19}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KSO_WM_UNIT_TABLE_BEAUTIFY" val="smartTable{019d2d05-5c69-40ec-ab0d-03d6599b60f5}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2224</Words>
  <Application>WPS 演示</Application>
  <PresentationFormat>自定义</PresentationFormat>
  <Paragraphs>253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方正兰亭超细黑简体</vt:lpstr>
      <vt:lpstr>黑体</vt:lpstr>
      <vt:lpstr>Helvetica Neue</vt:lpstr>
      <vt:lpstr>仿宋</vt:lpstr>
      <vt:lpstr>Arial Unicode MS</vt:lpstr>
      <vt:lpstr>等线</vt:lpstr>
      <vt:lpstr>Calibri</vt:lpstr>
      <vt:lpstr>等线 Light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10762</cp:lastModifiedBy>
  <cp:revision>638</cp:revision>
  <dcterms:created xsi:type="dcterms:W3CDTF">2016-08-30T15:34:00Z</dcterms:created>
  <dcterms:modified xsi:type="dcterms:W3CDTF">2019-11-10T03:34:42Z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