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1460" r:id="rId3"/>
    <p:sldId id="1341" r:id="rId4"/>
    <p:sldId id="1400" r:id="rId6"/>
    <p:sldId id="1359" r:id="rId7"/>
    <p:sldId id="1386" r:id="rId8"/>
    <p:sldId id="1439" r:id="rId9"/>
    <p:sldId id="1441" r:id="rId10"/>
    <p:sldId id="1442" r:id="rId11"/>
    <p:sldId id="1443" r:id="rId12"/>
    <p:sldId id="1401" r:id="rId13"/>
    <p:sldId id="1402" r:id="rId14"/>
    <p:sldId id="1395" r:id="rId15"/>
    <p:sldId id="1403" r:id="rId16"/>
    <p:sldId id="1444" r:id="rId17"/>
    <p:sldId id="1396" r:id="rId18"/>
    <p:sldId id="1404" r:id="rId19"/>
    <p:sldId id="1405" r:id="rId20"/>
    <p:sldId id="1409" r:id="rId21"/>
    <p:sldId id="1410" r:id="rId22"/>
    <p:sldId id="1406" r:id="rId23"/>
    <p:sldId id="1408" r:id="rId24"/>
    <p:sldId id="1411" r:id="rId25"/>
    <p:sldId id="1412" r:id="rId26"/>
    <p:sldId id="1413" r:id="rId27"/>
    <p:sldId id="1286" r:id="rId28"/>
  </p:sldIdLst>
  <p:sldSz cx="9144000" cy="6858000" type="screen4x3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8F92"/>
    <a:srgbClr val="B95B5B"/>
    <a:srgbClr val="0075BF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354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2"/>
        <p:guide pos="29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92955"/>
            <a:ext cx="6096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68580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330691"/>
            <a:ext cx="1797166" cy="676275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493728"/>
            <a:ext cx="1796090" cy="4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panose="020B0300000000000000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B618-3004-49F5-BD56-B4A0C0CD2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DA58E-532F-41E9-A14C-57F0126E15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304800" y="171537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5" y="176109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54432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40" y="202511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304800" y="319365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5" y="323937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302260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40" y="3503391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304800" y="4671937"/>
            <a:ext cx="1409700" cy="7829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5" y="4717659"/>
            <a:ext cx="528106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4500881"/>
            <a:ext cx="3090862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40" y="4981672"/>
            <a:ext cx="309086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9615" y="2778443"/>
            <a:ext cx="7734300" cy="63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sz="27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哨兵机制剖析</a:t>
            </a:r>
            <a:endParaRPr lang="zh-CN" sz="27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2286000" y="4412238"/>
            <a:ext cx="4573568" cy="24511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2239" y="2101215"/>
            <a:ext cx="40049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61935" y="4798010"/>
            <a:ext cx="3533934" cy="299085"/>
            <a:chOff x="4060522" y="5762295"/>
            <a:chExt cx="4711912" cy="398780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160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160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762295"/>
              <a:ext cx="4361180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r>
                <a:rPr lang="zh-CN" altLang="en-US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z="13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z="135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35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1076258117</a:t>
              </a:r>
              <a:endParaRPr lang="en-US" altLang="zh-CN" sz="13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6"/>
            </p:custDataLst>
          </p:nvPr>
        </p:nvGrpSpPr>
        <p:grpSpPr>
          <a:xfrm>
            <a:off x="0" y="42038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61" y="906452"/>
            <a:ext cx="999497" cy="9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326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－故障转移流程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5190" y="1194435"/>
            <a:ext cx="782637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b="0"/>
              <a:t>A，由Sentinel节点定期监控发现主节点是否出现了故障</a:t>
            </a:r>
            <a:endParaRPr b="0"/>
          </a:p>
        </p:txBody>
      </p:sp>
      <p:grpSp>
        <p:nvGrpSpPr>
          <p:cNvPr id="21" name="组合 20"/>
          <p:cNvGrpSpPr/>
          <p:nvPr/>
        </p:nvGrpSpPr>
        <p:grpSpPr>
          <a:xfrm>
            <a:off x="1187450" y="2301240"/>
            <a:ext cx="6920865" cy="2943225"/>
            <a:chOff x="1870" y="3624"/>
            <a:chExt cx="10899" cy="4635"/>
          </a:xfrm>
        </p:grpSpPr>
        <p:sp>
          <p:nvSpPr>
            <p:cNvPr id="12" name="圆角矩形 11"/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380" y="5064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2290" y="385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sentinel-1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5202" y="3824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sentinel-2</a:t>
              </a:r>
              <a:endParaRPr lang="en-US" altLang="zh-CN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8114" y="3798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sentinel-3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5532" y="6425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</p:txBody>
        </p:sp>
        <p:cxnSp>
          <p:nvCxnSpPr>
            <p:cNvPr id="9" name="直接箭头连接符 8"/>
            <p:cNvCxnSpPr>
              <a:stCxn id="15" idx="3"/>
            </p:cNvCxnSpPr>
            <p:nvPr/>
          </p:nvCxnSpPr>
          <p:spPr>
            <a:xfrm flipV="1">
              <a:off x="6867" y="5740"/>
              <a:ext cx="2374" cy="52"/>
            </a:xfrm>
            <a:prstGeom prst="straightConnector1">
              <a:avLst/>
            </a:prstGeom>
            <a:ln w="3492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859" y="550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13" name="云形 12"/>
            <p:cNvSpPr/>
            <p:nvPr/>
          </p:nvSpPr>
          <p:spPr>
            <a:xfrm>
              <a:off x="9675" y="5065"/>
              <a:ext cx="3094" cy="24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</a:t>
              </a:r>
              <a:r>
                <a:rPr lang="zh-CN" altLang="en-US"/>
                <a:t>发现主节点</a:t>
              </a:r>
              <a:r>
                <a:rPr lang="en-US" altLang="zh-CN"/>
                <a:t>ping</a:t>
              </a:r>
              <a:r>
                <a:rPr lang="zh-CN" altLang="en-US"/>
                <a:t>后无数据返回</a:t>
              </a:r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7200" y="5473700"/>
            <a:ext cx="782510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sentinel会向master发送心跳PING来确认master是否存活，如果master在“一定时间范围”内不回应PONG 或者是回复了一个错误消息，那么这个sentinel会主观地(单方面地)认为这个master已经不可用了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310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－故障转移流程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5190" y="1194435"/>
            <a:ext cx="78263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lang="en-US" b="0"/>
              <a:t>B</a:t>
            </a:r>
            <a:r>
              <a:rPr b="0"/>
              <a:t>，当主节点出现故障，此时</a:t>
            </a:r>
            <a:r>
              <a:rPr lang="zh-CN" b="0"/>
              <a:t>假设</a:t>
            </a:r>
            <a:r>
              <a:rPr b="0"/>
              <a:t>3个Sentinel节点共同选举了Sentinel3节点为领导</a:t>
            </a:r>
            <a:r>
              <a:rPr lang="zh-CN" b="0"/>
              <a:t>者</a:t>
            </a:r>
            <a:r>
              <a:rPr lang="en-US" altLang="zh-CN" b="0"/>
              <a:t>sentinel</a:t>
            </a:r>
            <a:r>
              <a:rPr b="0"/>
              <a:t>，负载处理主节点的故障转移</a:t>
            </a:r>
            <a:endParaRPr b="0"/>
          </a:p>
        </p:txBody>
      </p:sp>
      <p:grpSp>
        <p:nvGrpSpPr>
          <p:cNvPr id="6" name="组合 5"/>
          <p:cNvGrpSpPr/>
          <p:nvPr/>
        </p:nvGrpSpPr>
        <p:grpSpPr>
          <a:xfrm>
            <a:off x="1187450" y="2301240"/>
            <a:ext cx="6998970" cy="3171825"/>
            <a:chOff x="1870" y="3624"/>
            <a:chExt cx="11022" cy="4995"/>
          </a:xfrm>
        </p:grpSpPr>
        <p:sp>
          <p:nvSpPr>
            <p:cNvPr id="12" name="圆角矩形 11"/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290" y="385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sentinel-1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5202" y="3824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sentinel-2</a:t>
              </a:r>
              <a:endParaRPr lang="en-US" altLang="zh-CN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8114" y="3798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sentinel-3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9922" y="4720"/>
              <a:ext cx="1247" cy="1474"/>
            </a:xfrm>
            <a:prstGeom prst="straightConnector1">
              <a:avLst/>
            </a:prstGeom>
            <a:ln w="3492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云形 12"/>
            <p:cNvSpPr/>
            <p:nvPr/>
          </p:nvSpPr>
          <p:spPr>
            <a:xfrm>
              <a:off x="9798" y="6127"/>
              <a:ext cx="3094" cy="24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推出</a:t>
              </a:r>
              <a:r>
                <a:rPr lang="en-US" altLang="zh-CN"/>
                <a:t>sentinel-3</a:t>
              </a:r>
              <a:r>
                <a:rPr lang="zh-CN" altLang="en-US"/>
                <a:t>为领导者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536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－故障转移流程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1299845"/>
            <a:ext cx="7774305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C，由Sentinel3领导者节点执行故障转移，过程和主从复制一样，但是自动执行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5760" y="2087880"/>
            <a:ext cx="8736330" cy="4740275"/>
            <a:chOff x="576" y="3288"/>
            <a:chExt cx="13758" cy="7465"/>
          </a:xfrm>
        </p:grpSpPr>
        <p:grpSp>
          <p:nvGrpSpPr>
            <p:cNvPr id="2" name="组合 1"/>
            <p:cNvGrpSpPr/>
            <p:nvPr/>
          </p:nvGrpSpPr>
          <p:grpSpPr>
            <a:xfrm>
              <a:off x="2891" y="3630"/>
              <a:ext cx="11443" cy="5387"/>
              <a:chOff x="3343" y="1664"/>
              <a:chExt cx="11443" cy="5387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5665" y="1664"/>
                <a:ext cx="3071" cy="14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rgbClr val="FF0000"/>
                    </a:solidFill>
                  </a:rPr>
                  <a:t>sentinel-3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直接箭头连接符 13"/>
              <p:cNvCxnSpPr>
                <a:endCxn id="5" idx="0"/>
              </p:cNvCxnSpPr>
              <p:nvPr/>
            </p:nvCxnSpPr>
            <p:spPr>
              <a:xfrm>
                <a:off x="7200" y="3245"/>
                <a:ext cx="113" cy="3806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8736" y="2300"/>
                <a:ext cx="2999" cy="7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H="1">
                <a:off x="3343" y="3132"/>
                <a:ext cx="3630" cy="3591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2" idx="2"/>
                <a:endCxn id="6" idx="0"/>
              </p:cNvCxnSpPr>
              <p:nvPr/>
            </p:nvCxnSpPr>
            <p:spPr>
              <a:xfrm>
                <a:off x="7201" y="3104"/>
                <a:ext cx="4642" cy="3495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圆角矩形 32"/>
              <p:cNvSpPr/>
              <p:nvPr/>
            </p:nvSpPr>
            <p:spPr>
              <a:xfrm>
                <a:off x="11715" y="1868"/>
                <a:ext cx="3071" cy="14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client</a:t>
                </a:r>
                <a:endParaRPr lang="en-US" altLang="zh-CN"/>
              </a:p>
              <a:p>
                <a:pPr algn="ctr"/>
                <a:r>
                  <a:rPr lang="en-US" altLang="zh-CN"/>
                  <a:t>java application</a:t>
                </a:r>
                <a:endParaRPr lang="en-US" altLang="zh-CN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422" y="8536"/>
              <a:ext cx="1892" cy="1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slave-1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5915" y="9017"/>
              <a:ext cx="1892" cy="1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445" y="8565"/>
              <a:ext cx="1892" cy="17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slave-2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6" y="6245"/>
              <a:ext cx="5266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1</a:t>
              </a:r>
              <a:r>
                <a:rPr lang="zh-CN" altLang="en-US"/>
                <a:t>，</a:t>
              </a:r>
              <a:r>
                <a:rPr lang="en-US" altLang="zh-CN"/>
                <a:t>slave-1</a:t>
              </a:r>
              <a:r>
                <a:rPr lang="zh-CN" altLang="en-US"/>
                <a:t>执行：</a:t>
              </a:r>
              <a:r>
                <a:rPr lang="en-US" altLang="zh-CN"/>
                <a:t>slaveof no one</a:t>
              </a:r>
              <a:endParaRPr lang="en-US" altLang="zh-CN"/>
            </a:p>
            <a:p>
              <a:pPr algn="l"/>
              <a:r>
                <a:rPr lang="zh-CN" altLang="en-US"/>
                <a:t>解除从节点身份，变为新</a:t>
              </a:r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64" y="6386"/>
              <a:ext cx="538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2</a:t>
              </a:r>
              <a:r>
                <a:rPr lang="zh-CN" altLang="en-US"/>
                <a:t>，</a:t>
              </a:r>
              <a:r>
                <a:rPr lang="en-US" altLang="zh-CN"/>
                <a:t>slave-2</a:t>
              </a:r>
              <a:r>
                <a:rPr lang="zh-CN" altLang="en-US"/>
                <a:t>变成新</a:t>
              </a:r>
              <a:r>
                <a:rPr lang="en-US" altLang="zh-CN"/>
                <a:t>master</a:t>
              </a:r>
              <a:r>
                <a:rPr lang="zh-CN" altLang="en-US"/>
                <a:t>的从节点</a:t>
              </a:r>
              <a:endParaRPr lang="zh-CN" altLang="en-US"/>
            </a:p>
            <a:p>
              <a:pPr algn="l"/>
              <a:r>
                <a:rPr lang="zh-CN" altLang="en-US"/>
                <a:t>     </a:t>
              </a:r>
              <a:r>
                <a:rPr lang="en-US" altLang="zh-CN"/>
                <a:t>slaveof new master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4" y="7859"/>
              <a:ext cx="443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3</a:t>
              </a:r>
              <a:r>
                <a:rPr lang="zh-CN" altLang="en-US"/>
                <a:t>，同样，若原主节点恢复</a:t>
              </a:r>
              <a:endParaRPr lang="zh-CN" altLang="en-US"/>
            </a:p>
            <a:p>
              <a:pPr algn="l"/>
              <a:r>
                <a:rPr lang="zh-CN" altLang="en-US"/>
                <a:t>也变成新主节点的从节点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84" y="3288"/>
              <a:ext cx="2990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/>
                <a:t>4</a:t>
              </a:r>
              <a:r>
                <a:rPr lang="zh-CN" altLang="en-US"/>
                <a:t>，通知应用程序</a:t>
              </a:r>
              <a:endParaRPr lang="zh-CN" altLang="en-US"/>
            </a:p>
            <a:p>
              <a:pPr algn="l"/>
              <a:r>
                <a:rPr lang="zh-CN" altLang="en-US"/>
                <a:t>新主节点的地址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4707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十二、哨兵机制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－故障转移后的拓扑结构图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3410" y="1583690"/>
            <a:ext cx="7898130" cy="4418965"/>
            <a:chOff x="1870" y="2946"/>
            <a:chExt cx="12438" cy="6959"/>
          </a:xfrm>
        </p:grpSpPr>
        <p:sp>
          <p:nvSpPr>
            <p:cNvPr id="3" name="圆角矩形 2"/>
            <p:cNvSpPr/>
            <p:nvPr/>
          </p:nvSpPr>
          <p:spPr>
            <a:xfrm>
              <a:off x="1870" y="2946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6380" y="4386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2290" y="3172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sentinel-1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202" y="3146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sentinel-2</a:t>
              </a:r>
              <a:endParaRPr lang="en-US" altLang="zh-CN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114" y="312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sentinel-3</a:t>
              </a:r>
              <a:endParaRPr lang="en-US" altLang="zh-CN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32" y="5747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old</a:t>
              </a:r>
              <a:endParaRPr lang="en-US" altLang="zh-CN"/>
            </a:p>
            <a:p>
              <a:pPr algn="ctr"/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48" y="8071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new master</a:t>
              </a:r>
              <a:endParaRPr lang="en-US" altLang="zh-CN"/>
            </a:p>
          </p:txBody>
        </p:sp>
        <p:sp>
          <p:nvSpPr>
            <p:cNvPr id="20" name="椭圆 19"/>
            <p:cNvSpPr/>
            <p:nvPr/>
          </p:nvSpPr>
          <p:spPr>
            <a:xfrm>
              <a:off x="8956" y="8071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slave-2</a:t>
              </a:r>
              <a:endParaRPr lang="en-US" altLang="zh-CN"/>
            </a:p>
          </p:txBody>
        </p:sp>
        <p:cxnSp>
          <p:nvCxnSpPr>
            <p:cNvPr id="21" name="直接箭头连接符 20"/>
            <p:cNvCxnSpPr>
              <a:endCxn id="18" idx="0"/>
            </p:cNvCxnSpPr>
            <p:nvPr/>
          </p:nvCxnSpPr>
          <p:spPr>
            <a:xfrm flipH="1">
              <a:off x="3615" y="4382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20" idx="0"/>
            </p:cNvCxnSpPr>
            <p:nvPr/>
          </p:nvCxnSpPr>
          <p:spPr>
            <a:xfrm>
              <a:off x="6406" y="4382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8" idx="7"/>
            </p:cNvCxnSpPr>
            <p:nvPr/>
          </p:nvCxnSpPr>
          <p:spPr>
            <a:xfrm flipH="1">
              <a:off x="4299" y="7214"/>
              <a:ext cx="1713" cy="101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2"/>
              <a:endCxn id="18" idx="6"/>
            </p:cNvCxnSpPr>
            <p:nvPr/>
          </p:nvCxnSpPr>
          <p:spPr>
            <a:xfrm flipH="1">
              <a:off x="4582" y="8988"/>
              <a:ext cx="4374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859" y="482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948" y="599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64" y="616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04" y="792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58" y="850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1238" y="5133"/>
              <a:ext cx="3071" cy="1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client</a:t>
              </a:r>
              <a:endParaRPr lang="en-US" altLang="zh-CN"/>
            </a:p>
            <a:p>
              <a:pPr algn="ctr"/>
              <a:r>
                <a:rPr lang="en-US" altLang="zh-CN"/>
                <a:t>java application</a:t>
              </a:r>
              <a:endParaRPr lang="en-US" altLang="zh-CN"/>
            </a:p>
          </p:txBody>
        </p:sp>
        <p:cxnSp>
          <p:nvCxnSpPr>
            <p:cNvPr id="34" name="直接箭头连接符 33"/>
            <p:cNvCxnSpPr>
              <a:endCxn id="31" idx="1"/>
            </p:cNvCxnSpPr>
            <p:nvPr/>
          </p:nvCxnSpPr>
          <p:spPr>
            <a:xfrm>
              <a:off x="6520" y="4379"/>
              <a:ext cx="4718" cy="147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9234" y="477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通知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十三、哨兵机制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－故障转移详细流程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3410" y="1081405"/>
            <a:ext cx="5727700" cy="4629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1569085" y="1844675"/>
            <a:ext cx="3816350" cy="1164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过滤掉不健康的节点，没有回复哨兵</a:t>
            </a:r>
            <a:r>
              <a:rPr lang="en-US" altLang="zh-CN"/>
              <a:t>ping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4" idx="2"/>
          </p:cNvCxnSpPr>
          <p:nvPr/>
        </p:nvCxnSpPr>
        <p:spPr>
          <a:xfrm flipH="1">
            <a:off x="4058920" y="1544320"/>
            <a:ext cx="25400" cy="30035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10180" y="1176020"/>
            <a:ext cx="274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sentinel</a:t>
            </a:r>
            <a:r>
              <a:rPr lang="zh-CN" altLang="en-US"/>
              <a:t>有一份从节点列表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373120" y="2797175"/>
            <a:ext cx="25400" cy="59055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940435" y="3387725"/>
            <a:ext cx="48901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</a:t>
            </a:r>
            <a:r>
              <a:rPr lang="en-US" altLang="zh-CN"/>
              <a:t>slave-priority</a:t>
            </a:r>
            <a:r>
              <a:rPr lang="zh-CN" altLang="en-US"/>
              <a:t>优先级最高的从节点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475740" y="4302125"/>
            <a:ext cx="1871980" cy="6388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89960" y="4302125"/>
            <a:ext cx="937895" cy="6388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66570" y="430212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16375" y="443738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5920" y="4940935"/>
            <a:ext cx="1478915" cy="5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选择完毕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6060" y="4940935"/>
            <a:ext cx="1478915" cy="5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继续选择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443220" y="5157470"/>
            <a:ext cx="497205" cy="279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5868670" y="4705350"/>
            <a:ext cx="315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选择复制最完整的节点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7433945" y="5619750"/>
            <a:ext cx="25400" cy="59055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707505" y="6210300"/>
            <a:ext cx="1478915" cy="58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选择完毕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40189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十四、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如何安装与部署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941070"/>
            <a:ext cx="777430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我们以3个Sentinel节点、2个从节点、1个主节点为例进行安装部署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87450" y="1942465"/>
            <a:ext cx="5727700" cy="4418965"/>
            <a:chOff x="1870" y="3624"/>
            <a:chExt cx="9020" cy="6959"/>
          </a:xfrm>
        </p:grpSpPr>
        <p:sp>
          <p:nvSpPr>
            <p:cNvPr id="2" name="圆角矩形 1"/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6380" y="5064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2290" y="385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sentinel-1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26379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02" y="3824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sentinel-2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26380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114" y="3798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sentinel-3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26381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532" y="6425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  <a:p>
              <a:pPr algn="ctr"/>
              <a:r>
                <a:rPr lang="en-US" altLang="zh-CN"/>
                <a:t>6381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2648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slave-1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6380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956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slave-2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6379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endCxn id="10" idx="0"/>
            </p:cNvCxnSpPr>
            <p:nvPr/>
          </p:nvCxnSpPr>
          <p:spPr>
            <a:xfrm flipH="1">
              <a:off x="3615" y="5173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1" idx="0"/>
            </p:cNvCxnSpPr>
            <p:nvPr/>
          </p:nvCxnSpPr>
          <p:spPr>
            <a:xfrm>
              <a:off x="6406" y="5173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0" idx="7"/>
            </p:cNvCxnSpPr>
            <p:nvPr/>
          </p:nvCxnSpPr>
          <p:spPr>
            <a:xfrm flipH="1">
              <a:off x="4299" y="8005"/>
              <a:ext cx="1713" cy="101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5"/>
              <a:endCxn id="11" idx="1"/>
            </p:cNvCxnSpPr>
            <p:nvPr/>
          </p:nvCxnSpPr>
          <p:spPr>
            <a:xfrm>
              <a:off x="7183" y="7990"/>
              <a:ext cx="2056" cy="102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859" y="550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48" y="667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164" y="684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04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409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5242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十五、安装与部署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（先搭主从）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941070"/>
            <a:ext cx="8103235" cy="3189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前提：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先搭建好一主两从redis的主从复制，和之前复制的搭建一样，搭建方式如下：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A主节点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6379节点（/usr/local/bin/conf/redis6379.conf）：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修改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requirepass 12345678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，注释掉bind 192.168.42.111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B从节点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redis6380.conf和redis6381.conf: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修改 requirepass 12345678 ,注释掉#bind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192.168.42.111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加上masterauth 12345678 ,加上slaveof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192.168.42.111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6379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注意：当主从起来后，主节点可读写，从节点只可读不可写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69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十六、哨兵机制核心配置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941070"/>
            <a:ext cx="8103235" cy="357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 sentinel哨兵机制配置(也是3个节点)：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/usr/local/bin/conf/sentinel_26379.conf 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/usr/local/bin/conf/sentinel_26380.conf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/usr/local/bin/conf/sentinel_26381.conf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将三个文件的端口改成: 26379   26380   26381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monitor mymaster 192.168.42.111 6379 2  //监听主节点6379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auth-pass mymaster 12345678     //连接主节点时的密码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三个配置除端口外，其它一样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配完此脚本，哨兵机制可正常启动运行。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十七、哨兵其它配置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2410" y="941070"/>
            <a:ext cx="8773795" cy="4739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monitor mymaster 192.168.42.111 6379 </a:t>
            </a:r>
            <a:r>
              <a:rPr lang="zh-CN" altLang="en-US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//监控主节点的IP地址端口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auth-pass mymaster 12345678  //sentinel连主节点的密码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config-epoch mymaster 2      //执行故障转移时， 最多可以有多少个从节点同时对新的主节点进行数据同步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leader-epoch mymaster 2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failover-timeout mymaster 180000 //故障转移超时时间180s，                           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a,如果转移超时失败，下次转移时时间为之前的2倍；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b,从节点变主节点时，从节点执行slaveof no one命令一直失败的话，当时间超过180S时，则故障转移失败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c,从节点复制新主节点时间超过180S转移失败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down-after-milliseconds mymaster 300000//sentinel节点定期向主节点ping命令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十八、哨兵机制启动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1780" y="1467485"/>
            <a:ext cx="8773795" cy="1640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启动sentinel服务: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./redis-sentinel conf/sentinel_26379.conf &amp;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./redis-sentinel conf/sentinel_26380.conf &amp;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./redis-sentinel conf/sentinel_26381.conf &amp;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一、什么是高可用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820" y="1118235"/>
            <a:ext cx="8630920" cy="27203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它与被认为是不间断操作的容错技术有所不同。是目前企业防止核心系统因故障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而无法工作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的最有效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9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9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高可用一般指服务的冗余，一个服务挂了，可以自动切换到另外一个服务上，不影响客户体验。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3331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十九、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节点测试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-56515" y="941070"/>
            <a:ext cx="9484360" cy="5900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测试：kill -9 6379  杀掉6379的redis服务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看日志是分配6380 还是6381做为主节点，当6379服务再启动时，已变成从节点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假设6380升级为主节点: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进入6380&gt;info replication    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role:master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打开sentinel_26379.conf等三个配置，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sentinel monitor mymaster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192.168.42.111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6380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个sentinel认为master下线</a:t>
            </a: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打开redis6379.conf等三个配置, slaveof 127.0.0.1 6380,也变成了6380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注意：生产环境建议让redis Sentinel部署到不同的物理机上。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坑点：</a:t>
            </a: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monitor mymaster 192.168.42.111 6379 2 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//切记将IP不要写成127.0.0.1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不然使用JedisSentinelPool取jedis连接的时候会变成取127.0.0.1 6379的错误地址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54076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二十、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如何监控2个redis主节点呢？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2970" y="941070"/>
            <a:ext cx="777430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我们以3个Sentinel节点、2个从节点、1个主节点为例进行安装部署</a:t>
            </a:r>
            <a:endParaRPr lang="zh-CN" altLang="en-US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05155" y="1511935"/>
            <a:ext cx="8002270" cy="4645025"/>
            <a:chOff x="953" y="3059"/>
            <a:chExt cx="12602" cy="7315"/>
          </a:xfrm>
        </p:grpSpPr>
        <p:sp>
          <p:nvSpPr>
            <p:cNvPr id="2" name="圆角矩形 1"/>
            <p:cNvSpPr/>
            <p:nvPr/>
          </p:nvSpPr>
          <p:spPr>
            <a:xfrm>
              <a:off x="1870" y="3059"/>
              <a:ext cx="10972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781" y="4499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2290" y="3285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sentinel-1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26379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880" y="3259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sentinel-2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26380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357" y="3233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sentinel-3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26381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04" y="5860"/>
              <a:ext cx="226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masterA</a:t>
              </a:r>
              <a:endParaRPr lang="en-US" altLang="zh-CN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algn="ctr">
                <a:buNone/>
              </a:pPr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1.111</a:t>
              </a:r>
              <a:endPara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algn="ctr">
                <a:buNone/>
              </a:pPr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:6379</a:t>
              </a:r>
              <a:endPara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53" y="8410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slave-1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6380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867" y="8453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slave-2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endCxn id="10" idx="1"/>
            </p:cNvCxnSpPr>
            <p:nvPr/>
          </p:nvCxnSpPr>
          <p:spPr>
            <a:xfrm flipH="1">
              <a:off x="1236" y="4493"/>
              <a:ext cx="2449" cy="418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1" idx="0"/>
            </p:cNvCxnSpPr>
            <p:nvPr/>
          </p:nvCxnSpPr>
          <p:spPr>
            <a:xfrm>
              <a:off x="4025" y="4493"/>
              <a:ext cx="1809" cy="396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0" idx="7"/>
            </p:cNvCxnSpPr>
            <p:nvPr/>
          </p:nvCxnSpPr>
          <p:spPr>
            <a:xfrm flipH="1">
              <a:off x="2604" y="7555"/>
              <a:ext cx="741" cy="112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5"/>
              <a:endCxn id="11" idx="1"/>
            </p:cNvCxnSpPr>
            <p:nvPr/>
          </p:nvCxnSpPr>
          <p:spPr>
            <a:xfrm>
              <a:off x="4536" y="7425"/>
              <a:ext cx="614" cy="129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260" y="4937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150" y="632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96" y="618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70" y="787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6" y="7917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cxnSp>
          <p:nvCxnSpPr>
            <p:cNvPr id="33" name="直接箭头连接符 32"/>
            <p:cNvCxnSpPr>
              <a:endCxn id="41" idx="2"/>
            </p:cNvCxnSpPr>
            <p:nvPr/>
          </p:nvCxnSpPr>
          <p:spPr>
            <a:xfrm flipH="1">
              <a:off x="10518" y="4586"/>
              <a:ext cx="17" cy="101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9553" y="5518"/>
              <a:ext cx="2068" cy="22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masterB</a:t>
              </a:r>
              <a:endParaRPr lang="en-US" altLang="zh-CN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/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1.112</a:t>
              </a:r>
              <a:endPara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:6379</a:t>
              </a:r>
              <a:endPara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707" y="8497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slave-1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6380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1621" y="8540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slave-2</a:t>
              </a:r>
              <a:endParaRPr lang="en-US" altLang="zh-CN"/>
            </a:p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6381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>
              <a:endCxn id="35" idx="1"/>
            </p:cNvCxnSpPr>
            <p:nvPr/>
          </p:nvCxnSpPr>
          <p:spPr>
            <a:xfrm flipH="1">
              <a:off x="7990" y="4467"/>
              <a:ext cx="2449" cy="429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6" idx="7"/>
            </p:cNvCxnSpPr>
            <p:nvPr/>
          </p:nvCxnSpPr>
          <p:spPr>
            <a:xfrm>
              <a:off x="10779" y="4467"/>
              <a:ext cx="2493" cy="4342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35" idx="7"/>
            </p:cNvCxnSpPr>
            <p:nvPr/>
          </p:nvCxnSpPr>
          <p:spPr>
            <a:xfrm flipH="1">
              <a:off x="9358" y="7529"/>
              <a:ext cx="741" cy="123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5"/>
              <a:endCxn id="36" idx="1"/>
            </p:cNvCxnSpPr>
            <p:nvPr/>
          </p:nvCxnSpPr>
          <p:spPr>
            <a:xfrm>
              <a:off x="11318" y="7450"/>
              <a:ext cx="586" cy="135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0014" y="502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084" y="6348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350" y="6106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25" y="7917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318" y="787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35965" y="6422390"/>
            <a:ext cx="83553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原配置加上一句：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 monitor </a:t>
            </a:r>
            <a:r>
              <a:rPr lang="en-US" altLang="zh-CN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mymasterB</a:t>
            </a:r>
            <a:r>
              <a:rPr lang="en-US" alt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192.168.1.112 6379 2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二十一、部署建议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4480" y="1256665"/>
            <a:ext cx="8773795" cy="2027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a，sentinel节点应部署在多台物理机（线上环境）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b，至少三个且奇数个sentinel节点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c，3个sentinel可同时监控一个主节点或多个主节点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，当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监听N个主节点较多时，如果sentinel出现异常，会对多个主节点有影响，同时还会造成sentinel节点产生过多的网络连接，一般线上建议还是， 3个sentinel监听一个主节点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21824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二十二、哨兵的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endParaRPr lang="en-US" altLang="zh-CN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735" y="1256665"/>
            <a:ext cx="8892540" cy="357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命令：redis-cli -p 26379  //进入哨兵的命令模式，使用redis-cli进入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masters或sentinel master mymaster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slaves mymaster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sentinels mymaster //查sentinel节点集合(不包括当前26379)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26379&gt; sentinel failover mymaster //对主节点强制故障转移，没和其它节点协商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./redis-cli -p 26380 shutdown //关闭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16330" y="516255"/>
            <a:ext cx="5179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二十三、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客户端连接（redis-sentinel例子工程）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735" y="1256665"/>
            <a:ext cx="8892540" cy="2414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远程客户端连接时，要打开protected-mode no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在使用工程redis-sentinel，调用jedis查询的流程如下：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1，将三个sentinel的IP和</a:t>
            </a:r>
            <a:r>
              <a:rPr lang="zh-CN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端口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加入JedisSentinelPool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2，根据IP和地址创建JedisSentinelPool池对象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40000"/>
              </a:lnSpc>
            </a:pP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3，在这个对象创建完后，此时该对象已把redis的主节点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05506" y="3075623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000"/>
    </mc:Choice>
    <mc:Fallback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二、多种模式对比</a:t>
            </a:r>
            <a:endParaRPr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820" y="1118235"/>
            <a:ext cx="8630920" cy="166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，主从复制，若主节点出现问题，则不能提供服务，需要人工修改配置将从变主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9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，主从复制主节点的写能力单机，能力有限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9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，单机节点的存储能力也有限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>
                <a:sym typeface="+mn-ea"/>
              </a:rPr>
              <a:t>主从故障如何故障转移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6410" y="1055370"/>
            <a:ext cx="8079105" cy="18357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10000"/>
              </a:lnSpc>
            </a:pPr>
            <a:r>
              <a:t>    A，主节点(master)故障，从节点slave-1端执行 slaveof no one后变成新主节点</a:t>
            </a:r>
            <a:r>
              <a:rPr lang="zh-CN"/>
              <a:t>；</a:t>
            </a:r>
            <a:endParaRPr lang="zh-CN"/>
          </a:p>
          <a:p>
            <a:pPr indent="0">
              <a:lnSpc>
                <a:spcPct val="210000"/>
              </a:lnSpc>
            </a:pPr>
            <a:r>
              <a:t>    B，其它的节点成为新主节点的从节点，并从新节点复制数据</a:t>
            </a:r>
            <a:r>
              <a:rPr lang="zh-CN"/>
              <a:t>；</a:t>
            </a:r>
            <a:endParaRPr lang="zh-CN"/>
          </a:p>
          <a:p>
            <a:pPr indent="0">
              <a:lnSpc>
                <a:spcPct val="210000"/>
              </a:lnSpc>
            </a:pPr>
            <a:r>
              <a:t>    </a:t>
            </a:r>
            <a:r>
              <a:rPr lang="en-US"/>
              <a:t>C</a:t>
            </a:r>
            <a:r>
              <a:rPr lang="zh-CN" altLang="en-US"/>
              <a:t>，需要人工干预，无法实现高可用。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2373630" y="3643630"/>
            <a:ext cx="3572510" cy="2574925"/>
            <a:chOff x="3738" y="5738"/>
            <a:chExt cx="5626" cy="4055"/>
          </a:xfrm>
        </p:grpSpPr>
        <p:sp>
          <p:nvSpPr>
            <p:cNvPr id="2" name="矩形 1"/>
            <p:cNvSpPr/>
            <p:nvPr/>
          </p:nvSpPr>
          <p:spPr>
            <a:xfrm>
              <a:off x="5840" y="5738"/>
              <a:ext cx="1440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master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3738" y="8353"/>
              <a:ext cx="1440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slave-1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7924" y="8353"/>
              <a:ext cx="1440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slave-2</a:t>
              </a:r>
              <a:endParaRPr lang="en-US" altLang="zh-CN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5160" y="7241"/>
              <a:ext cx="653" cy="110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7200" y="7101"/>
              <a:ext cx="794" cy="124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4805" y="71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74" y="71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3552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四、哨兵机制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(sentinel)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的高可用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5190" y="1194435"/>
            <a:ext cx="78263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b="0"/>
              <a:t>原理：当主节点出现故障时，由</a:t>
            </a:r>
            <a:r>
              <a:rPr lang="en-US" b="0"/>
              <a:t>R</a:t>
            </a:r>
            <a:r>
              <a:rPr b="0"/>
              <a:t>edis </a:t>
            </a:r>
            <a:r>
              <a:rPr lang="en-US" b="0"/>
              <a:t>S</a:t>
            </a:r>
            <a:r>
              <a:rPr b="0"/>
              <a:t>entinel自动完成故障发现和转移，并通知应用方，实现高可用性。</a:t>
            </a:r>
            <a:endParaRPr b="0"/>
          </a:p>
        </p:txBody>
      </p:sp>
      <p:grpSp>
        <p:nvGrpSpPr>
          <p:cNvPr id="20" name="组合 19"/>
          <p:cNvGrpSpPr/>
          <p:nvPr/>
        </p:nvGrpSpPr>
        <p:grpSpPr>
          <a:xfrm>
            <a:off x="1187450" y="2301240"/>
            <a:ext cx="5727700" cy="4418965"/>
            <a:chOff x="1870" y="3624"/>
            <a:chExt cx="9020" cy="6959"/>
          </a:xfrm>
        </p:grpSpPr>
        <p:sp>
          <p:nvSpPr>
            <p:cNvPr id="12" name="圆角矩形 11"/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380" y="5064"/>
              <a:ext cx="0" cy="136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2290" y="3850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sentinel-1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5202" y="3824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sentinel-2</a:t>
              </a:r>
              <a:endParaRPr lang="en-US" altLang="zh-CN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8114" y="3798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sentinel-3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5532" y="6425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master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48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8956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slave-2</a:t>
              </a:r>
              <a:endParaRPr lang="en-US" altLang="zh-CN"/>
            </a:p>
          </p:txBody>
        </p:sp>
        <p:cxnSp>
          <p:nvCxnSpPr>
            <p:cNvPr id="8" name="直接箭头连接符 7"/>
            <p:cNvCxnSpPr>
              <a:endCxn id="6" idx="0"/>
            </p:cNvCxnSpPr>
            <p:nvPr/>
          </p:nvCxnSpPr>
          <p:spPr>
            <a:xfrm flipH="1">
              <a:off x="3615" y="5173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>
              <a:off x="6406" y="5173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6" idx="7"/>
            </p:cNvCxnSpPr>
            <p:nvPr/>
          </p:nvCxnSpPr>
          <p:spPr>
            <a:xfrm flipH="1">
              <a:off x="4299" y="8005"/>
              <a:ext cx="1713" cy="101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1"/>
            </p:cNvCxnSpPr>
            <p:nvPr/>
          </p:nvCxnSpPr>
          <p:spPr>
            <a:xfrm>
              <a:off x="7183" y="7990"/>
              <a:ext cx="2056" cy="102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859" y="550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948" y="667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64" y="6844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监控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04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409" y="860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复制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五、哨兵机制的三个定时监控任务作用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23620" y="884555"/>
            <a:ext cx="782637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b="0"/>
              <a:t>哨兵有三个定时监控任务完成对各节点的发现和监控。</a:t>
            </a:r>
            <a:endParaRPr b="0"/>
          </a:p>
        </p:txBody>
      </p:sp>
      <p:grpSp>
        <p:nvGrpSpPr>
          <p:cNvPr id="2" name="组合 1"/>
          <p:cNvGrpSpPr/>
          <p:nvPr/>
        </p:nvGrpSpPr>
        <p:grpSpPr>
          <a:xfrm>
            <a:off x="204563" y="1441450"/>
            <a:ext cx="3319687" cy="2448560"/>
            <a:chOff x="1231" y="3624"/>
            <a:chExt cx="9659" cy="6959"/>
          </a:xfrm>
        </p:grpSpPr>
        <p:sp>
          <p:nvSpPr>
            <p:cNvPr id="12" name="圆角矩形 11"/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cxnSp>
          <p:nvCxnSpPr>
            <p:cNvPr id="14" name="直接箭头连接符 13"/>
            <p:cNvCxnSpPr>
              <a:endCxn id="5" idx="0"/>
            </p:cNvCxnSpPr>
            <p:nvPr/>
          </p:nvCxnSpPr>
          <p:spPr>
            <a:xfrm>
              <a:off x="6380" y="5064"/>
              <a:ext cx="120" cy="21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5004" y="3896"/>
              <a:ext cx="2651" cy="8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sentinel3</a:t>
              </a:r>
              <a:endParaRPr lang="en-US" altLang="zh-CN" sz="1400"/>
            </a:p>
          </p:txBody>
        </p:sp>
        <p:sp>
          <p:nvSpPr>
            <p:cNvPr id="5" name="椭圆 4"/>
            <p:cNvSpPr/>
            <p:nvPr/>
          </p:nvSpPr>
          <p:spPr>
            <a:xfrm>
              <a:off x="5532" y="7241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</a:t>
              </a:r>
              <a:endParaRPr lang="en-US" altLang="zh-CN" sz="1400"/>
            </a:p>
          </p:txBody>
        </p:sp>
        <p:sp>
          <p:nvSpPr>
            <p:cNvPr id="6" name="椭圆 5"/>
            <p:cNvSpPr/>
            <p:nvPr/>
          </p:nvSpPr>
          <p:spPr>
            <a:xfrm>
              <a:off x="2648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s-1</a:t>
              </a:r>
              <a:endParaRPr lang="en-US" altLang="zh-CN" sz="1400"/>
            </a:p>
          </p:txBody>
        </p:sp>
        <p:sp>
          <p:nvSpPr>
            <p:cNvPr id="7" name="椭圆 6"/>
            <p:cNvSpPr/>
            <p:nvPr/>
          </p:nvSpPr>
          <p:spPr>
            <a:xfrm>
              <a:off x="8956" y="8749"/>
              <a:ext cx="1934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s-2</a:t>
              </a:r>
              <a:endParaRPr lang="en-US" altLang="zh-CN" sz="1400"/>
            </a:p>
          </p:txBody>
        </p:sp>
        <p:cxnSp>
          <p:nvCxnSpPr>
            <p:cNvPr id="8" name="直接箭头连接符 7"/>
            <p:cNvCxnSpPr>
              <a:endCxn id="6" idx="0"/>
            </p:cNvCxnSpPr>
            <p:nvPr/>
          </p:nvCxnSpPr>
          <p:spPr>
            <a:xfrm flipH="1">
              <a:off x="3615" y="5173"/>
              <a:ext cx="2678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>
              <a:off x="6406" y="5173"/>
              <a:ext cx="3517" cy="35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231" y="5172"/>
              <a:ext cx="7424" cy="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  <a:r>
                <a:rPr lang="zh-CN" altLang="en-US" b="1">
                  <a:solidFill>
                    <a:srgbClr val="FF0000"/>
                  </a:solidFill>
                </a:rPr>
                <a:t>秒</a:t>
              </a:r>
              <a:endParaRPr lang="zh-CN" altLang="en-US" b="1">
                <a:solidFill>
                  <a:srgbClr val="FF0000"/>
                </a:solidFill>
              </a:endParaRPr>
            </a:p>
            <a:p>
              <a:r>
                <a:rPr lang="zh-CN" altLang="en-US" b="1">
                  <a:solidFill>
                    <a:srgbClr val="FF0000"/>
                  </a:solidFill>
                </a:rPr>
                <a:t>发一次</a:t>
              </a:r>
              <a:r>
                <a:rPr lang="en-US" altLang="zh-CN" b="1">
                  <a:solidFill>
                    <a:srgbClr val="FF0000"/>
                  </a:solidFill>
                </a:rPr>
                <a:t>info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97730" y="1369695"/>
            <a:ext cx="4864735" cy="2460625"/>
            <a:chOff x="5726" y="3466"/>
            <a:chExt cx="7661" cy="3875"/>
          </a:xfrm>
        </p:grpSpPr>
        <p:sp>
          <p:nvSpPr>
            <p:cNvPr id="10" name="圆角矩形 9"/>
            <p:cNvSpPr/>
            <p:nvPr/>
          </p:nvSpPr>
          <p:spPr>
            <a:xfrm rot="10800000">
              <a:off x="6025" y="6543"/>
              <a:ext cx="4882" cy="79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5726" y="3485"/>
              <a:ext cx="1593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776" y="3466"/>
              <a:ext cx="1593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2</a:t>
              </a:r>
              <a:endParaRPr lang="en-US" altLang="zh-CN" sz="14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9652" y="3624"/>
              <a:ext cx="1593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3</a:t>
              </a:r>
              <a:endParaRPr lang="en-US" altLang="zh-CN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716" y="6694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master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369" y="5405"/>
              <a:ext cx="40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r>
                <a:rPr lang="zh-CN" altLang="en-US" b="1">
                  <a:solidFill>
                    <a:srgbClr val="FF0000"/>
                  </a:solidFill>
                </a:rPr>
                <a:t>秒发一次</a:t>
              </a:r>
              <a:endParaRPr lang="zh-CN" altLang="en-US" b="1">
                <a:solidFill>
                  <a:srgbClr val="FF0000"/>
                </a:solidFill>
              </a:endParaRPr>
            </a:p>
            <a:p>
              <a:r>
                <a:rPr lang="en-US" altLang="zh-CN" b="1">
                  <a:solidFill>
                    <a:srgbClr val="FF0000"/>
                  </a:solidFill>
                </a:rPr>
                <a:t>publish/subscribe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6375" y="4501"/>
              <a:ext cx="1904" cy="198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5" idx="4"/>
            </p:cNvCxnSpPr>
            <p:nvPr/>
          </p:nvCxnSpPr>
          <p:spPr>
            <a:xfrm flipH="1">
              <a:off x="8479" y="4482"/>
              <a:ext cx="94" cy="177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8674" y="4720"/>
              <a:ext cx="1588" cy="170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867535" y="4410075"/>
            <a:ext cx="4666615" cy="2352675"/>
            <a:chOff x="2343" y="7367"/>
            <a:chExt cx="7349" cy="3705"/>
          </a:xfrm>
        </p:grpSpPr>
        <p:cxnSp>
          <p:nvCxnSpPr>
            <p:cNvPr id="35" name="直接箭头连接符 34"/>
            <p:cNvCxnSpPr>
              <a:endCxn id="37" idx="0"/>
            </p:cNvCxnSpPr>
            <p:nvPr/>
          </p:nvCxnSpPr>
          <p:spPr>
            <a:xfrm>
              <a:off x="6339" y="8014"/>
              <a:ext cx="65" cy="120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5594" y="7367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sentinel3</a:t>
              </a:r>
              <a:endParaRPr lang="en-US" altLang="zh-CN" sz="1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5880" y="9220"/>
              <a:ext cx="1047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M</a:t>
              </a:r>
              <a:endParaRPr lang="en-US" altLang="zh-CN" sz="1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4319" y="10056"/>
              <a:ext cx="1047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s-1</a:t>
              </a:r>
              <a:endParaRPr lang="en-US" altLang="zh-CN" sz="14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7733" y="10056"/>
              <a:ext cx="1047" cy="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s-2</a:t>
              </a:r>
              <a:endParaRPr lang="en-US" altLang="zh-CN" sz="1400"/>
            </a:p>
          </p:txBody>
        </p:sp>
        <p:cxnSp>
          <p:nvCxnSpPr>
            <p:cNvPr id="40" name="直接箭头连接符 39"/>
            <p:cNvCxnSpPr>
              <a:endCxn id="38" idx="0"/>
            </p:cNvCxnSpPr>
            <p:nvPr/>
          </p:nvCxnSpPr>
          <p:spPr>
            <a:xfrm flipH="1">
              <a:off x="4843" y="8075"/>
              <a:ext cx="1449" cy="198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9" idx="0"/>
            </p:cNvCxnSpPr>
            <p:nvPr/>
          </p:nvCxnSpPr>
          <p:spPr>
            <a:xfrm>
              <a:off x="6353" y="8075"/>
              <a:ext cx="1904" cy="198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343" y="8327"/>
              <a:ext cx="40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zh-CN" altLang="en-US" b="1">
                  <a:solidFill>
                    <a:srgbClr val="FF0000"/>
                  </a:solidFill>
                </a:rPr>
                <a:t>秒发一次</a:t>
              </a:r>
              <a:r>
                <a:rPr lang="en-US" altLang="zh-CN" b="1">
                  <a:solidFill>
                    <a:srgbClr val="FF0000"/>
                  </a:solidFill>
                </a:rPr>
                <a:t>ping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8258" y="7706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sentinel2</a:t>
              </a:r>
              <a:endParaRPr lang="en-US" altLang="zh-CN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884" y="7518"/>
              <a:ext cx="143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sentinel1</a:t>
              </a:r>
              <a:endParaRPr lang="en-US" altLang="zh-CN" sz="1400"/>
            </a:p>
          </p:txBody>
        </p:sp>
        <p:cxnSp>
          <p:nvCxnSpPr>
            <p:cNvPr id="45" name="直接箭头连接符 44"/>
            <p:cNvCxnSpPr>
              <a:stCxn id="36" idx="1"/>
              <a:endCxn id="44" idx="3"/>
            </p:cNvCxnSpPr>
            <p:nvPr/>
          </p:nvCxnSpPr>
          <p:spPr>
            <a:xfrm flipH="1">
              <a:off x="4319" y="7615"/>
              <a:ext cx="1275" cy="15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3"/>
              <a:endCxn id="43" idx="1"/>
            </p:cNvCxnSpPr>
            <p:nvPr/>
          </p:nvCxnSpPr>
          <p:spPr>
            <a:xfrm>
              <a:off x="7029" y="7615"/>
              <a:ext cx="1229" cy="33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六、哨兵主观下线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23620" y="884555"/>
            <a:ext cx="782637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lang="zh-CN" b="0"/>
              <a:t>主观下线</a:t>
            </a:r>
            <a:endParaRPr lang="zh-CN" b="0"/>
          </a:p>
        </p:txBody>
      </p:sp>
      <p:grpSp>
        <p:nvGrpSpPr>
          <p:cNvPr id="2" name="组合 1"/>
          <p:cNvGrpSpPr/>
          <p:nvPr/>
        </p:nvGrpSpPr>
        <p:grpSpPr>
          <a:xfrm>
            <a:off x="827895" y="1887786"/>
            <a:ext cx="4735339" cy="2449264"/>
            <a:chOff x="-2888" y="3622"/>
            <a:chExt cx="13778" cy="6961"/>
          </a:xfrm>
        </p:grpSpPr>
        <p:sp>
          <p:nvSpPr>
            <p:cNvPr id="12" name="圆角矩形 11"/>
            <p:cNvSpPr/>
            <p:nvPr/>
          </p:nvSpPr>
          <p:spPr>
            <a:xfrm>
              <a:off x="1870" y="3624"/>
              <a:ext cx="9020" cy="144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003" y="3622"/>
              <a:ext cx="2651" cy="1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redis 6379</a:t>
              </a:r>
              <a:endParaRPr lang="en-US" altLang="zh-CN" sz="1400"/>
            </a:p>
          </p:txBody>
        </p:sp>
        <p:sp>
          <p:nvSpPr>
            <p:cNvPr id="5" name="椭圆 4"/>
            <p:cNvSpPr/>
            <p:nvPr/>
          </p:nvSpPr>
          <p:spPr>
            <a:xfrm>
              <a:off x="5719" y="8749"/>
              <a:ext cx="2367" cy="18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哨兵</a:t>
              </a:r>
              <a:r>
                <a:rPr lang="en-US" altLang="zh-CN" sz="1400"/>
                <a:t>3</a:t>
              </a:r>
              <a:endParaRPr lang="en-US" altLang="zh-CN" sz="1400"/>
            </a:p>
          </p:txBody>
        </p:sp>
        <p:cxnSp>
          <p:nvCxnSpPr>
            <p:cNvPr id="9" name="直接箭头连接符 8"/>
            <p:cNvCxnSpPr>
              <a:stCxn id="5" idx="0"/>
              <a:endCxn id="12" idx="2"/>
            </p:cNvCxnSpPr>
            <p:nvPr/>
          </p:nvCxnSpPr>
          <p:spPr>
            <a:xfrm flipH="1" flipV="1">
              <a:off x="6380" y="5064"/>
              <a:ext cx="523" cy="368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-2888" y="6162"/>
              <a:ext cx="9790" cy="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每隔</a:t>
              </a: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zh-CN" altLang="en-US" b="1">
                  <a:solidFill>
                    <a:srgbClr val="FF0000"/>
                  </a:solidFill>
                </a:rPr>
                <a:t>秒发一次</a:t>
              </a:r>
              <a:r>
                <a:rPr lang="en-US" altLang="zh-CN" b="1">
                  <a:solidFill>
                    <a:srgbClr val="FF0000"/>
                  </a:solidFill>
                </a:rPr>
                <a:t>ping</a:t>
              </a:r>
              <a:r>
                <a:rPr lang="zh-CN" altLang="en-US" b="1">
                  <a:solidFill>
                    <a:srgbClr val="FF0000"/>
                  </a:solidFill>
                </a:rPr>
                <a:t>超过</a:t>
              </a:r>
              <a:endParaRPr lang="zh-CN" altLang="en-US" b="1">
                <a:solidFill>
                  <a:srgbClr val="FF0000"/>
                </a:solidFill>
              </a:endParaRPr>
            </a:p>
            <a:p>
              <a:r>
                <a:rPr lang="en-US" altLang="zh-CN" b="1">
                  <a:solidFill>
                    <a:srgbClr val="FF0000"/>
                  </a:solidFill>
                </a:rPr>
                <a:t>down-after-milliseconds</a:t>
              </a:r>
              <a:r>
                <a:rPr lang="zh-CN" altLang="en-US" b="1">
                  <a:solidFill>
                    <a:srgbClr val="FF0000"/>
                  </a:solidFill>
                </a:rPr>
                <a:t>无回复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58495" y="4992370"/>
            <a:ext cx="782637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lang="zh-CN" b="0"/>
              <a:t>主观下线后，不准确，</a:t>
            </a:r>
            <a:r>
              <a:rPr lang="zh-CN">
                <a:sym typeface="+mn-ea"/>
              </a:rPr>
              <a:t>不会做故障转移</a:t>
            </a:r>
            <a:endParaRPr lang="zh-CN" b="0"/>
          </a:p>
        </p:txBody>
      </p:sp>
      <p:cxnSp>
        <p:nvCxnSpPr>
          <p:cNvPr id="10" name="直接箭头连接符 9"/>
          <p:cNvCxnSpPr>
            <a:endCxn id="5" idx="7"/>
          </p:cNvCxnSpPr>
          <p:nvPr/>
        </p:nvCxnSpPr>
        <p:spPr>
          <a:xfrm>
            <a:off x="4283710" y="2420620"/>
            <a:ext cx="196215" cy="136588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1205" y="2781498"/>
            <a:ext cx="336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没有回复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七、哨兵客观下线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23620" y="884555"/>
            <a:ext cx="782637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60000"/>
              </a:lnSpc>
            </a:pPr>
            <a:r>
              <a:rPr lang="zh-CN" b="0"/>
              <a:t>客观下线</a:t>
            </a:r>
            <a:endParaRPr lang="zh-CN" b="0"/>
          </a:p>
        </p:txBody>
      </p:sp>
      <p:sp>
        <p:nvSpPr>
          <p:cNvPr id="4" name="圆角矩形 3"/>
          <p:cNvSpPr/>
          <p:nvPr/>
        </p:nvSpPr>
        <p:spPr>
          <a:xfrm>
            <a:off x="3926205" y="2566035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3</a:t>
            </a:r>
            <a:endParaRPr lang="en-US" altLang="zh-CN" sz="140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199765" y="1733550"/>
            <a:ext cx="1012190" cy="75946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45305" y="2994660"/>
            <a:ext cx="336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客观下线个数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283710" y="2994660"/>
            <a:ext cx="0" cy="57848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572125" y="1532890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2427605" y="1418590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1</a:t>
            </a:r>
            <a:endParaRPr lang="en-US" altLang="zh-CN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500245" y="1917065"/>
            <a:ext cx="1080135" cy="6477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菱形 10"/>
          <p:cNvSpPr/>
          <p:nvPr/>
        </p:nvSpPr>
        <p:spPr>
          <a:xfrm>
            <a:off x="3347085" y="3644900"/>
            <a:ext cx="18732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达到</a:t>
            </a:r>
            <a:r>
              <a:rPr lang="en-US" altLang="zh-CN"/>
              <a:t>quorum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608195" y="5702935"/>
            <a:ext cx="16230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客观下线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24430" y="5702935"/>
            <a:ext cx="1501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继续确认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347085" y="4120515"/>
            <a:ext cx="635" cy="16129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220335" y="4154805"/>
            <a:ext cx="635" cy="16129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20970" y="4777105"/>
            <a:ext cx="336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89885" y="4777105"/>
            <a:ext cx="336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8130" y="2056765"/>
            <a:ext cx="235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is-masterdown-by-addr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88085" y="2056765"/>
            <a:ext cx="2352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is-masterdown-by-addr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 111"/>
          <p:cNvSpPr txBox="1"/>
          <p:nvPr/>
        </p:nvSpPr>
        <p:spPr>
          <a:xfrm>
            <a:off x="1188085" y="51625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八、领导者哨兵选举流程</a:t>
            </a:r>
            <a:endParaRPr 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39490" y="4641850"/>
            <a:ext cx="1677035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3</a:t>
            </a:r>
            <a:endParaRPr lang="en-US" altLang="zh-CN" sz="1400"/>
          </a:p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A</a:t>
            </a:r>
            <a:r>
              <a:rPr lang="zh-CN" altLang="en-US" sz="1400"/>
              <a:t>，发现主观下线</a:t>
            </a:r>
            <a:endParaRPr lang="zh-CN" altLang="en-US" sz="140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199765" y="1733550"/>
            <a:ext cx="868045" cy="28473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572125" y="1532890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2427605" y="1418590"/>
            <a:ext cx="911225" cy="314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哨兵</a:t>
            </a:r>
            <a:r>
              <a:rPr lang="en-US" altLang="zh-CN" sz="1400"/>
              <a:t>1</a:t>
            </a:r>
            <a:endParaRPr lang="en-US" altLang="zh-CN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572000" y="1917065"/>
            <a:ext cx="1008380" cy="266382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395980" y="1917065"/>
            <a:ext cx="2352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rgbClr val="FF0000"/>
                </a:solidFill>
              </a:rPr>
              <a:t>B</a:t>
            </a:r>
            <a:r>
              <a:rPr lang="zh-CN" altLang="en-US"/>
              <a:t>，发送</a:t>
            </a:r>
            <a:endParaRPr lang="zh-CN" altLang="en-US"/>
          </a:p>
          <a:p>
            <a:pPr algn="l"/>
            <a:r>
              <a:rPr lang="zh-CN" altLang="en-US"/>
              <a:t>is-masterdown-by-addr，征求其它哨兵判断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531110" y="1761490"/>
            <a:ext cx="1008380" cy="288036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15820" y="3065145"/>
            <a:ext cx="108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zh-CN" altLang="en-US"/>
              <a:t>，同意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220335" y="1844675"/>
            <a:ext cx="935990" cy="27362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91530" y="3065145"/>
            <a:ext cx="110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D</a:t>
            </a:r>
            <a:r>
              <a:rPr lang="zh-CN" altLang="en-US"/>
              <a:t>，同意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19830" y="5570220"/>
            <a:ext cx="394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E</a:t>
            </a:r>
            <a:r>
              <a:rPr lang="zh-CN" altLang="en-US"/>
              <a:t>，哨兵</a:t>
            </a:r>
            <a:r>
              <a:rPr lang="en-US" altLang="zh-CN"/>
              <a:t>3</a:t>
            </a:r>
            <a:r>
              <a:rPr lang="zh-CN" altLang="en-US"/>
              <a:t>成为领导者，负责故障处理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checker/>
      </p:transition>
    </mc:Choice>
    <mc:Fallback>
      <p:transition spd="slow" advClick="0" advTm="0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4689</Words>
  <Application>WPS 演示</Application>
  <PresentationFormat>全屏显示(4:3)</PresentationFormat>
  <Paragraphs>447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Open Sans</vt:lpstr>
      <vt:lpstr>冬青黑体简体中文 W3</vt:lpstr>
      <vt:lpstr>微软雅黑</vt:lpstr>
      <vt:lpstr>FontAwesome</vt:lpstr>
      <vt:lpstr>Lato Light</vt:lpstr>
      <vt:lpstr>Lato Regular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1362</cp:revision>
  <dcterms:created xsi:type="dcterms:W3CDTF">2014-11-09T01:07:00Z</dcterms:created>
  <dcterms:modified xsi:type="dcterms:W3CDTF">2018-12-20T14:36:56Z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