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49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tags/tag47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Default Extension="gif" ContentType="image/gi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91" r:id="rId2"/>
    <p:sldId id="341" r:id="rId3"/>
    <p:sldId id="292" r:id="rId4"/>
    <p:sldId id="338" r:id="rId5"/>
    <p:sldId id="319" r:id="rId6"/>
    <p:sldId id="293" r:id="rId7"/>
    <p:sldId id="294" r:id="rId8"/>
    <p:sldId id="331" r:id="rId9"/>
    <p:sldId id="325" r:id="rId10"/>
    <p:sldId id="342" r:id="rId11"/>
    <p:sldId id="333" r:id="rId12"/>
    <p:sldId id="320" r:id="rId13"/>
    <p:sldId id="339" r:id="rId14"/>
    <p:sldId id="340" r:id="rId15"/>
    <p:sldId id="321" r:id="rId16"/>
    <p:sldId id="335" r:id="rId17"/>
    <p:sldId id="343" r:id="rId18"/>
    <p:sldId id="326" r:id="rId19"/>
    <p:sldId id="344" r:id="rId20"/>
    <p:sldId id="334" r:id="rId21"/>
    <p:sldId id="332" r:id="rId22"/>
    <p:sldId id="336" r:id="rId23"/>
    <p:sldId id="345" r:id="rId24"/>
    <p:sldId id="322" r:id="rId25"/>
    <p:sldId id="337" r:id="rId26"/>
    <p:sldId id="329" r:id="rId27"/>
    <p:sldId id="328" r:id="rId28"/>
    <p:sldId id="323" r:id="rId29"/>
  </p:sldIdLst>
  <p:sldSz cx="12192000" cy="7939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319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67" y="-86"/>
      </p:cViewPr>
      <p:guideLst>
        <p:guide orient="horz" pos="250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notesViewPr>
    <p:cSldViewPr snapToGrid="0">
      <p:cViewPr varScale="1">
        <p:scale>
          <a:sx n="59" d="100"/>
          <a:sy n="59" d="100"/>
        </p:scale>
        <p:origin x="-2362" y="-6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C279C-2285-4EB3-9E03-95EA56502BDB}" type="datetimeFigureOut">
              <a:rPr lang="zh-CN" altLang="en-US" smtClean="0"/>
              <a:pPr/>
              <a:t>2019/10/17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6D83E-FAB6-46EE-A22F-4372E2ACAC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2019/10/17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58863" y="1143000"/>
            <a:ext cx="4740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44347"/>
            <a:ext cx="927902" cy="107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317931"/>
            <a:ext cx="10972800" cy="1323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52456"/>
            <a:ext cx="10972800" cy="5239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7358360"/>
            <a:ext cx="2844800" cy="422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7358360"/>
            <a:ext cx="3860800" cy="422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7358360"/>
            <a:ext cx="2844800" cy="422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10.png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11.png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14.png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21.pn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22.png"/><Relationship Id="rId4" Type="http://schemas.openxmlformats.org/officeDocument/2006/relationships/image" Target="../media/image3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23.png"/><Relationship Id="rId4" Type="http://schemas.openxmlformats.org/officeDocument/2006/relationships/image" Target="../media/image3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image" Target="../media/image3.gi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image" Target="../media/image25.png"/><Relationship Id="rId4" Type="http://schemas.openxmlformats.org/officeDocument/2006/relationships/image" Target="../media/image3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image" Target="../media/image3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26.png"/><Relationship Id="rId4" Type="http://schemas.openxmlformats.org/officeDocument/2006/relationships/image" Target="../media/image3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3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8.png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4420327" y="2740014"/>
            <a:ext cx="3113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zh-CN" altLang="en-US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1" y="4869706"/>
            <a:ext cx="6098091" cy="29777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200"/>
            <a:r>
              <a:rPr lang="en-US" altLang="zh-CN" sz="1335" dirty="0" smtClean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THANK </a:t>
            </a:r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98441" y="6403134"/>
            <a:ext cx="3541456" cy="422151"/>
            <a:chOff x="1139058" y="5604513"/>
            <a:chExt cx="3541456" cy="364666"/>
          </a:xfrm>
        </p:grpSpPr>
        <p:grpSp>
          <p:nvGrpSpPr>
            <p:cNvPr id="24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182281" cy="3190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200"/>
              <a:r>
                <a:rPr lang="zh-CN" altLang="en-US" dirty="0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King</a:t>
              </a:r>
              <a:r>
                <a:rPr lang="zh-CN" altLang="en-US" dirty="0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2962938812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4548045"/>
            <a:ext cx="12192000" cy="314283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19314" y="455256"/>
            <a:ext cx="1332662" cy="154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VIP二期\消息中间件\Kafka\第二节\QQ图片2019101019584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049125" cy="791629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1079758"/>
            <a:ext cx="1199456" cy="8646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429533"/>
            <a:ext cx="5645896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33401" y="2155132"/>
            <a:ext cx="454342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生产者发送消息</a:t>
            </a:r>
            <a:endParaRPr lang="en-US" altLang="zh-CN" b="1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3402" y="2860828"/>
            <a:ext cx="24383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消费者接受消息</a:t>
            </a:r>
            <a:endParaRPr lang="en-US" altLang="zh-CN" b="1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3876" y="1449435"/>
            <a:ext cx="454342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创建我们的主题</a:t>
            </a:r>
            <a:endParaRPr lang="en-US" altLang="zh-CN" b="1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60926" y="757155"/>
            <a:ext cx="4983163" cy="6467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矩形 42"/>
          <p:cNvSpPr/>
          <p:nvPr/>
        </p:nvSpPr>
        <p:spPr>
          <a:xfrm>
            <a:off x="533401" y="3996559"/>
            <a:ext cx="454342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生产者发送消息的基本流程</a:t>
            </a:r>
            <a:endParaRPr lang="en-US" altLang="zh-CN" b="1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1079758"/>
            <a:ext cx="1199456" cy="8646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429533"/>
            <a:ext cx="5645896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的生产者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76326" y="2022814"/>
            <a:ext cx="2590800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三种发送方式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多线程下的生产者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更多发送配置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2927" y="1515594"/>
            <a:ext cx="24383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Kafka</a:t>
            </a: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生产者</a:t>
            </a:r>
            <a:endParaRPr lang="en-US" altLang="zh-CN" b="1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2452" y="5970304"/>
            <a:ext cx="200024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顺序保证  </a:t>
            </a:r>
          </a:p>
        </p:txBody>
      </p:sp>
      <p:sp>
        <p:nvSpPr>
          <p:cNvPr id="21" name="矩形 20"/>
          <p:cNvSpPr/>
          <p:nvPr/>
        </p:nvSpPr>
        <p:spPr>
          <a:xfrm>
            <a:off x="4857751" y="1422421"/>
            <a:ext cx="7248525" cy="21391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柱形 21"/>
          <p:cNvSpPr/>
          <p:nvPr/>
        </p:nvSpPr>
        <p:spPr>
          <a:xfrm rot="16200000">
            <a:off x="8195830" y="756256"/>
            <a:ext cx="600940" cy="7391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Kafka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857875" y="1510632"/>
            <a:ext cx="1657350" cy="10364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线程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559925" y="1510632"/>
            <a:ext cx="1657350" cy="10364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线程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708900" y="1510632"/>
            <a:ext cx="1657350" cy="10364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线程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953251" y="2723548"/>
            <a:ext cx="3171825" cy="727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KafkaProducer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实例</a:t>
            </a:r>
            <a:endParaRPr lang="zh-CN" altLang="en-US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38700" y="9372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生产者应用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>
            <a:stCxn id="23" idx="2"/>
            <a:endCxn id="26" idx="1"/>
          </p:cNvCxnSpPr>
          <p:nvPr/>
        </p:nvCxnSpPr>
        <p:spPr>
          <a:xfrm rot="16200000" flipH="1">
            <a:off x="6910651" y="2323023"/>
            <a:ext cx="283001" cy="7312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5" idx="2"/>
            <a:endCxn id="26" idx="0"/>
          </p:cNvCxnSpPr>
          <p:nvPr/>
        </p:nvCxnSpPr>
        <p:spPr>
          <a:xfrm rot="16200000" flipH="1">
            <a:off x="8450157" y="2634542"/>
            <a:ext cx="17642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4" idx="2"/>
            <a:endCxn id="26" idx="7"/>
          </p:cNvCxnSpPr>
          <p:nvPr/>
        </p:nvCxnSpPr>
        <p:spPr>
          <a:xfrm rot="5400000">
            <a:off x="9883086" y="2324611"/>
            <a:ext cx="283001" cy="7280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箭头 32"/>
          <p:cNvSpPr/>
          <p:nvPr/>
        </p:nvSpPr>
        <p:spPr>
          <a:xfrm>
            <a:off x="8239126" y="3693882"/>
            <a:ext cx="504825" cy="297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 descr="E:\VIP二期\消息中间件\Kafka\img\顺序保证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81525" y="2587555"/>
            <a:ext cx="5734050" cy="535153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1079758"/>
            <a:ext cx="1199456" cy="8646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429533"/>
            <a:ext cx="5645896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的序列化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76326" y="2022813"/>
            <a:ext cx="2590800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自定义序列化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需要考虑的问题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2927" y="1515594"/>
            <a:ext cx="24383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序列化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9" name="图片 18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89140" y="4454710"/>
            <a:ext cx="4474059" cy="273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E:\VIP二期\消息中间件\Kafka\img\自定义序列化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16475" y="580729"/>
            <a:ext cx="6956425" cy="36284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1079758"/>
            <a:ext cx="1199456" cy="8646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429533"/>
            <a:ext cx="5645896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的生产者的分区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76326" y="2022813"/>
            <a:ext cx="2590800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默认分区的规则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自定义分区器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2927" y="1515594"/>
            <a:ext cx="24383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分区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050" name="Picture 2" descr="E:\VIP二期\消息中间件\Kafka\img\分区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64075" y="574279"/>
            <a:ext cx="5937250" cy="73648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1079758"/>
            <a:ext cx="1199456" cy="8646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429533"/>
            <a:ext cx="5645896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的消费者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04827" y="1206851"/>
            <a:ext cx="38099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消费者和消费者群组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050" name="Picture 2" descr="E:\VIP二期\消息中间件\kafka\img\消费者群组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3375" y="1749540"/>
            <a:ext cx="6138522" cy="5759515"/>
          </a:xfrm>
          <a:prstGeom prst="rect">
            <a:avLst/>
          </a:prstGeom>
          <a:noFill/>
        </p:spPr>
      </p:pic>
      <p:pic>
        <p:nvPicPr>
          <p:cNvPr id="2051" name="Picture 3" descr="E:\VIP二期\消息中间件\kafka\img\多消费者群组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29400" y="1378314"/>
            <a:ext cx="5195012" cy="57558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1079758"/>
            <a:ext cx="1199456" cy="8646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429533"/>
            <a:ext cx="5645896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的消费者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04827" y="1206851"/>
            <a:ext cx="3809999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消费者和消费者群组的分区再均衡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消费者发生变化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主题中的分区发生变化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消费者的配置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4" name="Picture 2" descr="E:\VIP二期\消息中间件\kafka\img\分区再均衡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27518" y="1503281"/>
            <a:ext cx="6264482" cy="4903122"/>
          </a:xfrm>
          <a:prstGeom prst="rect">
            <a:avLst/>
          </a:prstGeom>
          <a:noFill/>
        </p:spPr>
      </p:pic>
      <p:cxnSp>
        <p:nvCxnSpPr>
          <p:cNvPr id="19" name="直接箭头连接符 18"/>
          <p:cNvCxnSpPr/>
          <p:nvPr/>
        </p:nvCxnSpPr>
        <p:spPr>
          <a:xfrm flipV="1">
            <a:off x="7908718" y="2723549"/>
            <a:ext cx="2085975" cy="143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953375" y="4267261"/>
            <a:ext cx="2114550" cy="782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乘号 21"/>
          <p:cNvSpPr/>
          <p:nvPr/>
        </p:nvSpPr>
        <p:spPr>
          <a:xfrm>
            <a:off x="6553200" y="6472562"/>
            <a:ext cx="1143000" cy="103649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43689" y="4710159"/>
            <a:ext cx="1395412" cy="795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360MoveData\Users\Administrator\Documents\Tencent Files\2962938812\Image\C2C\FEC80206F297CFF49DC94145AE3218D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79578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1079758"/>
            <a:ext cx="1199456" cy="8646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429533"/>
            <a:ext cx="5645896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整体上看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的工作流程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074" name="Picture 2" descr="E:\VIP二期\消息中间件\Kafka\第三节\Kafka整体交互流程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926227"/>
            <a:ext cx="11449050" cy="722938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1079758"/>
            <a:ext cx="1199456" cy="8646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429533"/>
            <a:ext cx="5645896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站在消费者的整体角度看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028701" y="2055893"/>
            <a:ext cx="2590800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消费者群组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订阅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轮询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提交和偏移量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2452" y="1383275"/>
            <a:ext cx="24383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消费者中的基础概念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83176" y="1380153"/>
            <a:ext cx="6982555" cy="6228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矩形 19"/>
          <p:cNvSpPr/>
          <p:nvPr/>
        </p:nvSpPr>
        <p:spPr>
          <a:xfrm>
            <a:off x="895350" y="5085255"/>
            <a:ext cx="3467100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多线程安全问题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群组协调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分区再均衡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消费安全问题</a:t>
            </a:r>
          </a:p>
        </p:txBody>
      </p:sp>
      <p:sp>
        <p:nvSpPr>
          <p:cNvPr id="21" name="矩形 20"/>
          <p:cNvSpPr/>
          <p:nvPr/>
        </p:nvSpPr>
        <p:spPr>
          <a:xfrm>
            <a:off x="542927" y="4459673"/>
            <a:ext cx="24383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消费者中的核心概念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VIP二期\消息中间件\Kafka\第一节\QQ图片2019100716563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1" y="0"/>
            <a:ext cx="11634855" cy="793908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1079758"/>
            <a:ext cx="1199456" cy="8646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80" y="429532"/>
            <a:ext cx="3274171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中的消费安全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52452" y="1304864"/>
            <a:ext cx="419734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消费者提交偏移量导致的问题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16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重复消费</a:t>
            </a:r>
            <a:endParaRPr lang="en-US" altLang="zh-CN" sz="16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16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数据丢失</a:t>
            </a:r>
            <a:endParaRPr lang="en-US" altLang="zh-CN" sz="16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提交偏移量的方式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自动提交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手动提交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手动提交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同步和异步组合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特定提交</a:t>
            </a:r>
          </a:p>
        </p:txBody>
      </p:sp>
      <p:pic>
        <p:nvPicPr>
          <p:cNvPr id="1027" name="Picture 3" descr="E:\VIP二期\消息中间件\kafka\img\分区再均衡时的问题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97425" y="606458"/>
            <a:ext cx="6959600" cy="707902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1079758"/>
            <a:ext cx="1199456" cy="8646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429533"/>
            <a:ext cx="5645896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消费者的分区再均衡处理实战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" y="1868558"/>
            <a:ext cx="24383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再均衡监听器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3125696"/>
            <a:ext cx="36861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从特定偏移量处开始记录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Picture 2" descr="E:\VIP二期\消息中间件\kafka\img\再均衡监听器 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35225" y="871094"/>
            <a:ext cx="9969500" cy="7067994"/>
          </a:xfrm>
          <a:prstGeom prst="rect">
            <a:avLst/>
          </a:prstGeom>
          <a:noFill/>
        </p:spPr>
      </p:pic>
      <p:sp>
        <p:nvSpPr>
          <p:cNvPr id="26" name="矩形 25"/>
          <p:cNvSpPr/>
          <p:nvPr/>
        </p:nvSpPr>
        <p:spPr>
          <a:xfrm>
            <a:off x="0" y="4415798"/>
            <a:ext cx="36861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案例实战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1079758"/>
            <a:ext cx="1199456" cy="8646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429533"/>
            <a:ext cx="5645896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的消费者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23876" y="1680762"/>
            <a:ext cx="36861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优雅退出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52452" y="2574026"/>
            <a:ext cx="26288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反序列化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71502" y="3919374"/>
            <a:ext cx="29717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独立消费者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VIP二期\消息中间件\Kafka\第四节\QQ图片2019101609344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12192000" cy="794229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1079758"/>
            <a:ext cx="1199456" cy="8646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429533"/>
            <a:ext cx="5645896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深入理解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85777" y="1143593"/>
            <a:ext cx="24383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集群的成员关系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1489" y="2003661"/>
            <a:ext cx="24383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什么是控制器</a:t>
            </a:r>
            <a:endParaRPr lang="en-US" altLang="zh-CN" b="1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7201" y="2841676"/>
            <a:ext cx="36861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复制</a:t>
            </a:r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-Kafka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的核心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62001" y="3401127"/>
            <a:ext cx="2590800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首领副本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跟随者副本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优先副本</a:t>
            </a:r>
          </a:p>
        </p:txBody>
      </p:sp>
      <p:sp>
        <p:nvSpPr>
          <p:cNvPr id="83" name="矩形 82"/>
          <p:cNvSpPr/>
          <p:nvPr/>
        </p:nvSpPr>
        <p:spPr>
          <a:xfrm>
            <a:off x="352426" y="5355721"/>
            <a:ext cx="3686174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机制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同步副本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051" name="Picture 3" descr="E:\VIP二期\消息中间件\Kafka\img\Kafka集群整体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14825" y="532947"/>
            <a:ext cx="6572250" cy="68924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1079758"/>
            <a:ext cx="1199456" cy="8646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429533"/>
            <a:ext cx="5645896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深入理解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47677" y="1264885"/>
            <a:ext cx="24383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处理请求的内部机制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162675" y="2491992"/>
            <a:ext cx="1619250" cy="1665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381751" y="2944079"/>
            <a:ext cx="1190625" cy="1069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元数据缓存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24626" y="25250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客户端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182100" y="2480965"/>
            <a:ext cx="1619250" cy="1665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401176" y="2933052"/>
            <a:ext cx="1190625" cy="1069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元数据缓存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324976" y="2514045"/>
            <a:ext cx="131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任意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Broker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210675" y="4972957"/>
            <a:ext cx="1619250" cy="1301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420225" y="5094248"/>
            <a:ext cx="1236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分区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的首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/>
            </a:r>
            <a:b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领所在的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/>
            </a:r>
            <a:b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broker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65" name="形状 64"/>
          <p:cNvCxnSpPr>
            <a:stCxn id="57" idx="2"/>
            <a:endCxn id="63" idx="1"/>
          </p:cNvCxnSpPr>
          <p:nvPr/>
        </p:nvCxnSpPr>
        <p:spPr>
          <a:xfrm rot="16200000" flipH="1">
            <a:off x="7358225" y="3771071"/>
            <a:ext cx="1466525" cy="22383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肘形连接符 74"/>
          <p:cNvCxnSpPr>
            <a:stCxn id="63" idx="2"/>
            <a:endCxn id="57" idx="1"/>
          </p:cNvCxnSpPr>
          <p:nvPr/>
        </p:nvCxnSpPr>
        <p:spPr>
          <a:xfrm rot="5400000" flipH="1">
            <a:off x="6616693" y="2870478"/>
            <a:ext cx="2949591" cy="3857625"/>
          </a:xfrm>
          <a:prstGeom prst="bentConnector4">
            <a:avLst>
              <a:gd name="adj1" fmla="val -8972"/>
              <a:gd name="adj2" fmla="val 10592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791450" y="17642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元数据请求</a:t>
            </a:r>
            <a:endParaRPr lang="zh-CN" altLang="en-US" b="1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820025" y="28558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元数据响应</a:t>
            </a:r>
            <a:endParaRPr lang="zh-CN" altLang="en-US" b="1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858000" y="507219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到分区</a:t>
            </a:r>
            <a:r>
              <a:rPr lang="en-US" altLang="zh-CN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的生产者请求</a:t>
            </a:r>
            <a:endParaRPr lang="zh-CN" altLang="en-US" b="1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38926" y="6626933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从分区</a:t>
            </a:r>
            <a:r>
              <a:rPr lang="en-US" altLang="zh-CN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返回给生产者的响应</a:t>
            </a:r>
            <a:endParaRPr lang="zh-CN" altLang="en-US" b="1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71" name="肘形连接符 70"/>
          <p:cNvCxnSpPr>
            <a:stCxn id="57" idx="0"/>
            <a:endCxn id="60" idx="0"/>
          </p:cNvCxnSpPr>
          <p:nvPr/>
        </p:nvCxnSpPr>
        <p:spPr>
          <a:xfrm rot="5400000" flipH="1" flipV="1">
            <a:off x="8476500" y="976767"/>
            <a:ext cx="11027" cy="3019425"/>
          </a:xfrm>
          <a:prstGeom prst="bentConnector3">
            <a:avLst>
              <a:gd name="adj1" fmla="val 25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0" idx="1"/>
            <a:endCxn id="57" idx="3"/>
          </p:cNvCxnSpPr>
          <p:nvPr/>
        </p:nvCxnSpPr>
        <p:spPr>
          <a:xfrm rot="10800000" flipV="1">
            <a:off x="7781927" y="3313466"/>
            <a:ext cx="1400175" cy="110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1104900" y="2569178"/>
            <a:ext cx="3124200" cy="3859279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2743200" y="2988185"/>
            <a:ext cx="1162050" cy="995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请求队列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304925" y="3021265"/>
            <a:ext cx="981075" cy="9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处理线程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2828926" y="5270673"/>
            <a:ext cx="981075" cy="9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线程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390650" y="5237593"/>
            <a:ext cx="1162050" cy="995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响应队列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74" name="直接箭头连接符 73"/>
          <p:cNvCxnSpPr>
            <a:endCxn id="55" idx="1"/>
          </p:cNvCxnSpPr>
          <p:nvPr/>
        </p:nvCxnSpPr>
        <p:spPr>
          <a:xfrm flipV="1">
            <a:off x="561976" y="3155293"/>
            <a:ext cx="886625" cy="20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55" idx="6"/>
            <a:endCxn id="54" idx="1"/>
          </p:cNvCxnSpPr>
          <p:nvPr/>
        </p:nvCxnSpPr>
        <p:spPr>
          <a:xfrm>
            <a:off x="2286000" y="3478865"/>
            <a:ext cx="457200" cy="7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4" idx="2"/>
            <a:endCxn id="56" idx="0"/>
          </p:cNvCxnSpPr>
          <p:nvPr/>
        </p:nvCxnSpPr>
        <p:spPr>
          <a:xfrm rot="5400000">
            <a:off x="2678545" y="4624992"/>
            <a:ext cx="1286598" cy="4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56" idx="2"/>
            <a:endCxn id="73" idx="3"/>
          </p:cNvCxnSpPr>
          <p:nvPr/>
        </p:nvCxnSpPr>
        <p:spPr>
          <a:xfrm rot="10800000" flipV="1">
            <a:off x="2552702" y="5728273"/>
            <a:ext cx="276225" cy="7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73" idx="0"/>
            <a:endCxn id="80" idx="4"/>
          </p:cNvCxnSpPr>
          <p:nvPr/>
        </p:nvCxnSpPr>
        <p:spPr>
          <a:xfrm rot="5400000" flipH="1" flipV="1">
            <a:off x="1323492" y="4584648"/>
            <a:ext cx="1301128" cy="4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椭圆 78"/>
          <p:cNvSpPr/>
          <p:nvPr/>
        </p:nvSpPr>
        <p:spPr>
          <a:xfrm>
            <a:off x="1390651" y="3021265"/>
            <a:ext cx="981075" cy="9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处理线程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1485901" y="3021265"/>
            <a:ext cx="981075" cy="9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处理线程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2933701" y="5270673"/>
            <a:ext cx="981075" cy="9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线程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3057525" y="5292726"/>
            <a:ext cx="981075" cy="9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线程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3" name="直接箭头连接符 82"/>
          <p:cNvCxnSpPr>
            <a:stCxn id="55" idx="3"/>
          </p:cNvCxnSpPr>
          <p:nvPr/>
        </p:nvCxnSpPr>
        <p:spPr>
          <a:xfrm rot="5400000">
            <a:off x="974358" y="3351956"/>
            <a:ext cx="23763" cy="924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57201" y="26794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连接</a:t>
            </a:r>
            <a:endParaRPr lang="zh-CN" altLang="en-US" b="1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1079758"/>
            <a:ext cx="1199456" cy="8646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429533"/>
            <a:ext cx="5645896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深入理解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28652" y="1231805"/>
            <a:ext cx="24383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处理请求的内部机制</a:t>
            </a:r>
            <a:endParaRPr lang="en-US" altLang="zh-CN" b="1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6750" y="1962719"/>
            <a:ext cx="1009650" cy="2315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生产者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76500" y="1962719"/>
            <a:ext cx="1009650" cy="2315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broker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38725" y="1995799"/>
            <a:ext cx="1009650" cy="2315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685925" y="2359674"/>
            <a:ext cx="800100" cy="1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685925" y="2811760"/>
            <a:ext cx="800100" cy="1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685925" y="3208715"/>
            <a:ext cx="800100" cy="1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10800000">
            <a:off x="3495677" y="2282488"/>
            <a:ext cx="1562098" cy="1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3448051" y="3958518"/>
            <a:ext cx="1590675" cy="11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弧形箭头 30"/>
          <p:cNvSpPr/>
          <p:nvPr/>
        </p:nvSpPr>
        <p:spPr>
          <a:xfrm>
            <a:off x="3543300" y="2558151"/>
            <a:ext cx="323850" cy="10805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62126" y="289997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消息</a:t>
            </a:r>
            <a:endParaRPr lang="zh-CN" altLang="en-US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81176" y="251404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消息</a:t>
            </a:r>
            <a:endParaRPr lang="zh-CN" altLang="en-US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81176" y="201785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消息</a:t>
            </a:r>
            <a:endParaRPr lang="zh-CN" altLang="en-US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52851" y="191861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获取请求</a:t>
            </a:r>
            <a:endParaRPr lang="zh-CN" altLang="en-US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33826" y="361669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消息</a:t>
            </a:r>
            <a:endParaRPr lang="zh-CN" altLang="en-US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00475" y="2668416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等待累计</a:t>
            </a:r>
            <a:endParaRPr lang="en-US" altLang="zh-CN" sz="160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足够的消息</a:t>
            </a:r>
            <a:endParaRPr lang="zh-CN" altLang="en-US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10351" y="4576002"/>
            <a:ext cx="1381125" cy="2580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153651" y="4542922"/>
            <a:ext cx="1381125" cy="2580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382001" y="4576002"/>
            <a:ext cx="1381125" cy="2580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867525" y="5259646"/>
            <a:ext cx="857250" cy="330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消息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867525" y="5612494"/>
            <a:ext cx="857250" cy="330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消息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867525" y="5965343"/>
            <a:ext cx="857250" cy="330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消息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867525" y="6307165"/>
            <a:ext cx="857250" cy="330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消息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67525" y="6671039"/>
            <a:ext cx="857250" cy="330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消息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658225" y="5292726"/>
            <a:ext cx="857250" cy="330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消息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658225" y="5645574"/>
            <a:ext cx="857250" cy="330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消息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658225" y="5998422"/>
            <a:ext cx="857250" cy="330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消息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658225" y="6340244"/>
            <a:ext cx="857250" cy="330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消息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429875" y="5281699"/>
            <a:ext cx="857250" cy="330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消息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0429875" y="5634547"/>
            <a:ext cx="857250" cy="330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消息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0429875" y="5987396"/>
            <a:ext cx="857250" cy="330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消息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924675" y="4620108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副本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endParaRPr lang="zh-CN" altLang="en-US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724900" y="462010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副本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429875" y="4620108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副本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zh-CN" altLang="en-US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6019800" y="6296138"/>
            <a:ext cx="6000750" cy="33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左大括号 68"/>
          <p:cNvSpPr/>
          <p:nvPr/>
        </p:nvSpPr>
        <p:spPr>
          <a:xfrm>
            <a:off x="6267450" y="5292726"/>
            <a:ext cx="285750" cy="959306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5162550" y="5425044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消费者能看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/>
            </a:r>
            <a:b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到的消息</a:t>
            </a:r>
            <a:endParaRPr lang="zh-CN" altLang="en-US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876677" y="4694130"/>
            <a:ext cx="103822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en-US" altLang="zh-CN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ISR</a:t>
            </a:r>
          </a:p>
        </p:txBody>
      </p:sp>
      <p:pic>
        <p:nvPicPr>
          <p:cNvPr id="62" name="图片 61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33184" y="1040916"/>
            <a:ext cx="5415915" cy="3264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1079758"/>
            <a:ext cx="1199456" cy="8646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429533"/>
            <a:ext cx="5645896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深入理解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28652" y="1231805"/>
            <a:ext cx="24383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物理存储机制</a:t>
            </a:r>
            <a:endParaRPr lang="en-US" altLang="zh-CN" b="1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57276" y="1923575"/>
            <a:ext cx="3133724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分区分配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文件管理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文件格式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索引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超时数据的清理机制</a:t>
            </a:r>
          </a:p>
        </p:txBody>
      </p:sp>
      <p:pic>
        <p:nvPicPr>
          <p:cNvPr id="4098" name="Picture 2" descr="https://timgsa.baidu.com/timg?image&amp;quality=80&amp;size=b9999_10000&amp;sec=1543333840&amp;di=6748ad985acaea85724f1f30b26816d4&amp;imgtype=jpg&amp;er=1&amp;src=http%3A%2F%2Fkafka.apache.org%2F11%2Fimages%2Flog_compacti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89451" y="4144130"/>
            <a:ext cx="4187825" cy="3267480"/>
          </a:xfrm>
          <a:prstGeom prst="rect">
            <a:avLst/>
          </a:prstGeom>
          <a:noFill/>
        </p:spPr>
      </p:pic>
      <p:pic>
        <p:nvPicPr>
          <p:cNvPr id="3074" name="Picture 2" descr="E:\VIP二期\消息中间件\Kafka\img\文件格式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08450" y="0"/>
            <a:ext cx="6792793" cy="434444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1079758"/>
            <a:ext cx="1199456" cy="8646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429533"/>
            <a:ext cx="5645896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可靠的数据传递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14376" y="1386177"/>
            <a:ext cx="47529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en-US" altLang="zh-CN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Kafka</a:t>
            </a: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提供的可靠性保证和架构上的权衡</a:t>
            </a:r>
            <a:endParaRPr lang="en-US" altLang="zh-CN" b="1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5326" y="2213165"/>
            <a:ext cx="36861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en-US" altLang="zh-CN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Broker</a:t>
            </a: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配置对可靠性的影响</a:t>
            </a:r>
            <a:endParaRPr lang="en-US" altLang="zh-CN" b="1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47776" y="2960067"/>
            <a:ext cx="2590800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复制系数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不完全的首领选举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最少同步副本</a:t>
            </a:r>
          </a:p>
        </p:txBody>
      </p:sp>
      <p:sp>
        <p:nvSpPr>
          <p:cNvPr id="17" name="矩形 16"/>
          <p:cNvSpPr/>
          <p:nvPr/>
        </p:nvSpPr>
        <p:spPr>
          <a:xfrm>
            <a:off x="5581651" y="2158032"/>
            <a:ext cx="36861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可靠系统里的生产者</a:t>
            </a:r>
            <a:endParaRPr lang="en-US" altLang="zh-CN" b="1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91176" y="3690718"/>
            <a:ext cx="36861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可靠系统里的消费者</a:t>
            </a:r>
            <a:endParaRPr lang="en-US" altLang="zh-CN" b="1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1079758"/>
            <a:ext cx="1199456" cy="8646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80" y="429533"/>
            <a:ext cx="3704079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</a:p>
        </p:txBody>
      </p:sp>
      <p:sp>
        <p:nvSpPr>
          <p:cNvPr id="20482" name="AutoShape 2" descr="https://upload-images.jianshu.io/upload_images/1856419-efd361484c60d785.png?imageMogr2/auto-orient/strip%7CimageView2/2/w/581/format/webp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00052" y="3257782"/>
            <a:ext cx="34289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Kafka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的外在表现和内在设计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307513" y="1328696"/>
            <a:ext cx="1760537" cy="285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4" name="Picture 2" descr="https://timgsa.baidu.com/timg?image&amp;quality=80&amp;size=b9999_10000&amp;sec=1570420978632&amp;di=c2a0a4d9c89de177df01c71f2b662750&amp;imgtype=0&amp;src=http%3A%2F%2Fww2.sinaimg.cn%2Flarge%2F005yfYWngw1f4tyqt2vilj30nb0f074u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72891" y="4741401"/>
            <a:ext cx="3819034" cy="2845500"/>
          </a:xfrm>
          <a:prstGeom prst="rect">
            <a:avLst/>
          </a:prstGeom>
          <a:noFill/>
        </p:spPr>
      </p:pic>
      <p:sp>
        <p:nvSpPr>
          <p:cNvPr id="21" name="矩形 20"/>
          <p:cNvSpPr/>
          <p:nvPr/>
        </p:nvSpPr>
        <p:spPr>
          <a:xfrm>
            <a:off x="390526" y="1835364"/>
            <a:ext cx="44195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02915" y="5031864"/>
            <a:ext cx="334707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它仅仅是一个消息中间件吗？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1079758"/>
            <a:ext cx="1199456" cy="8646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80" y="429533"/>
            <a:ext cx="3704079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中的概念</a:t>
            </a:r>
          </a:p>
        </p:txBody>
      </p:sp>
      <p:sp>
        <p:nvSpPr>
          <p:cNvPr id="20482" name="AutoShape 2" descr="https://upload-images.jianshu.io/upload_images/1856419-efd361484c60d785.png?imageMogr2/auto-orient/strip%7CimageView2/2/w/581/format/webp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66726" y="1636886"/>
            <a:ext cx="4552949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消息和批次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主题和分区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生产者和消费者、偏移量、消费者群组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99200" y="1293778"/>
            <a:ext cx="4917432" cy="2730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8267701" y="7939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主题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287126" y="232659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消息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写入</a:t>
            </a:r>
            <a:endParaRPr lang="zh-CN" altLang="en-US" dirty="0"/>
          </a:p>
        </p:txBody>
      </p:sp>
      <p:pic>
        <p:nvPicPr>
          <p:cNvPr id="1028" name="Picture 4" descr="http://images2018.cnblogs.com/blog/806053/201712/806053-20171225133932197-1489548517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65876" y="4417955"/>
            <a:ext cx="5006975" cy="313597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1079758"/>
            <a:ext cx="1199456" cy="8646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80" y="429533"/>
            <a:ext cx="3704079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中的概念</a:t>
            </a:r>
          </a:p>
        </p:txBody>
      </p:sp>
      <p:sp>
        <p:nvSpPr>
          <p:cNvPr id="20482" name="AutoShape 2" descr="https://upload-images.jianshu.io/upload_images/1856419-efd361484c60d785.png?imageMogr2/auto-orient/strip%7CimageView2/2/w/581/format/webp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38226" y="1923575"/>
            <a:ext cx="2590800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Broker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和集群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保留消息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多副本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0076" y="1273011"/>
            <a:ext cx="3048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en-US" altLang="zh-CN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Kafka</a:t>
            </a: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中的基本概念</a:t>
            </a:r>
            <a:endParaRPr lang="en-US" altLang="zh-CN" b="1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819651" y="1234970"/>
            <a:ext cx="4486275" cy="5568388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476875" y="1598845"/>
            <a:ext cx="3200400" cy="21281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95950" y="2150170"/>
            <a:ext cx="1190625" cy="1069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主题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的分区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62801" y="2150170"/>
            <a:ext cx="1190625" cy="1069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主题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的分区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15100" y="826988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Kafka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集群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626" y="1653977"/>
            <a:ext cx="94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Broker1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81701" y="32528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首领</a:t>
            </a:r>
            <a:endParaRPr lang="zh-CN" altLang="en-US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86400" y="4366499"/>
            <a:ext cx="3200400" cy="21281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05476" y="4917824"/>
            <a:ext cx="1190625" cy="1069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主题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的分区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72325" y="4917824"/>
            <a:ext cx="1190625" cy="1069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主题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的分区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34151" y="4421631"/>
            <a:ext cx="98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Broker2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67601" y="60315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首领</a:t>
            </a:r>
            <a:endParaRPr lang="zh-CN" altLang="en-US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rot="16200000" flipH="1">
            <a:off x="5961968" y="4064020"/>
            <a:ext cx="639538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16200000" flipV="1">
            <a:off x="7473183" y="4037205"/>
            <a:ext cx="617485" cy="19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29226" y="3826199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复制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A/0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96226" y="381517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复制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A/1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9782176" y="3363086"/>
            <a:ext cx="1323975" cy="1334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6" name="形状 35"/>
          <p:cNvCxnSpPr>
            <a:stCxn id="14" idx="3"/>
            <a:endCxn id="34" idx="0"/>
          </p:cNvCxnSpPr>
          <p:nvPr/>
        </p:nvCxnSpPr>
        <p:spPr>
          <a:xfrm>
            <a:off x="8677275" y="2662904"/>
            <a:ext cx="1766888" cy="7001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形状 39"/>
          <p:cNvCxnSpPr>
            <a:stCxn id="23" idx="3"/>
            <a:endCxn id="34" idx="4"/>
          </p:cNvCxnSpPr>
          <p:nvPr/>
        </p:nvCxnSpPr>
        <p:spPr>
          <a:xfrm flipV="1">
            <a:off x="8686801" y="4697294"/>
            <a:ext cx="1757363" cy="7332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582150" y="2172223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来自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A/0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的消息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39275" y="5491203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来自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A/1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的消息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809876" y="3363086"/>
            <a:ext cx="1323975" cy="1334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生产者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45" name="形状 44"/>
          <p:cNvCxnSpPr>
            <a:stCxn id="43" idx="0"/>
            <a:endCxn id="14" idx="1"/>
          </p:cNvCxnSpPr>
          <p:nvPr/>
        </p:nvCxnSpPr>
        <p:spPr>
          <a:xfrm rot="5400000" flipH="1" flipV="1">
            <a:off x="4124279" y="2010489"/>
            <a:ext cx="700183" cy="20050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形状 46"/>
          <p:cNvCxnSpPr>
            <a:stCxn id="43" idx="4"/>
            <a:endCxn id="23" idx="1"/>
          </p:cNvCxnSpPr>
          <p:nvPr/>
        </p:nvCxnSpPr>
        <p:spPr>
          <a:xfrm rot="16200000" flipH="1">
            <a:off x="4112500" y="4056656"/>
            <a:ext cx="733264" cy="20145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306891" y="2178976"/>
            <a:ext cx="1023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消息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A/0</a:t>
            </a:r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3287841" y="5453850"/>
            <a:ext cx="982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消息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A/1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1079758"/>
            <a:ext cx="1199456" cy="8646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80" y="429533"/>
            <a:ext cx="3921871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为什么选择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601" y="1471488"/>
            <a:ext cx="3048000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多生产者和多消费者</a:t>
            </a:r>
            <a:endParaRPr lang="en-US" altLang="zh-CN" b="1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基于磁盘的数据存储</a:t>
            </a:r>
            <a:endParaRPr lang="en-US" altLang="zh-CN" b="1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高伸缩性</a:t>
            </a:r>
            <a:endParaRPr lang="en-US" altLang="zh-CN" b="1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高性能</a:t>
            </a:r>
            <a:endParaRPr lang="en-US" altLang="zh-CN" b="1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9601" y="3676790"/>
            <a:ext cx="3600450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常见场景</a:t>
            </a:r>
            <a:endParaRPr lang="zh-CN" altLang="en-US" smtClean="0"/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活动跟踪</a:t>
            </a:r>
            <a:endParaRPr lang="en-US" altLang="zh-CN" b="1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传递消息</a:t>
            </a:r>
            <a:endParaRPr lang="en-US" altLang="zh-CN" b="1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收集指标和日志</a:t>
            </a:r>
            <a:endParaRPr lang="en-US" altLang="zh-CN" b="1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提交日志</a:t>
            </a:r>
            <a:endParaRPr lang="en-US" altLang="zh-CN" b="1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流处理</a:t>
            </a:r>
            <a:endParaRPr lang="zh-CN" altLang="en-US" smtClean="0"/>
          </a:p>
        </p:txBody>
      </p:sp>
      <p:sp>
        <p:nvSpPr>
          <p:cNvPr id="12" name="圆柱形 11"/>
          <p:cNvSpPr/>
          <p:nvPr/>
        </p:nvSpPr>
        <p:spPr>
          <a:xfrm rot="16200000">
            <a:off x="7433358" y="28509"/>
            <a:ext cx="887634" cy="7391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Kafka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62451" y="4884745"/>
            <a:ext cx="1133475" cy="1257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指标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948737" y="4884745"/>
            <a:ext cx="1133475" cy="1257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物联网数据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19975" y="4884745"/>
            <a:ext cx="1133475" cy="1257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交易数据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91213" y="4884745"/>
            <a:ext cx="1133475" cy="1257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日志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477501" y="4884745"/>
            <a:ext cx="1133475" cy="1257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更多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......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371975" y="1400367"/>
            <a:ext cx="1657350" cy="10364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在线应用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/>
            </a:r>
            <a:b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Solr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074025" y="1400367"/>
            <a:ext cx="1657350" cy="10364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离线处理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/>
            </a:r>
            <a:b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Hadoop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223000" y="1400367"/>
            <a:ext cx="1657350" cy="10364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流处理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/>
            </a:r>
            <a:b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Spark,Storm,</a:t>
            </a:r>
          </a:p>
          <a:p>
            <a:pPr algn="ctr"/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Flink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9925050" y="1400367"/>
            <a:ext cx="1657350" cy="10364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更多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......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4" name="直接箭头连接符 23"/>
          <p:cNvCxnSpPr>
            <a:stCxn id="14" idx="0"/>
          </p:cNvCxnSpPr>
          <p:nvPr/>
        </p:nvCxnSpPr>
        <p:spPr>
          <a:xfrm rot="16200000" flipV="1">
            <a:off x="4596012" y="4551568"/>
            <a:ext cx="661591" cy="4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7" idx="0"/>
          </p:cNvCxnSpPr>
          <p:nvPr/>
        </p:nvCxnSpPr>
        <p:spPr>
          <a:xfrm rot="5400000" flipH="1" flipV="1">
            <a:off x="6099590" y="4526509"/>
            <a:ext cx="71672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6" idx="0"/>
          </p:cNvCxnSpPr>
          <p:nvPr/>
        </p:nvCxnSpPr>
        <p:spPr>
          <a:xfrm rot="5400000" flipH="1" flipV="1">
            <a:off x="7646522" y="4530266"/>
            <a:ext cx="694670" cy="14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5" idx="0"/>
          </p:cNvCxnSpPr>
          <p:nvPr/>
        </p:nvCxnSpPr>
        <p:spPr>
          <a:xfrm rot="16200000" flipV="1">
            <a:off x="9164128" y="4533398"/>
            <a:ext cx="683644" cy="19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0"/>
          </p:cNvCxnSpPr>
          <p:nvPr/>
        </p:nvCxnSpPr>
        <p:spPr>
          <a:xfrm rot="16200000" flipV="1">
            <a:off x="10673972" y="4514477"/>
            <a:ext cx="716723" cy="23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16200000" flipH="1">
            <a:off x="4791168" y="2846340"/>
            <a:ext cx="838015" cy="190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rot="16200000" flipH="1">
            <a:off x="6634341" y="2858955"/>
            <a:ext cx="860068" cy="158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16200000" flipH="1">
            <a:off x="8501069" y="2828964"/>
            <a:ext cx="815962" cy="317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rot="16200000" flipH="1">
            <a:off x="10322190" y="2868393"/>
            <a:ext cx="882121" cy="190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1079758"/>
            <a:ext cx="1199456" cy="8646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429533"/>
            <a:ext cx="5645896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的安装和配置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81076" y="1923575"/>
            <a:ext cx="316229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JDK8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下载和安装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kafka_2.11-0.10.1.1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解压</a:t>
            </a:r>
          </a:p>
        </p:txBody>
      </p:sp>
      <p:sp>
        <p:nvSpPr>
          <p:cNvPr id="19" name="矩形 18"/>
          <p:cNvSpPr/>
          <p:nvPr/>
        </p:nvSpPr>
        <p:spPr>
          <a:xfrm>
            <a:off x="542926" y="1394303"/>
            <a:ext cx="119062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安装</a:t>
            </a:r>
            <a:endParaRPr lang="en-US" altLang="zh-CN" b="1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圆柱形 22"/>
          <p:cNvSpPr/>
          <p:nvPr/>
        </p:nvSpPr>
        <p:spPr>
          <a:xfrm>
            <a:off x="6610350" y="4587028"/>
            <a:ext cx="1524000" cy="165397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Zookeeper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343400" y="2084011"/>
            <a:ext cx="1619250" cy="1157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生产者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62725" y="2084011"/>
            <a:ext cx="1619250" cy="1157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Kafka Broker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782050" y="2084011"/>
            <a:ext cx="1619250" cy="1157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/>
            </a:r>
            <a:b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旧版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8" name="直接箭头连接符 27"/>
          <p:cNvCxnSpPr>
            <a:stCxn id="24" idx="3"/>
            <a:endCxn id="25" idx="1"/>
          </p:cNvCxnSpPr>
          <p:nvPr/>
        </p:nvCxnSpPr>
        <p:spPr>
          <a:xfrm>
            <a:off x="5962651" y="2662903"/>
            <a:ext cx="600075" cy="1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5" idx="3"/>
            <a:endCxn id="26" idx="1"/>
          </p:cNvCxnSpPr>
          <p:nvPr/>
        </p:nvCxnSpPr>
        <p:spPr>
          <a:xfrm>
            <a:off x="8181976" y="2662903"/>
            <a:ext cx="600075" cy="1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5" idx="2"/>
            <a:endCxn id="23" idx="1"/>
          </p:cNvCxnSpPr>
          <p:nvPr/>
        </p:nvCxnSpPr>
        <p:spPr>
          <a:xfrm rot="5400000">
            <a:off x="6699733" y="3914537"/>
            <a:ext cx="134523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形状 33"/>
          <p:cNvCxnSpPr>
            <a:stCxn id="26" idx="2"/>
            <a:endCxn id="23" idx="4"/>
          </p:cNvCxnSpPr>
          <p:nvPr/>
        </p:nvCxnSpPr>
        <p:spPr>
          <a:xfrm rot="5400000">
            <a:off x="7776903" y="3599244"/>
            <a:ext cx="2172223" cy="14573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05500" y="3726961"/>
            <a:ext cx="224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broker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和主题元数据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277351" y="3594643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消费者元数据和</a:t>
            </a:r>
            <a:endParaRPr lang="en-US" altLang="zh-CN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分区偏移量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1079758"/>
            <a:ext cx="1199456" cy="8646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429533"/>
            <a:ext cx="5645896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的安装、管理和配置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81074" y="1923575"/>
            <a:ext cx="10487026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启动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进入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目录下的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bin\windows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执行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kafka-server-start.bat ../../config/server.properties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，出现以下画面表示安装成功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下与此类似，进入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后，执行对应的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文件即可</a:t>
            </a:r>
          </a:p>
        </p:txBody>
      </p:sp>
      <p:sp>
        <p:nvSpPr>
          <p:cNvPr id="19" name="矩形 18"/>
          <p:cNvSpPr/>
          <p:nvPr/>
        </p:nvSpPr>
        <p:spPr>
          <a:xfrm>
            <a:off x="542926" y="1394302"/>
            <a:ext cx="119062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运行</a:t>
            </a:r>
            <a:endParaRPr lang="en-US" altLang="zh-CN" b="1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04925" y="4278286"/>
            <a:ext cx="9105900" cy="110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矩形 28"/>
          <p:cNvSpPr/>
          <p:nvPr/>
        </p:nvSpPr>
        <p:spPr>
          <a:xfrm>
            <a:off x="4867276" y="6146728"/>
            <a:ext cx="2590800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常规配置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主题配置</a:t>
            </a:r>
          </a:p>
        </p:txBody>
      </p:sp>
      <p:sp>
        <p:nvSpPr>
          <p:cNvPr id="31" name="矩形 30"/>
          <p:cNvSpPr/>
          <p:nvPr/>
        </p:nvSpPr>
        <p:spPr>
          <a:xfrm>
            <a:off x="4429126" y="5496165"/>
            <a:ext cx="22383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en-US" altLang="zh-CN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Broker</a:t>
            </a: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</a:t>
            </a:r>
            <a:endParaRPr lang="en-US" altLang="zh-CN" b="1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237856" y="5452794"/>
            <a:ext cx="33527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硬件配置对</a:t>
            </a:r>
            <a:r>
              <a:rPr lang="en-US" altLang="zh-CN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Kafka</a:t>
            </a: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性能的影响</a:t>
            </a:r>
            <a:endParaRPr lang="en-US" altLang="zh-CN" b="1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9101" y="5507191"/>
            <a:ext cx="33527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基本的操作和管理</a:t>
            </a:r>
            <a:endParaRPr lang="en-US" altLang="zh-CN" b="1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1079758"/>
            <a:ext cx="1199456" cy="8646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429533"/>
            <a:ext cx="5645896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的集群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7236"/>
            <a:ext cx="304800" cy="352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42926" y="1394303"/>
            <a:ext cx="454342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为何需要</a:t>
            </a:r>
            <a:r>
              <a:rPr lang="en-US" altLang="zh-CN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Kafka</a:t>
            </a: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集群</a:t>
            </a:r>
            <a:endParaRPr lang="en-US" altLang="zh-CN" b="1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4826" y="2971093"/>
            <a:ext cx="31146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如何估算</a:t>
            </a:r>
            <a:r>
              <a:rPr lang="en-US" altLang="zh-CN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Kafka</a:t>
            </a: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集群中</a:t>
            </a:r>
            <a:r>
              <a:rPr lang="en-US" altLang="zh-CN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Broker</a:t>
            </a: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的数量</a:t>
            </a:r>
            <a:endParaRPr lang="en-US" altLang="zh-CN" b="1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3876" y="4845600"/>
            <a:ext cx="24383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en-US" altLang="zh-CN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Broker</a:t>
            </a: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如何加入</a:t>
            </a:r>
            <a:r>
              <a:rPr lang="en-US" altLang="zh-CN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Kafka</a:t>
            </a: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集群</a:t>
            </a:r>
            <a:endParaRPr lang="en-US" altLang="zh-CN" b="1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143626" y="1212917"/>
            <a:ext cx="2543175" cy="5899183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619875" y="1709109"/>
            <a:ext cx="1619250" cy="1665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38950" y="2161197"/>
            <a:ext cx="1190625" cy="1069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主题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的分区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81826" y="1742189"/>
            <a:ext cx="94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Broker1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9782176" y="3363086"/>
            <a:ext cx="1323975" cy="1334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010026" y="2613284"/>
            <a:ext cx="1323975" cy="1334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生产者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91325" y="1234969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Kafka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集群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600825" y="3506431"/>
            <a:ext cx="1619250" cy="1665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19901" y="3958518"/>
            <a:ext cx="1190625" cy="1069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主题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的分区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62776" y="3539510"/>
            <a:ext cx="98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Broker2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591300" y="5292726"/>
            <a:ext cx="1619250" cy="1665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810376" y="5744813"/>
            <a:ext cx="1190625" cy="1069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主题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的分区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53251" y="5325805"/>
            <a:ext cx="98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Broker3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2" name="直接箭头连接符 31"/>
          <p:cNvCxnSpPr>
            <a:stCxn id="19" idx="3"/>
            <a:endCxn id="22" idx="1"/>
          </p:cNvCxnSpPr>
          <p:nvPr/>
        </p:nvCxnSpPr>
        <p:spPr>
          <a:xfrm>
            <a:off x="8239125" y="2541612"/>
            <a:ext cx="1736942" cy="1016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5" idx="3"/>
            <a:endCxn id="22" idx="2"/>
          </p:cNvCxnSpPr>
          <p:nvPr/>
        </p:nvCxnSpPr>
        <p:spPr>
          <a:xfrm flipV="1">
            <a:off x="8220075" y="4030191"/>
            <a:ext cx="1562100" cy="308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22" idx="3"/>
          </p:cNvCxnSpPr>
          <p:nvPr/>
        </p:nvCxnSpPr>
        <p:spPr>
          <a:xfrm flipV="1">
            <a:off x="8248651" y="4501904"/>
            <a:ext cx="1727417" cy="16619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3" idx="7"/>
            <a:endCxn id="19" idx="1"/>
          </p:cNvCxnSpPr>
          <p:nvPr/>
        </p:nvCxnSpPr>
        <p:spPr>
          <a:xfrm rot="5400000" flipH="1" flipV="1">
            <a:off x="5746461" y="1935260"/>
            <a:ext cx="267062" cy="1479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3" idx="5"/>
            <a:endCxn id="25" idx="1"/>
          </p:cNvCxnSpPr>
          <p:nvPr/>
        </p:nvCxnSpPr>
        <p:spPr>
          <a:xfrm rot="16200000" flipH="1">
            <a:off x="5577051" y="3315158"/>
            <a:ext cx="586832" cy="1460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4010026" y="4752427"/>
            <a:ext cx="1323975" cy="1334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生产者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43" name="直接箭头连接符 42"/>
          <p:cNvCxnSpPr>
            <a:stCxn id="41" idx="6"/>
            <a:endCxn id="28" idx="1"/>
          </p:cNvCxnSpPr>
          <p:nvPr/>
        </p:nvCxnSpPr>
        <p:spPr>
          <a:xfrm>
            <a:off x="5334000" y="5419531"/>
            <a:ext cx="1257300" cy="705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2310</TotalTime>
  <Words>748</Words>
  <Application>WPS 演示</Application>
  <PresentationFormat>自定义</PresentationFormat>
  <Paragraphs>236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1_Office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Administrator</cp:lastModifiedBy>
  <cp:revision>10656</cp:revision>
  <dcterms:created xsi:type="dcterms:W3CDTF">2016-08-30T15:34:00Z</dcterms:created>
  <dcterms:modified xsi:type="dcterms:W3CDTF">2019-10-17T11:34:17Z</dcterms:modified>
  <cp:category>锐旗设计;https://9ppt.taobao.com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